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347" r:id="rId3"/>
    <p:sldId id="348" r:id="rId4"/>
    <p:sldId id="349" r:id="rId5"/>
    <p:sldId id="266" r:id="rId6"/>
    <p:sldId id="258" r:id="rId7"/>
    <p:sldId id="259" r:id="rId8"/>
    <p:sldId id="260" r:id="rId9"/>
    <p:sldId id="261" r:id="rId10"/>
    <p:sldId id="262" r:id="rId11"/>
    <p:sldId id="263" r:id="rId12"/>
    <p:sldId id="268" r:id="rId13"/>
    <p:sldId id="264" r:id="rId14"/>
    <p:sldId id="265" r:id="rId15"/>
    <p:sldId id="267" r:id="rId16"/>
    <p:sldId id="270" r:id="rId17"/>
    <p:sldId id="269" r:id="rId18"/>
    <p:sldId id="271" r:id="rId19"/>
    <p:sldId id="272" r:id="rId20"/>
    <p:sldId id="273" r:id="rId21"/>
    <p:sldId id="279" r:id="rId22"/>
    <p:sldId id="274" r:id="rId23"/>
    <p:sldId id="275" r:id="rId24"/>
    <p:sldId id="276" r:id="rId25"/>
    <p:sldId id="277" r:id="rId26"/>
    <p:sldId id="278" r:id="rId27"/>
    <p:sldId id="281"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74" autoAdjust="0"/>
    <p:restoredTop sz="94660"/>
  </p:normalViewPr>
  <p:slideViewPr>
    <p:cSldViewPr snapToGrid="0">
      <p:cViewPr varScale="1">
        <p:scale>
          <a:sx n="94" d="100"/>
          <a:sy n="94" d="100"/>
        </p:scale>
        <p:origin x="114" y="3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9B7F5-6461-4ECA-D0A6-8A737DC7EFC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9C521BE-EECD-073E-5E46-CDA0FADA8B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057363A-DB47-6C57-DB9D-1D622500AEF6}"/>
              </a:ext>
            </a:extLst>
          </p:cNvPr>
          <p:cNvSpPr>
            <a:spLocks noGrp="1"/>
          </p:cNvSpPr>
          <p:nvPr>
            <p:ph type="dt" sz="half" idx="10"/>
          </p:nvPr>
        </p:nvSpPr>
        <p:spPr/>
        <p:txBody>
          <a:bodyPr/>
          <a:lstStyle/>
          <a:p>
            <a:fld id="{E77C2D09-B783-48F0-A937-21B9AF815777}" type="datetimeFigureOut">
              <a:rPr lang="en-US" smtClean="0"/>
              <a:t>1/15/2024</a:t>
            </a:fld>
            <a:endParaRPr lang="en-US"/>
          </a:p>
        </p:txBody>
      </p:sp>
      <p:sp>
        <p:nvSpPr>
          <p:cNvPr id="5" name="Footer Placeholder 4">
            <a:extLst>
              <a:ext uri="{FF2B5EF4-FFF2-40B4-BE49-F238E27FC236}">
                <a16:creationId xmlns:a16="http://schemas.microsoft.com/office/drawing/2014/main" id="{FA00E833-28E7-B406-1DD2-2EDB863710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CF113D-9609-3074-B8B0-C818EB4D4FF7}"/>
              </a:ext>
            </a:extLst>
          </p:cNvPr>
          <p:cNvSpPr>
            <a:spLocks noGrp="1"/>
          </p:cNvSpPr>
          <p:nvPr>
            <p:ph type="sldNum" sz="quarter" idx="12"/>
          </p:nvPr>
        </p:nvSpPr>
        <p:spPr/>
        <p:txBody>
          <a:bodyPr/>
          <a:lstStyle/>
          <a:p>
            <a:fld id="{FB1E4435-02EE-4D60-8576-2AD6695FA684}" type="slidenum">
              <a:rPr lang="en-US" smtClean="0"/>
              <a:t>‹#›</a:t>
            </a:fld>
            <a:endParaRPr lang="en-US"/>
          </a:p>
        </p:txBody>
      </p:sp>
    </p:spTree>
    <p:extLst>
      <p:ext uri="{BB962C8B-B14F-4D97-AF65-F5344CB8AC3E}">
        <p14:creationId xmlns:p14="http://schemas.microsoft.com/office/powerpoint/2010/main" val="3743912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512C7-A626-AC0F-8449-1FBA0AE740C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873B196-3314-04A6-FB92-D505BC7B45F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B3C88F-25F2-4677-B8F5-109D9E3E9BED}"/>
              </a:ext>
            </a:extLst>
          </p:cNvPr>
          <p:cNvSpPr>
            <a:spLocks noGrp="1"/>
          </p:cNvSpPr>
          <p:nvPr>
            <p:ph type="dt" sz="half" idx="10"/>
          </p:nvPr>
        </p:nvSpPr>
        <p:spPr/>
        <p:txBody>
          <a:bodyPr/>
          <a:lstStyle/>
          <a:p>
            <a:fld id="{E77C2D09-B783-48F0-A937-21B9AF815777}" type="datetimeFigureOut">
              <a:rPr lang="en-US" smtClean="0"/>
              <a:t>1/15/2024</a:t>
            </a:fld>
            <a:endParaRPr lang="en-US"/>
          </a:p>
        </p:txBody>
      </p:sp>
      <p:sp>
        <p:nvSpPr>
          <p:cNvPr id="5" name="Footer Placeholder 4">
            <a:extLst>
              <a:ext uri="{FF2B5EF4-FFF2-40B4-BE49-F238E27FC236}">
                <a16:creationId xmlns:a16="http://schemas.microsoft.com/office/drawing/2014/main" id="{F1A04412-8DE9-5E2F-4FD1-4AEB0CFE9E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860FFD-B839-DF49-EDF7-BAAFD3060755}"/>
              </a:ext>
            </a:extLst>
          </p:cNvPr>
          <p:cNvSpPr>
            <a:spLocks noGrp="1"/>
          </p:cNvSpPr>
          <p:nvPr>
            <p:ph type="sldNum" sz="quarter" idx="12"/>
          </p:nvPr>
        </p:nvSpPr>
        <p:spPr/>
        <p:txBody>
          <a:bodyPr/>
          <a:lstStyle/>
          <a:p>
            <a:fld id="{FB1E4435-02EE-4D60-8576-2AD6695FA684}" type="slidenum">
              <a:rPr lang="en-US" smtClean="0"/>
              <a:t>‹#›</a:t>
            </a:fld>
            <a:endParaRPr lang="en-US"/>
          </a:p>
        </p:txBody>
      </p:sp>
    </p:spTree>
    <p:extLst>
      <p:ext uri="{BB962C8B-B14F-4D97-AF65-F5344CB8AC3E}">
        <p14:creationId xmlns:p14="http://schemas.microsoft.com/office/powerpoint/2010/main" val="24783767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33587CB-0F00-23BD-B7E4-85B65B6F4AB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4A10F62-CA6E-8734-F1C7-3CF570804ED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9A1B17-37E5-262F-3582-1506C3657F2E}"/>
              </a:ext>
            </a:extLst>
          </p:cNvPr>
          <p:cNvSpPr>
            <a:spLocks noGrp="1"/>
          </p:cNvSpPr>
          <p:nvPr>
            <p:ph type="dt" sz="half" idx="10"/>
          </p:nvPr>
        </p:nvSpPr>
        <p:spPr/>
        <p:txBody>
          <a:bodyPr/>
          <a:lstStyle/>
          <a:p>
            <a:fld id="{E77C2D09-B783-48F0-A937-21B9AF815777}" type="datetimeFigureOut">
              <a:rPr lang="en-US" smtClean="0"/>
              <a:t>1/15/2024</a:t>
            </a:fld>
            <a:endParaRPr lang="en-US"/>
          </a:p>
        </p:txBody>
      </p:sp>
      <p:sp>
        <p:nvSpPr>
          <p:cNvPr id="5" name="Footer Placeholder 4">
            <a:extLst>
              <a:ext uri="{FF2B5EF4-FFF2-40B4-BE49-F238E27FC236}">
                <a16:creationId xmlns:a16="http://schemas.microsoft.com/office/drawing/2014/main" id="{323E312D-3168-1B88-B45B-F694D3DDE0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BEAA6C-7091-CCA9-FDCA-70BE2BCA2377}"/>
              </a:ext>
            </a:extLst>
          </p:cNvPr>
          <p:cNvSpPr>
            <a:spLocks noGrp="1"/>
          </p:cNvSpPr>
          <p:nvPr>
            <p:ph type="sldNum" sz="quarter" idx="12"/>
          </p:nvPr>
        </p:nvSpPr>
        <p:spPr/>
        <p:txBody>
          <a:bodyPr/>
          <a:lstStyle/>
          <a:p>
            <a:fld id="{FB1E4435-02EE-4D60-8576-2AD6695FA684}" type="slidenum">
              <a:rPr lang="en-US" smtClean="0"/>
              <a:t>‹#›</a:t>
            </a:fld>
            <a:endParaRPr lang="en-US"/>
          </a:p>
        </p:txBody>
      </p:sp>
    </p:spTree>
    <p:extLst>
      <p:ext uri="{BB962C8B-B14F-4D97-AF65-F5344CB8AC3E}">
        <p14:creationId xmlns:p14="http://schemas.microsoft.com/office/powerpoint/2010/main" val="39177535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F36251-F1F3-7C7D-8735-C29990AE659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056919-F975-177A-6D7D-E5661D5B513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04669F-E3AF-431D-1856-2400ACC980B5}"/>
              </a:ext>
            </a:extLst>
          </p:cNvPr>
          <p:cNvSpPr>
            <a:spLocks noGrp="1"/>
          </p:cNvSpPr>
          <p:nvPr>
            <p:ph type="dt" sz="half" idx="10"/>
          </p:nvPr>
        </p:nvSpPr>
        <p:spPr/>
        <p:txBody>
          <a:bodyPr/>
          <a:lstStyle/>
          <a:p>
            <a:fld id="{E77C2D09-B783-48F0-A937-21B9AF815777}" type="datetimeFigureOut">
              <a:rPr lang="en-US" smtClean="0"/>
              <a:t>1/15/2024</a:t>
            </a:fld>
            <a:endParaRPr lang="en-US"/>
          </a:p>
        </p:txBody>
      </p:sp>
      <p:sp>
        <p:nvSpPr>
          <p:cNvPr id="5" name="Footer Placeholder 4">
            <a:extLst>
              <a:ext uri="{FF2B5EF4-FFF2-40B4-BE49-F238E27FC236}">
                <a16:creationId xmlns:a16="http://schemas.microsoft.com/office/drawing/2014/main" id="{715AC6B4-C5A7-795A-C628-C145E5ECA7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20D453-0DB8-30AD-9445-D32D7628B757}"/>
              </a:ext>
            </a:extLst>
          </p:cNvPr>
          <p:cNvSpPr>
            <a:spLocks noGrp="1"/>
          </p:cNvSpPr>
          <p:nvPr>
            <p:ph type="sldNum" sz="quarter" idx="12"/>
          </p:nvPr>
        </p:nvSpPr>
        <p:spPr/>
        <p:txBody>
          <a:bodyPr/>
          <a:lstStyle/>
          <a:p>
            <a:fld id="{FB1E4435-02EE-4D60-8576-2AD6695FA684}" type="slidenum">
              <a:rPr lang="en-US" smtClean="0"/>
              <a:t>‹#›</a:t>
            </a:fld>
            <a:endParaRPr lang="en-US"/>
          </a:p>
        </p:txBody>
      </p:sp>
    </p:spTree>
    <p:extLst>
      <p:ext uri="{BB962C8B-B14F-4D97-AF65-F5344CB8AC3E}">
        <p14:creationId xmlns:p14="http://schemas.microsoft.com/office/powerpoint/2010/main" val="8709176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4FD92-EFF4-3CBB-D17A-7271E493CB3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EE782DD-6520-8B9D-E5E6-D19D6CEF550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122DF8E-2732-177C-0E30-7A5C25506DF3}"/>
              </a:ext>
            </a:extLst>
          </p:cNvPr>
          <p:cNvSpPr>
            <a:spLocks noGrp="1"/>
          </p:cNvSpPr>
          <p:nvPr>
            <p:ph type="dt" sz="half" idx="10"/>
          </p:nvPr>
        </p:nvSpPr>
        <p:spPr/>
        <p:txBody>
          <a:bodyPr/>
          <a:lstStyle/>
          <a:p>
            <a:fld id="{E77C2D09-B783-48F0-A937-21B9AF815777}" type="datetimeFigureOut">
              <a:rPr lang="en-US" smtClean="0"/>
              <a:t>1/15/2024</a:t>
            </a:fld>
            <a:endParaRPr lang="en-US"/>
          </a:p>
        </p:txBody>
      </p:sp>
      <p:sp>
        <p:nvSpPr>
          <p:cNvPr id="5" name="Footer Placeholder 4">
            <a:extLst>
              <a:ext uri="{FF2B5EF4-FFF2-40B4-BE49-F238E27FC236}">
                <a16:creationId xmlns:a16="http://schemas.microsoft.com/office/drawing/2014/main" id="{7BAF8FC2-8C53-8022-3CFD-CDEF0A5DF5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32693F-FB19-9FC9-442C-8A095AF1E636}"/>
              </a:ext>
            </a:extLst>
          </p:cNvPr>
          <p:cNvSpPr>
            <a:spLocks noGrp="1"/>
          </p:cNvSpPr>
          <p:nvPr>
            <p:ph type="sldNum" sz="quarter" idx="12"/>
          </p:nvPr>
        </p:nvSpPr>
        <p:spPr/>
        <p:txBody>
          <a:bodyPr/>
          <a:lstStyle/>
          <a:p>
            <a:fld id="{FB1E4435-02EE-4D60-8576-2AD6695FA684}" type="slidenum">
              <a:rPr lang="en-US" smtClean="0"/>
              <a:t>‹#›</a:t>
            </a:fld>
            <a:endParaRPr lang="en-US"/>
          </a:p>
        </p:txBody>
      </p:sp>
    </p:spTree>
    <p:extLst>
      <p:ext uri="{BB962C8B-B14F-4D97-AF65-F5344CB8AC3E}">
        <p14:creationId xmlns:p14="http://schemas.microsoft.com/office/powerpoint/2010/main" val="8001965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712FB9-B980-2E55-2651-E492A1E3675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BD9519-2E7C-F02F-3254-1EE8319D3D0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4677DD7-681D-5DC0-D7AC-BB635FD81F7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F85BC59-189A-262A-DBE5-A2F10FC146F0}"/>
              </a:ext>
            </a:extLst>
          </p:cNvPr>
          <p:cNvSpPr>
            <a:spLocks noGrp="1"/>
          </p:cNvSpPr>
          <p:nvPr>
            <p:ph type="dt" sz="half" idx="10"/>
          </p:nvPr>
        </p:nvSpPr>
        <p:spPr/>
        <p:txBody>
          <a:bodyPr/>
          <a:lstStyle/>
          <a:p>
            <a:fld id="{E77C2D09-B783-48F0-A937-21B9AF815777}" type="datetimeFigureOut">
              <a:rPr lang="en-US" smtClean="0"/>
              <a:t>1/15/2024</a:t>
            </a:fld>
            <a:endParaRPr lang="en-US"/>
          </a:p>
        </p:txBody>
      </p:sp>
      <p:sp>
        <p:nvSpPr>
          <p:cNvPr id="6" name="Footer Placeholder 5">
            <a:extLst>
              <a:ext uri="{FF2B5EF4-FFF2-40B4-BE49-F238E27FC236}">
                <a16:creationId xmlns:a16="http://schemas.microsoft.com/office/drawing/2014/main" id="{DD5AEF76-42BD-951E-9AF8-22016FE934F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08D6461-233A-DCAA-1EE9-F972E8F89E2C}"/>
              </a:ext>
            </a:extLst>
          </p:cNvPr>
          <p:cNvSpPr>
            <a:spLocks noGrp="1"/>
          </p:cNvSpPr>
          <p:nvPr>
            <p:ph type="sldNum" sz="quarter" idx="12"/>
          </p:nvPr>
        </p:nvSpPr>
        <p:spPr/>
        <p:txBody>
          <a:bodyPr/>
          <a:lstStyle/>
          <a:p>
            <a:fld id="{FB1E4435-02EE-4D60-8576-2AD6695FA684}" type="slidenum">
              <a:rPr lang="en-US" smtClean="0"/>
              <a:t>‹#›</a:t>
            </a:fld>
            <a:endParaRPr lang="en-US"/>
          </a:p>
        </p:txBody>
      </p:sp>
    </p:spTree>
    <p:extLst>
      <p:ext uri="{BB962C8B-B14F-4D97-AF65-F5344CB8AC3E}">
        <p14:creationId xmlns:p14="http://schemas.microsoft.com/office/powerpoint/2010/main" val="37017088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BB3CCE-26DB-C330-A833-820B72676D2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46E0F33-3033-F6CE-3DC7-8CB2E733AAB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91C7728-15A4-2954-F34D-BB30AFCEDA9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ACF9DC8-AC27-EBF1-13BE-183AAB699D6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97D733C-D832-B3CF-8519-3C885073C90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C4FE9FF-3014-851E-61CF-00C2F449B0FB}"/>
              </a:ext>
            </a:extLst>
          </p:cNvPr>
          <p:cNvSpPr>
            <a:spLocks noGrp="1"/>
          </p:cNvSpPr>
          <p:nvPr>
            <p:ph type="dt" sz="half" idx="10"/>
          </p:nvPr>
        </p:nvSpPr>
        <p:spPr/>
        <p:txBody>
          <a:bodyPr/>
          <a:lstStyle/>
          <a:p>
            <a:fld id="{E77C2D09-B783-48F0-A937-21B9AF815777}" type="datetimeFigureOut">
              <a:rPr lang="en-US" smtClean="0"/>
              <a:t>1/15/2024</a:t>
            </a:fld>
            <a:endParaRPr lang="en-US"/>
          </a:p>
        </p:txBody>
      </p:sp>
      <p:sp>
        <p:nvSpPr>
          <p:cNvPr id="8" name="Footer Placeholder 7">
            <a:extLst>
              <a:ext uri="{FF2B5EF4-FFF2-40B4-BE49-F238E27FC236}">
                <a16:creationId xmlns:a16="http://schemas.microsoft.com/office/drawing/2014/main" id="{D844C88A-2D1D-5280-E89B-3DB274AC576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9231B59-1FD0-FF39-95C0-D313D7C78836}"/>
              </a:ext>
            </a:extLst>
          </p:cNvPr>
          <p:cNvSpPr>
            <a:spLocks noGrp="1"/>
          </p:cNvSpPr>
          <p:nvPr>
            <p:ph type="sldNum" sz="quarter" idx="12"/>
          </p:nvPr>
        </p:nvSpPr>
        <p:spPr/>
        <p:txBody>
          <a:bodyPr/>
          <a:lstStyle/>
          <a:p>
            <a:fld id="{FB1E4435-02EE-4D60-8576-2AD6695FA684}" type="slidenum">
              <a:rPr lang="en-US" smtClean="0"/>
              <a:t>‹#›</a:t>
            </a:fld>
            <a:endParaRPr lang="en-US"/>
          </a:p>
        </p:txBody>
      </p:sp>
    </p:spTree>
    <p:extLst>
      <p:ext uri="{BB962C8B-B14F-4D97-AF65-F5344CB8AC3E}">
        <p14:creationId xmlns:p14="http://schemas.microsoft.com/office/powerpoint/2010/main" val="1513831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11939-B6CA-8D79-926E-3325BC7F47E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C6EB96C-F89F-2CA3-CD98-66645282FB5E}"/>
              </a:ext>
            </a:extLst>
          </p:cNvPr>
          <p:cNvSpPr>
            <a:spLocks noGrp="1"/>
          </p:cNvSpPr>
          <p:nvPr>
            <p:ph type="dt" sz="half" idx="10"/>
          </p:nvPr>
        </p:nvSpPr>
        <p:spPr/>
        <p:txBody>
          <a:bodyPr/>
          <a:lstStyle/>
          <a:p>
            <a:fld id="{E77C2D09-B783-48F0-A937-21B9AF815777}" type="datetimeFigureOut">
              <a:rPr lang="en-US" smtClean="0"/>
              <a:t>1/15/2024</a:t>
            </a:fld>
            <a:endParaRPr lang="en-US"/>
          </a:p>
        </p:txBody>
      </p:sp>
      <p:sp>
        <p:nvSpPr>
          <p:cNvPr id="4" name="Footer Placeholder 3">
            <a:extLst>
              <a:ext uri="{FF2B5EF4-FFF2-40B4-BE49-F238E27FC236}">
                <a16:creationId xmlns:a16="http://schemas.microsoft.com/office/drawing/2014/main" id="{B1E178B0-ED05-3E6B-AAF1-62EF4E7A8E2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3C0A198-5A31-F204-2750-19FC685372EF}"/>
              </a:ext>
            </a:extLst>
          </p:cNvPr>
          <p:cNvSpPr>
            <a:spLocks noGrp="1"/>
          </p:cNvSpPr>
          <p:nvPr>
            <p:ph type="sldNum" sz="quarter" idx="12"/>
          </p:nvPr>
        </p:nvSpPr>
        <p:spPr/>
        <p:txBody>
          <a:bodyPr/>
          <a:lstStyle/>
          <a:p>
            <a:fld id="{FB1E4435-02EE-4D60-8576-2AD6695FA684}" type="slidenum">
              <a:rPr lang="en-US" smtClean="0"/>
              <a:t>‹#›</a:t>
            </a:fld>
            <a:endParaRPr lang="en-US"/>
          </a:p>
        </p:txBody>
      </p:sp>
    </p:spTree>
    <p:extLst>
      <p:ext uri="{BB962C8B-B14F-4D97-AF65-F5344CB8AC3E}">
        <p14:creationId xmlns:p14="http://schemas.microsoft.com/office/powerpoint/2010/main" val="18786286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69DB482-2105-1204-EE6D-F4BA1F53E948}"/>
              </a:ext>
            </a:extLst>
          </p:cNvPr>
          <p:cNvSpPr>
            <a:spLocks noGrp="1"/>
          </p:cNvSpPr>
          <p:nvPr>
            <p:ph type="dt" sz="half" idx="10"/>
          </p:nvPr>
        </p:nvSpPr>
        <p:spPr/>
        <p:txBody>
          <a:bodyPr/>
          <a:lstStyle/>
          <a:p>
            <a:fld id="{E77C2D09-B783-48F0-A937-21B9AF815777}" type="datetimeFigureOut">
              <a:rPr lang="en-US" smtClean="0"/>
              <a:t>1/15/2024</a:t>
            </a:fld>
            <a:endParaRPr lang="en-US"/>
          </a:p>
        </p:txBody>
      </p:sp>
      <p:sp>
        <p:nvSpPr>
          <p:cNvPr id="3" name="Footer Placeholder 2">
            <a:extLst>
              <a:ext uri="{FF2B5EF4-FFF2-40B4-BE49-F238E27FC236}">
                <a16:creationId xmlns:a16="http://schemas.microsoft.com/office/drawing/2014/main" id="{D571A86E-75D5-111A-49A4-96E01966E2C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6E0A3A5-102B-0885-76CB-E28C25C670D4}"/>
              </a:ext>
            </a:extLst>
          </p:cNvPr>
          <p:cNvSpPr>
            <a:spLocks noGrp="1"/>
          </p:cNvSpPr>
          <p:nvPr>
            <p:ph type="sldNum" sz="quarter" idx="12"/>
          </p:nvPr>
        </p:nvSpPr>
        <p:spPr/>
        <p:txBody>
          <a:bodyPr/>
          <a:lstStyle/>
          <a:p>
            <a:fld id="{FB1E4435-02EE-4D60-8576-2AD6695FA684}" type="slidenum">
              <a:rPr lang="en-US" smtClean="0"/>
              <a:t>‹#›</a:t>
            </a:fld>
            <a:endParaRPr lang="en-US"/>
          </a:p>
        </p:txBody>
      </p:sp>
    </p:spTree>
    <p:extLst>
      <p:ext uri="{BB962C8B-B14F-4D97-AF65-F5344CB8AC3E}">
        <p14:creationId xmlns:p14="http://schemas.microsoft.com/office/powerpoint/2010/main" val="13682526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229B77-C801-5811-4857-7E6CB63F96F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6B37DFC-D8BD-6527-28B7-AE20B2CECDA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FE4CC57-CCA0-5E2A-E47D-1A0B0DA5D4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5F7A1CE-F6B4-9E2C-20A7-03924DE44D97}"/>
              </a:ext>
            </a:extLst>
          </p:cNvPr>
          <p:cNvSpPr>
            <a:spLocks noGrp="1"/>
          </p:cNvSpPr>
          <p:nvPr>
            <p:ph type="dt" sz="half" idx="10"/>
          </p:nvPr>
        </p:nvSpPr>
        <p:spPr/>
        <p:txBody>
          <a:bodyPr/>
          <a:lstStyle/>
          <a:p>
            <a:fld id="{E77C2D09-B783-48F0-A937-21B9AF815777}" type="datetimeFigureOut">
              <a:rPr lang="en-US" smtClean="0"/>
              <a:t>1/15/2024</a:t>
            </a:fld>
            <a:endParaRPr lang="en-US"/>
          </a:p>
        </p:txBody>
      </p:sp>
      <p:sp>
        <p:nvSpPr>
          <p:cNvPr id="6" name="Footer Placeholder 5">
            <a:extLst>
              <a:ext uri="{FF2B5EF4-FFF2-40B4-BE49-F238E27FC236}">
                <a16:creationId xmlns:a16="http://schemas.microsoft.com/office/drawing/2014/main" id="{0CD2F038-C66F-6BC2-D541-C23BF236D50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4ACA1D7-2BF5-082E-8C3E-4C9F5A231893}"/>
              </a:ext>
            </a:extLst>
          </p:cNvPr>
          <p:cNvSpPr>
            <a:spLocks noGrp="1"/>
          </p:cNvSpPr>
          <p:nvPr>
            <p:ph type="sldNum" sz="quarter" idx="12"/>
          </p:nvPr>
        </p:nvSpPr>
        <p:spPr/>
        <p:txBody>
          <a:bodyPr/>
          <a:lstStyle/>
          <a:p>
            <a:fld id="{FB1E4435-02EE-4D60-8576-2AD6695FA684}" type="slidenum">
              <a:rPr lang="en-US" smtClean="0"/>
              <a:t>‹#›</a:t>
            </a:fld>
            <a:endParaRPr lang="en-US"/>
          </a:p>
        </p:txBody>
      </p:sp>
    </p:spTree>
    <p:extLst>
      <p:ext uri="{BB962C8B-B14F-4D97-AF65-F5344CB8AC3E}">
        <p14:creationId xmlns:p14="http://schemas.microsoft.com/office/powerpoint/2010/main" val="34743471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74D61-236C-A1E0-F038-AD7149A22C2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681671D-4244-7B92-1EF2-2E6C8552CC7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4849646-8431-6562-C8E8-52E9B8BF2A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5784CF9-C302-B907-831D-46C116A43F94}"/>
              </a:ext>
            </a:extLst>
          </p:cNvPr>
          <p:cNvSpPr>
            <a:spLocks noGrp="1"/>
          </p:cNvSpPr>
          <p:nvPr>
            <p:ph type="dt" sz="half" idx="10"/>
          </p:nvPr>
        </p:nvSpPr>
        <p:spPr/>
        <p:txBody>
          <a:bodyPr/>
          <a:lstStyle/>
          <a:p>
            <a:fld id="{E77C2D09-B783-48F0-A937-21B9AF815777}" type="datetimeFigureOut">
              <a:rPr lang="en-US" smtClean="0"/>
              <a:t>1/15/2024</a:t>
            </a:fld>
            <a:endParaRPr lang="en-US"/>
          </a:p>
        </p:txBody>
      </p:sp>
      <p:sp>
        <p:nvSpPr>
          <p:cNvPr id="6" name="Footer Placeholder 5">
            <a:extLst>
              <a:ext uri="{FF2B5EF4-FFF2-40B4-BE49-F238E27FC236}">
                <a16:creationId xmlns:a16="http://schemas.microsoft.com/office/drawing/2014/main" id="{1DC2BC3C-AD31-AC06-C04B-AE2E0156D4B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D498AFF-20DB-DD06-8999-12D5388E72EC}"/>
              </a:ext>
            </a:extLst>
          </p:cNvPr>
          <p:cNvSpPr>
            <a:spLocks noGrp="1"/>
          </p:cNvSpPr>
          <p:nvPr>
            <p:ph type="sldNum" sz="quarter" idx="12"/>
          </p:nvPr>
        </p:nvSpPr>
        <p:spPr/>
        <p:txBody>
          <a:bodyPr/>
          <a:lstStyle/>
          <a:p>
            <a:fld id="{FB1E4435-02EE-4D60-8576-2AD6695FA684}" type="slidenum">
              <a:rPr lang="en-US" smtClean="0"/>
              <a:t>‹#›</a:t>
            </a:fld>
            <a:endParaRPr lang="en-US"/>
          </a:p>
        </p:txBody>
      </p:sp>
    </p:spTree>
    <p:extLst>
      <p:ext uri="{BB962C8B-B14F-4D97-AF65-F5344CB8AC3E}">
        <p14:creationId xmlns:p14="http://schemas.microsoft.com/office/powerpoint/2010/main" val="4984932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D1B8775-6CBF-F169-C9C3-DC76E5558F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1F9988D-72C5-AAED-4C39-2C827397522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1042C9-2159-B0FB-DEBC-A93FD59983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7C2D09-B783-48F0-A937-21B9AF815777}" type="datetimeFigureOut">
              <a:rPr lang="en-US" smtClean="0"/>
              <a:t>1/15/2024</a:t>
            </a:fld>
            <a:endParaRPr lang="en-US"/>
          </a:p>
        </p:txBody>
      </p:sp>
      <p:sp>
        <p:nvSpPr>
          <p:cNvPr id="5" name="Footer Placeholder 4">
            <a:extLst>
              <a:ext uri="{FF2B5EF4-FFF2-40B4-BE49-F238E27FC236}">
                <a16:creationId xmlns:a16="http://schemas.microsoft.com/office/drawing/2014/main" id="{DB07442B-053F-FEAB-11E2-0AB1DA82755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E94C7D4-7C1A-9266-08DF-C4001CF47C7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1E4435-02EE-4D60-8576-2AD6695FA684}" type="slidenum">
              <a:rPr lang="en-US" smtClean="0"/>
              <a:t>‹#›</a:t>
            </a:fld>
            <a:endParaRPr lang="en-US"/>
          </a:p>
        </p:txBody>
      </p:sp>
    </p:spTree>
    <p:extLst>
      <p:ext uri="{BB962C8B-B14F-4D97-AF65-F5344CB8AC3E}">
        <p14:creationId xmlns:p14="http://schemas.microsoft.com/office/powerpoint/2010/main" val="19789903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commons.wikimedia.org/wiki/File:Direct_Lumber_and_Door_of_CO_truck,_BCDCD.jpg" TargetMode="External"/><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www.theglobeandmail.com/politics/article-significant-number-of-canadians-experience-discrimination-because-of/"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hyperlink" Target="http://sildan.blogspot.com/2015/12/poliandria-mujeres-con-varios-maridos.html" TargetMode="External"/><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slideLayout" Target="../slideLayouts/slideLayout2.xml"/><Relationship Id="rId1" Type="http://schemas.openxmlformats.org/officeDocument/2006/relationships/video" Target="https://www.youtube.com/embed/OP0sZB9jRlA?feature=oembed" TargetMode="External"/></Relationships>
</file>

<file path=ppt/slides/_rels/slide2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op shot of a representation of networks with stick figures.">
            <a:extLst>
              <a:ext uri="{FF2B5EF4-FFF2-40B4-BE49-F238E27FC236}">
                <a16:creationId xmlns:a16="http://schemas.microsoft.com/office/drawing/2014/main" id="{16F16B20-D816-49E1-BA73-FEE4EE1C6FE9}"/>
              </a:ext>
            </a:extLst>
          </p:cNvPr>
          <p:cNvPicPr>
            <a:picLocks noChangeAspect="1"/>
          </p:cNvPicPr>
          <p:nvPr/>
        </p:nvPicPr>
        <p:blipFill rotWithShape="1">
          <a:blip r:embed="rId2"/>
          <a:srcRect t="11399" r="-2" b="4080"/>
          <a:stretch/>
        </p:blipFill>
        <p:spPr>
          <a:xfrm>
            <a:off x="20" y="10"/>
            <a:ext cx="12191980" cy="6857990"/>
          </a:xfrm>
          <a:prstGeom prst="rect">
            <a:avLst/>
          </a:prstGeom>
        </p:spPr>
      </p:pic>
      <p:sp>
        <p:nvSpPr>
          <p:cNvPr id="2" name="Title 1">
            <a:extLst>
              <a:ext uri="{FF2B5EF4-FFF2-40B4-BE49-F238E27FC236}">
                <a16:creationId xmlns:a16="http://schemas.microsoft.com/office/drawing/2014/main" id="{09636C9F-4117-437D-9408-D11C4A716FD6}"/>
              </a:ext>
            </a:extLst>
          </p:cNvPr>
          <p:cNvSpPr>
            <a:spLocks noGrp="1"/>
          </p:cNvSpPr>
          <p:nvPr>
            <p:ph type="ctrTitle"/>
          </p:nvPr>
        </p:nvSpPr>
        <p:spPr>
          <a:xfrm>
            <a:off x="4830184" y="3531612"/>
            <a:ext cx="6672838" cy="1414311"/>
          </a:xfrm>
        </p:spPr>
        <p:txBody>
          <a:bodyPr>
            <a:normAutofit/>
          </a:bodyPr>
          <a:lstStyle/>
          <a:p>
            <a:pPr>
              <a:lnSpc>
                <a:spcPct val="90000"/>
              </a:lnSpc>
            </a:pPr>
            <a:r>
              <a:rPr lang="en-CA" sz="4800" b="1" dirty="0"/>
              <a:t>UNIT 2: Theories of Social Change</a:t>
            </a:r>
            <a:r>
              <a:rPr lang="en-CA" sz="4800" dirty="0"/>
              <a:t>  </a:t>
            </a:r>
            <a:endParaRPr lang="en-US" sz="4800" dirty="0"/>
          </a:p>
        </p:txBody>
      </p:sp>
    </p:spTree>
    <p:extLst>
      <p:ext uri="{BB962C8B-B14F-4D97-AF65-F5344CB8AC3E}">
        <p14:creationId xmlns:p14="http://schemas.microsoft.com/office/powerpoint/2010/main" val="115617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5" name="Picture 2" descr="Image result for hunter and gatherer">
            <a:extLst>
              <a:ext uri="{FF2B5EF4-FFF2-40B4-BE49-F238E27FC236}">
                <a16:creationId xmlns:a16="http://schemas.microsoft.com/office/drawing/2014/main" id="{E5E05446-DD49-4065-BD69-6319281DCAEE}"/>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10492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BE204-926F-4495-B400-87DD1192C74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DAEAF7C-0470-470A-8AEC-CBBE8FEFD2BE}"/>
              </a:ext>
            </a:extLst>
          </p:cNvPr>
          <p:cNvSpPr>
            <a:spLocks noGrp="1"/>
          </p:cNvSpPr>
          <p:nvPr>
            <p:ph idx="1"/>
          </p:nvPr>
        </p:nvSpPr>
        <p:spPr/>
        <p:txBody>
          <a:bodyPr/>
          <a:lstStyle/>
          <a:p>
            <a:endParaRPr lang="en-US"/>
          </a:p>
        </p:txBody>
      </p:sp>
      <p:pic>
        <p:nvPicPr>
          <p:cNvPr id="7170" name="Picture 2" descr="Image result for fishing society halifax">
            <a:extLst>
              <a:ext uri="{FF2B5EF4-FFF2-40B4-BE49-F238E27FC236}">
                <a16:creationId xmlns:a16="http://schemas.microsoft.com/office/drawing/2014/main" id="{7A18124A-CD68-45C7-8477-AAD2A66D8C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4563" y="0"/>
            <a:ext cx="1030287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73459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8B338-DDD4-4C5F-B98F-F0518A4355E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11F2BC0-843E-45F8-AF5F-2730D840C5A8}"/>
              </a:ext>
            </a:extLst>
          </p:cNvPr>
          <p:cNvSpPr>
            <a:spLocks noGrp="1"/>
          </p:cNvSpPr>
          <p:nvPr>
            <p:ph idx="1"/>
          </p:nvPr>
        </p:nvSpPr>
        <p:spPr/>
        <p:txBody>
          <a:bodyPr/>
          <a:lstStyle/>
          <a:p>
            <a:endParaRPr lang="en-US"/>
          </a:p>
        </p:txBody>
      </p:sp>
      <p:pic>
        <p:nvPicPr>
          <p:cNvPr id="12290" name="Picture 2" descr="Image result for AGRARIAN SOCIETY">
            <a:extLst>
              <a:ext uri="{FF2B5EF4-FFF2-40B4-BE49-F238E27FC236}">
                <a16:creationId xmlns:a16="http://schemas.microsoft.com/office/drawing/2014/main" id="{D2BBCD6D-C91A-42A2-A67D-2F3FB766FE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6044" y="100678"/>
            <a:ext cx="10707756" cy="67573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71190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7" name="Picture 2" descr="Image result for herding society new zealand">
            <a:extLst>
              <a:ext uri="{FF2B5EF4-FFF2-40B4-BE49-F238E27FC236}">
                <a16:creationId xmlns:a16="http://schemas.microsoft.com/office/drawing/2014/main" id="{6E0EE3E8-EEE7-4231-970B-9663C4C91CDE}"/>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5413"/>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48040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E875D-9ADE-4918-9A15-3668557DC3C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D50CA66-C313-4058-ABDB-4C37415E4E4E}"/>
              </a:ext>
            </a:extLst>
          </p:cNvPr>
          <p:cNvSpPr>
            <a:spLocks noGrp="1"/>
          </p:cNvSpPr>
          <p:nvPr>
            <p:ph idx="1"/>
          </p:nvPr>
        </p:nvSpPr>
        <p:spPr/>
        <p:txBody>
          <a:bodyPr/>
          <a:lstStyle/>
          <a:p>
            <a:endParaRPr lang="en-US"/>
          </a:p>
        </p:txBody>
      </p:sp>
      <p:pic>
        <p:nvPicPr>
          <p:cNvPr id="9218" name="Picture 2" descr="Image result for camel society middle east">
            <a:extLst>
              <a:ext uri="{FF2B5EF4-FFF2-40B4-BE49-F238E27FC236}">
                <a16:creationId xmlns:a16="http://schemas.microsoft.com/office/drawing/2014/main" id="{A7D39747-C43A-4689-AC9B-F6B4387B6E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677" y="-72634"/>
            <a:ext cx="12473354" cy="70032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23666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9" name="Picture 2" descr="Image result for china factories">
            <a:extLst>
              <a:ext uri="{FF2B5EF4-FFF2-40B4-BE49-F238E27FC236}">
                <a16:creationId xmlns:a16="http://schemas.microsoft.com/office/drawing/2014/main" id="{A5E60FE6-A49A-4633-A791-178C64054556}"/>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5730"/>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46793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7" name="Picture 2" descr="Image result for maritimes canada landscape"/>
          <p:cNvPicPr>
            <a:picLocks noChangeAspect="1"/>
          </p:cNvPicPr>
          <p:nvPr/>
        </p:nvPicPr>
        <p:blipFill rotWithShape="1">
          <a:blip r:embed="rId2">
            <a:extLst>
              <a:ext uri="{28A0092B-C50C-407E-A947-70E740481C1C}">
                <a14:useLocalDpi xmlns:a14="http://schemas.microsoft.com/office/drawing/2010/main" val="0"/>
              </a:ext>
            </a:extLst>
          </a:blip>
          <a:srcRect t="23794" b="1206"/>
          <a:stretch/>
        </p:blipFill>
        <p:spPr>
          <a:xfrm>
            <a:off x="20" y="10"/>
            <a:ext cx="12191980" cy="6857990"/>
          </a:xfrm>
          <a:prstGeom prst="rect">
            <a:avLst/>
          </a:prstGeom>
        </p:spPr>
      </p:pic>
    </p:spTree>
    <p:extLst>
      <p:ext uri="{BB962C8B-B14F-4D97-AF65-F5344CB8AC3E}">
        <p14:creationId xmlns:p14="http://schemas.microsoft.com/office/powerpoint/2010/main" val="15958846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0D64EC-3453-41CE-A4A4-7D6A2EB7FF36}"/>
              </a:ext>
            </a:extLst>
          </p:cNvPr>
          <p:cNvSpPr>
            <a:spLocks noGrp="1"/>
          </p:cNvSpPr>
          <p:nvPr>
            <p:ph type="title"/>
          </p:nvPr>
        </p:nvSpPr>
        <p:spPr>
          <a:xfrm>
            <a:off x="3854451" y="195533"/>
            <a:ext cx="7648573" cy="1084627"/>
          </a:xfrm>
        </p:spPr>
        <p:txBody>
          <a:bodyPr>
            <a:normAutofit/>
          </a:bodyPr>
          <a:lstStyle/>
          <a:p>
            <a:pPr algn="ctr"/>
            <a:r>
              <a:rPr lang="en-CA" dirty="0"/>
              <a:t>Types of Societies </a:t>
            </a:r>
            <a:endParaRPr lang="en-US" dirty="0"/>
          </a:p>
        </p:txBody>
      </p:sp>
      <p:sp>
        <p:nvSpPr>
          <p:cNvPr id="4" name="Content Placeholder 3">
            <a:extLst>
              <a:ext uri="{FF2B5EF4-FFF2-40B4-BE49-F238E27FC236}">
                <a16:creationId xmlns:a16="http://schemas.microsoft.com/office/drawing/2014/main" id="{211C12DD-DC3B-4D66-BBE0-7C261F0472CB}"/>
              </a:ext>
            </a:extLst>
          </p:cNvPr>
          <p:cNvSpPr>
            <a:spLocks noGrp="1" noChangeArrowheads="1"/>
          </p:cNvSpPr>
          <p:nvPr>
            <p:ph idx="1"/>
          </p:nvPr>
        </p:nvSpPr>
        <p:spPr bwMode="auto">
          <a:xfrm>
            <a:off x="3854451" y="1379172"/>
            <a:ext cx="7648572" cy="547882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t" anchorCtr="0" compatLnSpc="1">
            <a:prstTxWarp prst="textNoShape">
              <a:avLst/>
            </a:prstTxWarp>
            <a:norm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indent="0" defTabSz="914400">
              <a:lnSpc>
                <a:spcPct val="90000"/>
              </a:lnSpc>
              <a:spcAft>
                <a:spcPts val="600"/>
              </a:spcAft>
              <a:buClrTx/>
              <a:buSzTx/>
              <a:buNone/>
            </a:pPr>
            <a:r>
              <a:rPr kumimoji="0" lang="en-US" altLang="en-US" sz="1800" b="0" i="0" u="none" strike="noStrike" cap="none" normalizeH="0" baseline="0" dirty="0">
                <a:ln>
                  <a:noFill/>
                </a:ln>
                <a:effectLst/>
                <a:latin typeface="+mn-lt"/>
                <a:cs typeface="Times New Roman"/>
              </a:rPr>
              <a:t>1. </a:t>
            </a:r>
            <a:r>
              <a:rPr lang="en-US" altLang="en-US" sz="1800" dirty="0">
                <a:latin typeface="+mn-lt"/>
                <a:cs typeface="Times New Roman"/>
              </a:rPr>
              <a:t>     Hunting</a:t>
            </a:r>
            <a:r>
              <a:rPr kumimoji="0" lang="en-US" altLang="en-US" sz="1800" b="0" i="0" u="none" strike="noStrike" cap="none" normalizeH="0" baseline="0" dirty="0">
                <a:ln>
                  <a:noFill/>
                </a:ln>
                <a:effectLst/>
                <a:latin typeface="+mn-lt"/>
                <a:cs typeface="Times New Roman"/>
              </a:rPr>
              <a:t> and gathering societies: the hunting of wild animals and foraging for uncultivated plants</a:t>
            </a:r>
            <a:endParaRPr lang="en-US" altLang="en-US" sz="1800" b="0" i="0" u="none" strike="noStrike" cap="none" normalizeH="0" baseline="0" dirty="0">
              <a:ln>
                <a:noFill/>
              </a:ln>
              <a:effectLst/>
              <a:latin typeface="+mn-lt"/>
              <a:cs typeface="Times New Roman"/>
            </a:endParaRPr>
          </a:p>
          <a:p>
            <a:pPr marL="0" indent="0" defTabSz="914400">
              <a:lnSpc>
                <a:spcPct val="90000"/>
              </a:lnSpc>
              <a:spcAft>
                <a:spcPts val="600"/>
              </a:spcAft>
              <a:buClrTx/>
              <a:buSzTx/>
              <a:buNone/>
            </a:pPr>
            <a:r>
              <a:rPr kumimoji="0" lang="en-US" altLang="en-US" sz="1800" b="0" i="0" u="none" strike="noStrike" cap="none" normalizeH="0" baseline="0" dirty="0">
                <a:ln>
                  <a:noFill/>
                </a:ln>
                <a:effectLst/>
                <a:latin typeface="+mn-lt"/>
                <a:cs typeface="Times New Roman"/>
              </a:rPr>
              <a:t>2. </a:t>
            </a:r>
            <a:r>
              <a:rPr lang="en-US" altLang="en-US" sz="1800" dirty="0">
                <a:latin typeface="+mn-lt"/>
                <a:cs typeface="Times New Roman"/>
              </a:rPr>
              <a:t>     Simple</a:t>
            </a:r>
            <a:r>
              <a:rPr kumimoji="0" lang="en-US" altLang="en-US" sz="1800" b="0" i="0" u="none" strike="noStrike" cap="none" normalizeH="0" baseline="0" dirty="0">
                <a:ln>
                  <a:noFill/>
                </a:ln>
                <a:effectLst/>
                <a:latin typeface="+mn-lt"/>
                <a:cs typeface="Times New Roman"/>
              </a:rPr>
              <a:t> horticultural societies: cultivate plants but do not have plows and use only wood and stone tools</a:t>
            </a:r>
            <a:endParaRPr lang="en-US" altLang="en-US" sz="1800" b="0" i="0" u="none" strike="noStrike" cap="none" normalizeH="0" baseline="0" dirty="0">
              <a:ln>
                <a:noFill/>
              </a:ln>
              <a:effectLst/>
              <a:latin typeface="+mn-lt"/>
              <a:cs typeface="Times New Roman"/>
            </a:endParaRPr>
          </a:p>
          <a:p>
            <a:pPr marL="0" indent="0" defTabSz="914400">
              <a:lnSpc>
                <a:spcPct val="90000"/>
              </a:lnSpc>
              <a:spcAft>
                <a:spcPts val="600"/>
              </a:spcAft>
              <a:buClrTx/>
              <a:buSzTx/>
              <a:buNone/>
            </a:pPr>
            <a:r>
              <a:rPr kumimoji="0" lang="en-US" altLang="en-US" sz="1800" b="0" i="0" u="none" strike="noStrike" cap="none" normalizeH="0" baseline="0" dirty="0">
                <a:ln>
                  <a:noFill/>
                </a:ln>
                <a:effectLst/>
                <a:latin typeface="+mn-lt"/>
                <a:cs typeface="Times New Roman"/>
              </a:rPr>
              <a:t>3. </a:t>
            </a:r>
            <a:r>
              <a:rPr lang="en-US" altLang="en-US" sz="1800" dirty="0">
                <a:latin typeface="+mn-lt"/>
                <a:cs typeface="Times New Roman"/>
              </a:rPr>
              <a:t>     Advanced</a:t>
            </a:r>
            <a:r>
              <a:rPr kumimoji="0" lang="en-US" altLang="en-US" sz="1800" b="0" i="0" u="none" strike="noStrike" cap="none" normalizeH="0" baseline="0" dirty="0">
                <a:ln>
                  <a:noFill/>
                </a:ln>
                <a:effectLst/>
                <a:latin typeface="+mn-lt"/>
                <a:cs typeface="Times New Roman"/>
              </a:rPr>
              <a:t> horticultural societies: use metal tools and weapons</a:t>
            </a:r>
            <a:endParaRPr lang="en-US" altLang="en-US" sz="1800" b="0" i="0" u="none" strike="noStrike" cap="none" normalizeH="0" baseline="0" dirty="0">
              <a:ln>
                <a:noFill/>
              </a:ln>
              <a:effectLst/>
              <a:latin typeface="+mn-lt"/>
              <a:cs typeface="Times New Roman"/>
            </a:endParaRPr>
          </a:p>
          <a:p>
            <a:pPr marL="0" indent="0" defTabSz="914400">
              <a:lnSpc>
                <a:spcPct val="90000"/>
              </a:lnSpc>
              <a:spcAft>
                <a:spcPts val="600"/>
              </a:spcAft>
              <a:buClrTx/>
              <a:buSzTx/>
              <a:buNone/>
            </a:pPr>
            <a:r>
              <a:rPr kumimoji="0" lang="en-US" altLang="en-US" sz="1800" b="0" i="0" u="none" strike="noStrike" cap="none" normalizeH="0" baseline="0" dirty="0">
                <a:ln>
                  <a:noFill/>
                </a:ln>
                <a:effectLst/>
                <a:latin typeface="+mn-lt"/>
                <a:cs typeface="Times New Roman"/>
              </a:rPr>
              <a:t>4. </a:t>
            </a:r>
            <a:r>
              <a:rPr lang="en-US" altLang="en-US" sz="1800" dirty="0">
                <a:latin typeface="+mn-lt"/>
                <a:cs typeface="Times New Roman"/>
              </a:rPr>
              <a:t>     Simple</a:t>
            </a:r>
            <a:r>
              <a:rPr kumimoji="0" lang="en-US" altLang="en-US" sz="1800" b="0" i="0" u="none" strike="noStrike" cap="none" normalizeH="0" baseline="0" dirty="0">
                <a:ln>
                  <a:noFill/>
                </a:ln>
                <a:effectLst/>
                <a:latin typeface="+mn-lt"/>
                <a:cs typeface="Times New Roman"/>
              </a:rPr>
              <a:t> agrarian societies: cultivate plants and use plows, but use only copper and bronze</a:t>
            </a:r>
            <a:endParaRPr lang="en-US" altLang="en-US" sz="1800" b="0" i="0" u="none" strike="noStrike" cap="none" normalizeH="0" baseline="0" dirty="0">
              <a:ln>
                <a:noFill/>
              </a:ln>
              <a:effectLst/>
              <a:latin typeface="+mn-lt"/>
              <a:cs typeface="Times New Roman"/>
            </a:endParaRPr>
          </a:p>
          <a:p>
            <a:pPr marL="0" indent="0" defTabSz="914400">
              <a:lnSpc>
                <a:spcPct val="90000"/>
              </a:lnSpc>
              <a:spcAft>
                <a:spcPts val="600"/>
              </a:spcAft>
              <a:buClrTx/>
              <a:buSzTx/>
              <a:buNone/>
            </a:pPr>
            <a:r>
              <a:rPr kumimoji="0" lang="en-US" altLang="en-US" sz="1800" b="0" i="0" u="none" strike="noStrike" cap="none" normalizeH="0" baseline="0" dirty="0">
                <a:ln>
                  <a:noFill/>
                </a:ln>
                <a:effectLst/>
                <a:latin typeface="+mn-lt"/>
                <a:cs typeface="Times New Roman"/>
              </a:rPr>
              <a:t>5. </a:t>
            </a:r>
            <a:r>
              <a:rPr lang="en-US" altLang="en-US" sz="1800" dirty="0">
                <a:latin typeface="+mn-lt"/>
                <a:cs typeface="Times New Roman"/>
              </a:rPr>
              <a:t>     Advanced</a:t>
            </a:r>
            <a:r>
              <a:rPr kumimoji="0" lang="en-US" altLang="en-US" sz="1800" b="0" i="0" u="none" strike="noStrike" cap="none" normalizeH="0" baseline="0" dirty="0">
                <a:ln>
                  <a:noFill/>
                </a:ln>
                <a:effectLst/>
                <a:latin typeface="+mn-lt"/>
                <a:cs typeface="Times New Roman"/>
              </a:rPr>
              <a:t> agrarian societies: use iron tools and weapons</a:t>
            </a:r>
            <a:endParaRPr lang="en-US" altLang="en-US" sz="1800" b="0" i="0" u="none" strike="noStrike" cap="none" normalizeH="0" baseline="0" dirty="0">
              <a:ln>
                <a:noFill/>
              </a:ln>
              <a:effectLst/>
              <a:latin typeface="+mn-lt"/>
              <a:cs typeface="Times New Roman"/>
            </a:endParaRPr>
          </a:p>
          <a:p>
            <a:pPr marL="0" indent="0" defTabSz="914400">
              <a:lnSpc>
                <a:spcPct val="90000"/>
              </a:lnSpc>
              <a:spcAft>
                <a:spcPts val="600"/>
              </a:spcAft>
              <a:buClrTx/>
              <a:buSzTx/>
              <a:buNone/>
            </a:pPr>
            <a:r>
              <a:rPr kumimoji="0" lang="en-US" altLang="en-US" sz="1800" b="0" i="0" u="none" strike="noStrike" cap="none" normalizeH="0" baseline="0" dirty="0">
                <a:ln>
                  <a:noFill/>
                </a:ln>
                <a:effectLst/>
                <a:latin typeface="+mn-lt"/>
                <a:cs typeface="Times New Roman"/>
              </a:rPr>
              <a:t>6. </a:t>
            </a:r>
            <a:r>
              <a:rPr lang="en-US" altLang="en-US" sz="1800" dirty="0">
                <a:latin typeface="+mn-lt"/>
                <a:cs typeface="Times New Roman"/>
              </a:rPr>
              <a:t>   Fishing </a:t>
            </a:r>
            <a:r>
              <a:rPr kumimoji="0" lang="en-US" altLang="en-US" sz="1800" b="0" i="0" u="none" strike="noStrike" cap="none" normalizeH="0" baseline="0" dirty="0">
                <a:ln>
                  <a:noFill/>
                </a:ln>
                <a:effectLst/>
                <a:latin typeface="+mn-lt"/>
                <a:cs typeface="Times New Roman"/>
              </a:rPr>
              <a:t>societies environmentally specialized type (EST) - relies on that technology most useful to people	</a:t>
            </a:r>
            <a:r>
              <a:rPr lang="en-US" altLang="en-US" sz="1800" dirty="0">
                <a:latin typeface="+mn-lt"/>
                <a:cs typeface="Times New Roman"/>
              </a:rPr>
              <a:t>   </a:t>
            </a:r>
            <a:r>
              <a:rPr kumimoji="0" lang="en-US" altLang="en-US" sz="1800" b="0" i="0" u="none" strike="noStrike" cap="none" normalizeH="0" baseline="0" dirty="0">
                <a:ln>
                  <a:noFill/>
                </a:ln>
                <a:effectLst/>
                <a:latin typeface="+mn-lt"/>
                <a:cs typeface="Times New Roman"/>
              </a:rPr>
              <a:t> located on a body of water</a:t>
            </a:r>
            <a:endParaRPr lang="en-US" altLang="en-US" sz="1800" b="0" i="0" u="none" strike="noStrike" cap="none" normalizeH="0" baseline="0" dirty="0">
              <a:ln>
                <a:noFill/>
              </a:ln>
              <a:effectLst/>
              <a:latin typeface="+mn-lt"/>
              <a:cs typeface="Times New Roman"/>
            </a:endParaRPr>
          </a:p>
          <a:p>
            <a:pPr marL="0" indent="0" defTabSz="914400">
              <a:lnSpc>
                <a:spcPct val="90000"/>
              </a:lnSpc>
              <a:spcAft>
                <a:spcPts val="600"/>
              </a:spcAft>
              <a:buClrTx/>
              <a:buSzTx/>
              <a:buNone/>
            </a:pPr>
            <a:r>
              <a:rPr kumimoji="0" lang="en-US" altLang="en-US" sz="1800" b="0" i="0" u="none" strike="noStrike" cap="none" normalizeH="0" baseline="0" dirty="0">
                <a:ln>
                  <a:noFill/>
                </a:ln>
                <a:effectLst/>
                <a:latin typeface="+mn-lt"/>
                <a:cs typeface="Times New Roman"/>
              </a:rPr>
              <a:t>7. </a:t>
            </a:r>
            <a:r>
              <a:rPr lang="en-US" altLang="en-US" sz="1800" dirty="0">
                <a:latin typeface="+mn-lt"/>
                <a:cs typeface="Times New Roman"/>
              </a:rPr>
              <a:t>     Maritime</a:t>
            </a:r>
            <a:r>
              <a:rPr kumimoji="0" lang="en-US" altLang="en-US" sz="1800" b="0" i="0" u="none" strike="noStrike" cap="none" normalizeH="0" baseline="0" dirty="0">
                <a:ln>
                  <a:noFill/>
                </a:ln>
                <a:effectLst/>
                <a:latin typeface="+mn-lt"/>
                <a:cs typeface="Times New Roman"/>
              </a:rPr>
              <a:t> societies:(EST) more </a:t>
            </a:r>
            <a:r>
              <a:rPr lang="en-US" altLang="en-US" sz="1800" dirty="0">
                <a:latin typeface="+mn-lt"/>
                <a:cs typeface="Times New Roman"/>
              </a:rPr>
              <a:t>technologically</a:t>
            </a:r>
            <a:r>
              <a:rPr kumimoji="0" lang="en-US" altLang="en-US" sz="1800" b="0" i="0" u="none" strike="noStrike" cap="none" normalizeH="0" baseline="0" dirty="0">
                <a:ln>
                  <a:noFill/>
                </a:ln>
                <a:effectLst/>
                <a:latin typeface="+mn-lt"/>
                <a:cs typeface="Times New Roman"/>
              </a:rPr>
              <a:t> advanced than fishing societies</a:t>
            </a:r>
            <a:endParaRPr lang="en-US" altLang="en-US" sz="1800" b="0" i="0" u="none" strike="noStrike" cap="none" normalizeH="0" baseline="0" dirty="0">
              <a:ln>
                <a:noFill/>
              </a:ln>
              <a:effectLst/>
              <a:latin typeface="+mn-lt"/>
              <a:cs typeface="Times New Roman"/>
            </a:endParaRPr>
          </a:p>
          <a:p>
            <a:pPr marL="0" indent="0" defTabSz="914400">
              <a:lnSpc>
                <a:spcPct val="90000"/>
              </a:lnSpc>
              <a:spcAft>
                <a:spcPts val="600"/>
              </a:spcAft>
              <a:buClrTx/>
              <a:buSzTx/>
              <a:buNone/>
            </a:pPr>
            <a:r>
              <a:rPr kumimoji="0" lang="en-US" altLang="en-US" sz="1800" b="0" i="0" u="none" strike="noStrike" cap="none" normalizeH="0" baseline="0" dirty="0">
                <a:ln>
                  <a:noFill/>
                </a:ln>
                <a:effectLst/>
                <a:latin typeface="+mn-lt"/>
                <a:cs typeface="Times New Roman"/>
              </a:rPr>
              <a:t>8. </a:t>
            </a:r>
            <a:r>
              <a:rPr lang="en-US" altLang="en-US" sz="1800" dirty="0">
                <a:latin typeface="+mn-lt"/>
                <a:cs typeface="Times New Roman"/>
              </a:rPr>
              <a:t>     Simple</a:t>
            </a:r>
            <a:r>
              <a:rPr kumimoji="0" lang="en-US" altLang="en-US" sz="1800" b="0" i="0" u="none" strike="noStrike" cap="none" normalizeH="0" baseline="0" dirty="0">
                <a:ln>
                  <a:noFill/>
                </a:ln>
                <a:effectLst/>
                <a:latin typeface="+mn-lt"/>
                <a:cs typeface="Times New Roman"/>
              </a:rPr>
              <a:t> herding societies: (EST) subsist on open grasslands with sparse rainfall</a:t>
            </a:r>
            <a:endParaRPr lang="en-US" altLang="en-US" sz="1800" b="0" i="0" u="none" strike="noStrike" cap="none" normalizeH="0" baseline="0" dirty="0">
              <a:ln>
                <a:noFill/>
              </a:ln>
              <a:effectLst/>
              <a:latin typeface="+mn-lt"/>
              <a:cs typeface="Times New Roman"/>
            </a:endParaRPr>
          </a:p>
          <a:p>
            <a:pPr marL="0" indent="0" defTabSz="914400">
              <a:lnSpc>
                <a:spcPct val="90000"/>
              </a:lnSpc>
              <a:spcAft>
                <a:spcPts val="600"/>
              </a:spcAft>
              <a:buClrTx/>
              <a:buSzTx/>
              <a:buNone/>
            </a:pPr>
            <a:r>
              <a:rPr kumimoji="0" lang="en-US" altLang="en-US" sz="1800" b="0" i="0" u="none" strike="noStrike" cap="none" normalizeH="0" baseline="0" dirty="0">
                <a:ln>
                  <a:noFill/>
                </a:ln>
                <a:effectLst/>
                <a:latin typeface="+mn-lt"/>
                <a:cs typeface="Times New Roman"/>
              </a:rPr>
              <a:t>9. </a:t>
            </a:r>
            <a:r>
              <a:rPr lang="en-US" altLang="en-US" sz="1800" dirty="0">
                <a:latin typeface="+mn-lt"/>
                <a:cs typeface="Times New Roman"/>
              </a:rPr>
              <a:t>     Advanced</a:t>
            </a:r>
            <a:r>
              <a:rPr kumimoji="0" lang="en-US" altLang="en-US" sz="1800" b="0" i="0" u="none" strike="noStrike" cap="none" normalizeH="0" baseline="0" dirty="0">
                <a:ln>
                  <a:noFill/>
                </a:ln>
                <a:effectLst/>
                <a:latin typeface="+mn-lt"/>
                <a:cs typeface="Times New Roman"/>
              </a:rPr>
              <a:t> herding societies: (EST) uses horses and camels for transportation in work and warfare</a:t>
            </a:r>
            <a:endParaRPr lang="en-US" altLang="en-US" sz="1800" b="0" i="0" u="none" strike="noStrike" cap="none" normalizeH="0" baseline="0" dirty="0">
              <a:ln>
                <a:noFill/>
              </a:ln>
              <a:effectLst/>
              <a:latin typeface="+mn-lt"/>
              <a:cs typeface="Times New Roman"/>
            </a:endParaRPr>
          </a:p>
          <a:p>
            <a:pPr marL="0" indent="0" defTabSz="914400">
              <a:lnSpc>
                <a:spcPct val="90000"/>
              </a:lnSpc>
              <a:spcAft>
                <a:spcPts val="600"/>
              </a:spcAft>
              <a:buClrTx/>
              <a:buSzTx/>
              <a:buNone/>
            </a:pPr>
            <a:r>
              <a:rPr kumimoji="0" lang="en-US" altLang="en-US" sz="1800" b="0" i="0" u="none" strike="noStrike" cap="none" normalizeH="0" baseline="0" dirty="0">
                <a:ln>
                  <a:noFill/>
                </a:ln>
                <a:effectLst/>
                <a:latin typeface="+mn-lt"/>
                <a:cs typeface="Times New Roman"/>
              </a:rPr>
              <a:t>10. </a:t>
            </a:r>
            <a:r>
              <a:rPr lang="en-US" altLang="en-US" sz="1800" dirty="0">
                <a:latin typeface="+mn-lt"/>
                <a:cs typeface="Times New Roman"/>
              </a:rPr>
              <a:t> Industrial </a:t>
            </a:r>
            <a:r>
              <a:rPr kumimoji="0" lang="en-US" altLang="en-US" sz="1800" b="0" i="0" u="none" strike="noStrike" cap="none" normalizeH="0" baseline="0" dirty="0">
                <a:ln>
                  <a:noFill/>
                </a:ln>
                <a:effectLst/>
                <a:latin typeface="+mn-lt"/>
                <a:cs typeface="Times New Roman"/>
              </a:rPr>
              <a:t>societies: newest type and most advanced; heavy dependence on machine technology and inanimate sources of energy.</a:t>
            </a:r>
            <a:r>
              <a:rPr lang="en-US" altLang="en-US" sz="1800" dirty="0">
                <a:latin typeface="+mn-lt"/>
                <a:cs typeface="Times New Roman"/>
              </a:rPr>
              <a:t> </a:t>
            </a:r>
            <a:endParaRPr lang="en-US" altLang="en-US" sz="1800" b="0" i="0" u="none" strike="noStrike" cap="none" normalizeH="0" baseline="0" dirty="0">
              <a:ln>
                <a:noFill/>
              </a:ln>
              <a:effectLst/>
              <a:latin typeface="+mn-lt"/>
              <a:cs typeface="Times New Roman"/>
            </a:endParaRPr>
          </a:p>
        </p:txBody>
      </p:sp>
    </p:spTree>
    <p:extLst>
      <p:ext uri="{BB962C8B-B14F-4D97-AF65-F5344CB8AC3E}">
        <p14:creationId xmlns:p14="http://schemas.microsoft.com/office/powerpoint/2010/main" val="3424691353"/>
      </p:ext>
    </p:extLst>
  </p:cSld>
  <p:clrMapOvr>
    <a:masterClrMapping/>
  </p:clrMapOvr>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us flag">
            <a:extLst>
              <a:ext uri="{FF2B5EF4-FFF2-40B4-BE49-F238E27FC236}">
                <a16:creationId xmlns:a16="http://schemas.microsoft.com/office/drawing/2014/main" id="{6F03E01C-BE8D-4D48-B9BF-6DBD40C51BC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886" r="14598" b="-1"/>
          <a:stretch/>
        </p:blipFill>
        <p:spPr bwMode="auto">
          <a:xfrm>
            <a:off x="4639056" y="10"/>
            <a:ext cx="7552944" cy="6857990"/>
          </a:xfrm>
          <a:prstGeom prst="rect">
            <a:avLst/>
          </a:prstGeom>
          <a:noFill/>
          <a:effectLst/>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14BB2D1-91D5-4DC9-AE03-41EDF91ED573}"/>
              </a:ext>
            </a:extLst>
          </p:cNvPr>
          <p:cNvSpPr>
            <a:spLocks noGrp="1"/>
          </p:cNvSpPr>
          <p:nvPr>
            <p:ph type="title"/>
          </p:nvPr>
        </p:nvSpPr>
        <p:spPr>
          <a:xfrm>
            <a:off x="1162385" y="629266"/>
            <a:ext cx="2803203" cy="1690980"/>
          </a:xfrm>
        </p:spPr>
        <p:txBody>
          <a:bodyPr>
            <a:normAutofit fontScale="90000"/>
          </a:bodyPr>
          <a:lstStyle/>
          <a:p>
            <a:pPr algn="ctr"/>
            <a:r>
              <a:rPr lang="en-CA" sz="4100" dirty="0"/>
              <a:t>Canada and the United States</a:t>
            </a:r>
            <a:endParaRPr lang="en-US" sz="4100" dirty="0"/>
          </a:p>
        </p:txBody>
      </p:sp>
      <p:sp>
        <p:nvSpPr>
          <p:cNvPr id="3" name="Content Placeholder 2">
            <a:extLst>
              <a:ext uri="{FF2B5EF4-FFF2-40B4-BE49-F238E27FC236}">
                <a16:creationId xmlns:a16="http://schemas.microsoft.com/office/drawing/2014/main" id="{BC1D78FE-83F9-46FE-A940-86C18C990432}"/>
              </a:ext>
            </a:extLst>
          </p:cNvPr>
          <p:cNvSpPr>
            <a:spLocks noGrp="1"/>
          </p:cNvSpPr>
          <p:nvPr>
            <p:ph idx="1"/>
          </p:nvPr>
        </p:nvSpPr>
        <p:spPr>
          <a:xfrm>
            <a:off x="738254" y="2320246"/>
            <a:ext cx="3651466" cy="3785419"/>
          </a:xfrm>
        </p:spPr>
        <p:txBody>
          <a:bodyPr>
            <a:normAutofit/>
          </a:bodyPr>
          <a:lstStyle/>
          <a:p>
            <a:r>
              <a:rPr lang="en-CA" sz="1800" dirty="0"/>
              <a:t>How does the United States of America influence Canadian society?</a:t>
            </a:r>
          </a:p>
          <a:p>
            <a:r>
              <a:rPr lang="en-CA" sz="1800" dirty="0"/>
              <a:t>What factors related to the United States have an effect on our own society?</a:t>
            </a:r>
          </a:p>
          <a:p>
            <a:r>
              <a:rPr lang="en-CA" sz="1800" dirty="0"/>
              <a:t>Are any laws/rules different?</a:t>
            </a:r>
          </a:p>
          <a:p>
            <a:r>
              <a:rPr lang="en-CA" sz="1800" dirty="0"/>
              <a:t>What about the economy?</a:t>
            </a:r>
            <a:endParaRPr lang="en-US" sz="1800" dirty="0"/>
          </a:p>
        </p:txBody>
      </p:sp>
    </p:spTree>
    <p:extLst>
      <p:ext uri="{BB962C8B-B14F-4D97-AF65-F5344CB8AC3E}">
        <p14:creationId xmlns:p14="http://schemas.microsoft.com/office/powerpoint/2010/main" val="176700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 picture containing truck, outdoor, building, road&#10;&#10;Description automatically generated">
            <a:extLst>
              <a:ext uri="{FF2B5EF4-FFF2-40B4-BE49-F238E27FC236}">
                <a16:creationId xmlns:a16="http://schemas.microsoft.com/office/drawing/2014/main" id="{1AC9D6F2-C565-491A-BEC5-338BFFB4842D}"/>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19927" r="33712"/>
          <a:stretch/>
        </p:blipFill>
        <p:spPr>
          <a:xfrm>
            <a:off x="6232760" y="10"/>
            <a:ext cx="5959241" cy="6857990"/>
          </a:xfrm>
          <a:custGeom>
            <a:avLst/>
            <a:gdLst/>
            <a:ahLst/>
            <a:cxnLst/>
            <a:rect l="l" t="t" r="r" b="b"/>
            <a:pathLst>
              <a:path w="5299077" h="6858000">
                <a:moveTo>
                  <a:pt x="836871" y="0"/>
                </a:moveTo>
                <a:lnTo>
                  <a:pt x="5299077" y="0"/>
                </a:lnTo>
                <a:lnTo>
                  <a:pt x="5299077" y="6858000"/>
                </a:lnTo>
                <a:lnTo>
                  <a:pt x="1911312" y="6858000"/>
                </a:lnTo>
                <a:lnTo>
                  <a:pt x="0" y="5333999"/>
                </a:lnTo>
                <a:close/>
              </a:path>
            </a:pathLst>
          </a:custGeom>
        </p:spPr>
      </p:pic>
      <p:sp>
        <p:nvSpPr>
          <p:cNvPr id="2" name="Title 1">
            <a:extLst>
              <a:ext uri="{FF2B5EF4-FFF2-40B4-BE49-F238E27FC236}">
                <a16:creationId xmlns:a16="http://schemas.microsoft.com/office/drawing/2014/main" id="{B28CD6D1-B690-4255-A8BA-15D6D5617D73}"/>
              </a:ext>
            </a:extLst>
          </p:cNvPr>
          <p:cNvSpPr>
            <a:spLocks noGrp="1"/>
          </p:cNvSpPr>
          <p:nvPr>
            <p:ph type="title"/>
          </p:nvPr>
        </p:nvSpPr>
        <p:spPr>
          <a:xfrm>
            <a:off x="972080" y="685800"/>
            <a:ext cx="5260680" cy="1752599"/>
          </a:xfrm>
        </p:spPr>
        <p:txBody>
          <a:bodyPr>
            <a:normAutofit/>
          </a:bodyPr>
          <a:lstStyle/>
          <a:p>
            <a:pPr algn="l"/>
            <a:r>
              <a:rPr lang="en-CA"/>
              <a:t>Trade </a:t>
            </a:r>
            <a:endParaRPr lang="en-US"/>
          </a:p>
        </p:txBody>
      </p:sp>
      <p:sp>
        <p:nvSpPr>
          <p:cNvPr id="3" name="Content Placeholder 2">
            <a:extLst>
              <a:ext uri="{FF2B5EF4-FFF2-40B4-BE49-F238E27FC236}">
                <a16:creationId xmlns:a16="http://schemas.microsoft.com/office/drawing/2014/main" id="{07EF630C-7E8C-470C-BBB1-D3B07B3C6CEB}"/>
              </a:ext>
            </a:extLst>
          </p:cNvPr>
          <p:cNvSpPr>
            <a:spLocks noGrp="1"/>
          </p:cNvSpPr>
          <p:nvPr>
            <p:ph idx="1"/>
          </p:nvPr>
        </p:nvSpPr>
        <p:spPr>
          <a:xfrm>
            <a:off x="643468" y="2666999"/>
            <a:ext cx="5260680" cy="3124201"/>
          </a:xfrm>
        </p:spPr>
        <p:txBody>
          <a:bodyPr>
            <a:normAutofit/>
          </a:bodyPr>
          <a:lstStyle/>
          <a:p>
            <a:r>
              <a:rPr lang="en-CA" sz="2000" b="1"/>
              <a:t>U.S.</a:t>
            </a:r>
            <a:r>
              <a:rPr lang="en-CA" sz="2000"/>
              <a:t> goods and services </a:t>
            </a:r>
            <a:r>
              <a:rPr lang="en-CA" sz="2000" b="1"/>
              <a:t>trade</a:t>
            </a:r>
            <a:r>
              <a:rPr lang="en-CA" sz="2000"/>
              <a:t> with </a:t>
            </a:r>
            <a:r>
              <a:rPr lang="en-CA" sz="2000" b="1"/>
              <a:t>Canada</a:t>
            </a:r>
            <a:r>
              <a:rPr lang="en-CA" sz="2000"/>
              <a:t> totaled an estimated $627.8 billion in 2016. </a:t>
            </a:r>
          </a:p>
          <a:p>
            <a:r>
              <a:rPr lang="en-CA" sz="2000"/>
              <a:t>Exports were $320.1 billion; imports were $307.6 billion. </a:t>
            </a:r>
          </a:p>
          <a:p>
            <a:r>
              <a:rPr lang="en-CA" sz="2000" b="1"/>
              <a:t>Raw</a:t>
            </a:r>
            <a:r>
              <a:rPr lang="en-CA" sz="2000"/>
              <a:t> materials, including logs, minerals, </a:t>
            </a:r>
            <a:r>
              <a:rPr lang="en-CA" sz="2000" b="1"/>
              <a:t>food</a:t>
            </a:r>
            <a:r>
              <a:rPr lang="en-CA" sz="2000"/>
              <a:t> (grains, cattle, </a:t>
            </a:r>
            <a:r>
              <a:rPr lang="en-CA" sz="2000" b="1"/>
              <a:t>fish</a:t>
            </a:r>
            <a:r>
              <a:rPr lang="en-CA" sz="2000"/>
              <a:t>), </a:t>
            </a:r>
            <a:r>
              <a:rPr lang="en-CA" sz="2000" b="1"/>
              <a:t>oil</a:t>
            </a:r>
            <a:r>
              <a:rPr lang="en-CA" sz="2000"/>
              <a:t> and </a:t>
            </a:r>
            <a:r>
              <a:rPr lang="en-CA" sz="2000" b="1"/>
              <a:t>gas</a:t>
            </a:r>
            <a:r>
              <a:rPr lang="en-CA" sz="2000"/>
              <a:t>. </a:t>
            </a:r>
            <a:endParaRPr lang="en-US" sz="2000" b="1"/>
          </a:p>
        </p:txBody>
      </p:sp>
      <p:sp>
        <p:nvSpPr>
          <p:cNvPr id="5" name="TextBox 4">
            <a:extLst>
              <a:ext uri="{FF2B5EF4-FFF2-40B4-BE49-F238E27FC236}">
                <a16:creationId xmlns:a16="http://schemas.microsoft.com/office/drawing/2014/main" id="{34F2E931-4D70-43FD-9993-E0ECF077A4E2}"/>
              </a:ext>
            </a:extLst>
          </p:cNvPr>
          <p:cNvSpPr txBox="1"/>
          <p:nvPr/>
        </p:nvSpPr>
        <p:spPr>
          <a:xfrm>
            <a:off x="9814426" y="6657945"/>
            <a:ext cx="2377574"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3">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a:extLst>
                    <a:ext uri="{A12FA001-AC4F-418D-AE19-62706E023703}">
                      <ahyp:hlinkClr xmlns:ahyp="http://schemas.microsoft.com/office/drawing/2018/hyperlinkcolor" val="tx"/>
                    </a:ext>
                  </a:extLst>
                </a:hlinkClick>
              </a:rPr>
              <a:t>CC BY-SA</a:t>
            </a:r>
            <a:r>
              <a:rPr lang="en-US" sz="700">
                <a:solidFill>
                  <a:srgbClr val="FFFFFF"/>
                </a:solidFill>
              </a:rPr>
              <a:t>.</a:t>
            </a:r>
          </a:p>
        </p:txBody>
      </p:sp>
    </p:spTree>
    <p:extLst>
      <p:ext uri="{BB962C8B-B14F-4D97-AF65-F5344CB8AC3E}">
        <p14:creationId xmlns:p14="http://schemas.microsoft.com/office/powerpoint/2010/main" val="28292093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1F1DBEB-9C94-4B23-9C6B-80CA6C8852FB}"/>
              </a:ext>
            </a:extLst>
          </p:cNvPr>
          <p:cNvPicPr>
            <a:picLocks noChangeAspect="1"/>
          </p:cNvPicPr>
          <p:nvPr/>
        </p:nvPicPr>
        <p:blipFill rotWithShape="1">
          <a:blip r:embed="rId2"/>
          <a:srcRect l="57817" t="9092" r="-9" b="-9"/>
          <a:stretch/>
        </p:blipFill>
        <p:spPr>
          <a:xfrm>
            <a:off x="20" y="10"/>
            <a:ext cx="4726526" cy="6857990"/>
          </a:xfrm>
          <a:prstGeom prst="rect">
            <a:avLst/>
          </a:prstGeom>
        </p:spPr>
      </p:pic>
      <p:sp>
        <p:nvSpPr>
          <p:cNvPr id="2" name="Title 1">
            <a:extLst>
              <a:ext uri="{FF2B5EF4-FFF2-40B4-BE49-F238E27FC236}">
                <a16:creationId xmlns:a16="http://schemas.microsoft.com/office/drawing/2014/main" id="{B3887E95-1C5D-4BC6-AAFF-F32C244E7ED9}"/>
              </a:ext>
            </a:extLst>
          </p:cNvPr>
          <p:cNvSpPr>
            <a:spLocks noGrp="1"/>
          </p:cNvSpPr>
          <p:nvPr>
            <p:ph type="title"/>
          </p:nvPr>
        </p:nvSpPr>
        <p:spPr>
          <a:xfrm>
            <a:off x="4876799" y="635000"/>
            <a:ext cx="6986056" cy="1413933"/>
          </a:xfrm>
        </p:spPr>
        <p:txBody>
          <a:bodyPr>
            <a:normAutofit/>
          </a:bodyPr>
          <a:lstStyle/>
          <a:p>
            <a:pPr algn="ctr"/>
            <a:r>
              <a:rPr lang="en-US" dirty="0"/>
              <a:t>Overall Curriculum Expectations</a:t>
            </a:r>
          </a:p>
        </p:txBody>
      </p:sp>
      <p:sp>
        <p:nvSpPr>
          <p:cNvPr id="3" name="Content Placeholder 2">
            <a:extLst>
              <a:ext uri="{FF2B5EF4-FFF2-40B4-BE49-F238E27FC236}">
                <a16:creationId xmlns:a16="http://schemas.microsoft.com/office/drawing/2014/main" id="{64F05EB2-8940-4C5F-A51E-656BA21891BA}"/>
              </a:ext>
            </a:extLst>
          </p:cNvPr>
          <p:cNvSpPr>
            <a:spLocks noGrp="1"/>
          </p:cNvSpPr>
          <p:nvPr>
            <p:ph idx="1"/>
          </p:nvPr>
        </p:nvSpPr>
        <p:spPr>
          <a:xfrm>
            <a:off x="5056715" y="2245360"/>
            <a:ext cx="6626223" cy="4277360"/>
          </a:xfrm>
        </p:spPr>
        <p:txBody>
          <a:bodyPr>
            <a:normAutofit lnSpcReduction="10000"/>
          </a:bodyPr>
          <a:lstStyle/>
          <a:p>
            <a:pPr>
              <a:lnSpc>
                <a:spcPct val="90000"/>
              </a:lnSpc>
            </a:pPr>
            <a:r>
              <a:rPr lang="en-US" dirty="0">
                <a:ea typeface="+mn-lt"/>
                <a:cs typeface="+mn-lt"/>
              </a:rPr>
              <a:t>B1. Foundations for the Study of Social Change: demonstrate an understanding of the major theories, perspectives, and methodologies related to social change; </a:t>
            </a:r>
          </a:p>
          <a:p>
            <a:pPr>
              <a:lnSpc>
                <a:spcPct val="90000"/>
              </a:lnSpc>
              <a:buClr>
                <a:srgbClr val="B96C11"/>
              </a:buClr>
            </a:pPr>
            <a:r>
              <a:rPr lang="en-US" dirty="0">
                <a:ea typeface="+mn-lt"/>
                <a:cs typeface="+mn-lt"/>
              </a:rPr>
              <a:t>B2. Causes and Effects of Social Change: demonstrate an understanding of the causes and effects of social change; </a:t>
            </a:r>
          </a:p>
          <a:p>
            <a:pPr>
              <a:lnSpc>
                <a:spcPct val="90000"/>
              </a:lnSpc>
              <a:buClr>
                <a:srgbClr val="B96C11"/>
              </a:buClr>
            </a:pPr>
            <a:r>
              <a:rPr lang="en-US" dirty="0">
                <a:ea typeface="+mn-lt"/>
                <a:cs typeface="+mn-lt"/>
              </a:rPr>
              <a:t>B3. Technological Change: demonstrate an understanding of patterns and effects of technological change from a social science perspective. </a:t>
            </a:r>
            <a:endParaRPr lang="en-US" dirty="0"/>
          </a:p>
        </p:txBody>
      </p:sp>
    </p:spTree>
    <p:extLst>
      <p:ext uri="{BB962C8B-B14F-4D97-AF65-F5344CB8AC3E}">
        <p14:creationId xmlns:p14="http://schemas.microsoft.com/office/powerpoint/2010/main" val="35492251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91ECF7-BAEE-4F57-855F-82F639E0D258}"/>
              </a:ext>
            </a:extLst>
          </p:cNvPr>
          <p:cNvSpPr>
            <a:spLocks noGrp="1"/>
          </p:cNvSpPr>
          <p:nvPr>
            <p:ph type="title"/>
          </p:nvPr>
        </p:nvSpPr>
        <p:spPr>
          <a:xfrm>
            <a:off x="1484311" y="685800"/>
            <a:ext cx="10018713" cy="1185333"/>
          </a:xfrm>
        </p:spPr>
        <p:txBody>
          <a:bodyPr>
            <a:normAutofit/>
          </a:bodyPr>
          <a:lstStyle/>
          <a:p>
            <a:r>
              <a:rPr lang="en-CA"/>
              <a:t>Accents </a:t>
            </a:r>
            <a:endParaRPr lang="en-US"/>
          </a:p>
        </p:txBody>
      </p:sp>
      <p:sp>
        <p:nvSpPr>
          <p:cNvPr id="3" name="Content Placeholder 2">
            <a:extLst>
              <a:ext uri="{FF2B5EF4-FFF2-40B4-BE49-F238E27FC236}">
                <a16:creationId xmlns:a16="http://schemas.microsoft.com/office/drawing/2014/main" id="{E9A0652D-D3F6-4904-AEAF-DD03B996A4B0}"/>
              </a:ext>
            </a:extLst>
          </p:cNvPr>
          <p:cNvSpPr>
            <a:spLocks noGrp="1"/>
          </p:cNvSpPr>
          <p:nvPr>
            <p:ph idx="1"/>
          </p:nvPr>
        </p:nvSpPr>
        <p:spPr>
          <a:xfrm>
            <a:off x="1484311" y="1998133"/>
            <a:ext cx="6855356" cy="3793067"/>
          </a:xfrm>
        </p:spPr>
        <p:txBody>
          <a:bodyPr>
            <a:normAutofit/>
          </a:bodyPr>
          <a:lstStyle/>
          <a:p>
            <a:pPr>
              <a:lnSpc>
                <a:spcPct val="90000"/>
              </a:lnSpc>
            </a:pPr>
            <a:r>
              <a:rPr lang="en-CA" sz="2000"/>
              <a:t>Canadians on the West Coast sound like West Coast Americans.</a:t>
            </a:r>
          </a:p>
          <a:p>
            <a:pPr>
              <a:lnSpc>
                <a:spcPct val="90000"/>
              </a:lnSpc>
            </a:pPr>
            <a:r>
              <a:rPr lang="en-CA" sz="2000"/>
              <a:t> Canadians in the Maritime Provinces sound like New Englanders (or used to, before television homogenized accents in both countries). The pronunciation of </a:t>
            </a:r>
            <a:r>
              <a:rPr lang="en-CA" sz="2000" i="1"/>
              <a:t>out</a:t>
            </a:r>
            <a:r>
              <a:rPr lang="en-CA" sz="2000"/>
              <a:t> and </a:t>
            </a:r>
            <a:r>
              <a:rPr lang="en-CA" sz="2000" i="1"/>
              <a:t>about</a:t>
            </a:r>
            <a:r>
              <a:rPr lang="en-CA" sz="2000"/>
              <a:t> has been exaggerated as a difference, and the use of “eh” is usually considered a class thing, an indication of education and social status. </a:t>
            </a:r>
          </a:p>
          <a:p>
            <a:pPr>
              <a:lnSpc>
                <a:spcPct val="90000"/>
              </a:lnSpc>
            </a:pPr>
            <a:r>
              <a:rPr lang="en-CA" sz="2000"/>
              <a:t>The most distinctive accent is in Newfoundland, but there is considerable dispute whether Newfoundland English can be considered “Canadian.” (Newfoundland was separate until 1949.)</a:t>
            </a:r>
            <a:endParaRPr lang="en-US" sz="2000"/>
          </a:p>
        </p:txBody>
      </p:sp>
      <p:pic>
        <p:nvPicPr>
          <p:cNvPr id="4" name="Picture 4" descr="Icono De Voz Hablando · Gráficos vectoriales gratis en Pixabay">
            <a:extLst>
              <a:ext uri="{FF2B5EF4-FFF2-40B4-BE49-F238E27FC236}">
                <a16:creationId xmlns:a16="http://schemas.microsoft.com/office/drawing/2014/main" id="{37EEAC10-D4CB-404F-9B3E-64B444BA5A97}"/>
              </a:ext>
            </a:extLst>
          </p:cNvPr>
          <p:cNvPicPr>
            <a:picLocks noChangeAspect="1"/>
          </p:cNvPicPr>
          <p:nvPr/>
        </p:nvPicPr>
        <p:blipFill>
          <a:blip r:embed="rId2"/>
          <a:stretch>
            <a:fillRect/>
          </a:stretch>
        </p:blipFill>
        <p:spPr>
          <a:xfrm>
            <a:off x="8785907" y="2535331"/>
            <a:ext cx="2717116" cy="271711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pic>
    </p:spTree>
    <p:extLst>
      <p:ext uri="{BB962C8B-B14F-4D97-AF65-F5344CB8AC3E}">
        <p14:creationId xmlns:p14="http://schemas.microsoft.com/office/powerpoint/2010/main" val="40424145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4D7AE1-FE04-438C-A29F-20F2124DC552}"/>
              </a:ext>
            </a:extLst>
          </p:cNvPr>
          <p:cNvSpPr>
            <a:spLocks noGrp="1"/>
          </p:cNvSpPr>
          <p:nvPr>
            <p:ph type="title"/>
          </p:nvPr>
        </p:nvSpPr>
        <p:spPr/>
        <p:txBody>
          <a:bodyPr/>
          <a:lstStyle/>
          <a:p>
            <a:r>
              <a:rPr lang="en-CA" dirty="0"/>
              <a:t>Discrimination in the Workplace (2020)  </a:t>
            </a:r>
            <a:br>
              <a:rPr lang="en-CA" dirty="0"/>
            </a:br>
            <a:r>
              <a:rPr lang="en-CA" i="1" dirty="0"/>
              <a:t>The Globe and Mail</a:t>
            </a:r>
            <a:endParaRPr lang="en-US" dirty="0"/>
          </a:p>
        </p:txBody>
      </p:sp>
      <p:sp>
        <p:nvSpPr>
          <p:cNvPr id="7" name="Content Placeholder 6">
            <a:extLst>
              <a:ext uri="{FF2B5EF4-FFF2-40B4-BE49-F238E27FC236}">
                <a16:creationId xmlns:a16="http://schemas.microsoft.com/office/drawing/2014/main" id="{4F9C1132-D0B6-4F8F-8724-0A8565AFB441}"/>
              </a:ext>
            </a:extLst>
          </p:cNvPr>
          <p:cNvSpPr>
            <a:spLocks noGrp="1"/>
          </p:cNvSpPr>
          <p:nvPr>
            <p:ph idx="1"/>
          </p:nvPr>
        </p:nvSpPr>
        <p:spPr/>
        <p:txBody>
          <a:bodyPr>
            <a:normAutofit/>
          </a:bodyPr>
          <a:lstStyle/>
          <a:p>
            <a:r>
              <a:rPr lang="en-CA" dirty="0"/>
              <a:t>22% based on their gender</a:t>
            </a:r>
          </a:p>
          <a:p>
            <a:r>
              <a:rPr lang="en-CA" dirty="0"/>
              <a:t>17% based on their race </a:t>
            </a:r>
          </a:p>
          <a:p>
            <a:r>
              <a:rPr lang="en-CA" dirty="0"/>
              <a:t>16% based on their religious beliefs </a:t>
            </a:r>
          </a:p>
          <a:p>
            <a:r>
              <a:rPr lang="en-CA" dirty="0"/>
              <a:t>16% based on their sexual orientation </a:t>
            </a:r>
          </a:p>
          <a:p>
            <a:r>
              <a:rPr lang="en-CA" dirty="0"/>
              <a:t>In 2006, Canada was ranked 14th on the World Economic Forum ranking of countries by their gender pay gaps. By 2014, Canada had slipped to 19th place as other countries made greater progress.</a:t>
            </a:r>
          </a:p>
          <a:p>
            <a:pPr>
              <a:buClr>
                <a:srgbClr val="B96C11"/>
              </a:buClr>
            </a:pPr>
            <a:r>
              <a:rPr lang="en-CA" dirty="0">
                <a:ea typeface="+mn-lt"/>
                <a:cs typeface="+mn-lt"/>
                <a:hlinkClick r:id="rId2"/>
              </a:rPr>
              <a:t>Significant number of Canadians experience discrimination because of race, ethnic background, says survey - The Globe and Mail</a:t>
            </a:r>
            <a:endParaRPr lang="en-CA" dirty="0"/>
          </a:p>
        </p:txBody>
      </p:sp>
    </p:spTree>
    <p:extLst>
      <p:ext uri="{BB962C8B-B14F-4D97-AF65-F5344CB8AC3E}">
        <p14:creationId xmlns:p14="http://schemas.microsoft.com/office/powerpoint/2010/main" val="4174457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 calcmode="lin" valueType="num">
                                      <p:cBhvr additive="base">
                                        <p:cTn id="25"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xEl>
                                              <p:pRg st="4" end="4"/>
                                            </p:txEl>
                                          </p:spTgt>
                                        </p:tgtEl>
                                        <p:attrNameLst>
                                          <p:attrName>style.visibility</p:attrName>
                                        </p:attrNameLst>
                                      </p:cBhvr>
                                      <p:to>
                                        <p:strVal val="visible"/>
                                      </p:to>
                                    </p:set>
                                    <p:anim calcmode="lin" valueType="num">
                                      <p:cBhvr additive="base">
                                        <p:cTn id="31"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xEl>
                                              <p:pRg st="5" end="5"/>
                                            </p:txEl>
                                          </p:spTgt>
                                        </p:tgtEl>
                                        <p:attrNameLst>
                                          <p:attrName>style.visibility</p:attrName>
                                        </p:attrNameLst>
                                      </p:cBhvr>
                                      <p:to>
                                        <p:strVal val="visible"/>
                                      </p:to>
                                    </p:set>
                                    <p:anim calcmode="lin" valueType="num">
                                      <p:cBhvr additive="base">
                                        <p:cTn id="37"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multi coloured wooden stick figures">
            <a:extLst>
              <a:ext uri="{FF2B5EF4-FFF2-40B4-BE49-F238E27FC236}">
                <a16:creationId xmlns:a16="http://schemas.microsoft.com/office/drawing/2014/main" id="{38E09A04-700A-4A70-B4DE-C3B786A9DF57}"/>
              </a:ext>
            </a:extLst>
          </p:cNvPr>
          <p:cNvPicPr>
            <a:picLocks noChangeAspect="1"/>
          </p:cNvPicPr>
          <p:nvPr/>
        </p:nvPicPr>
        <p:blipFill rotWithShape="1">
          <a:blip r:embed="rId2"/>
          <a:srcRect l="25125" r="24803" b="9099"/>
          <a:stretch/>
        </p:blipFill>
        <p:spPr>
          <a:xfrm>
            <a:off x="20" y="10"/>
            <a:ext cx="5448280" cy="6857990"/>
          </a:xfrm>
          <a:prstGeom prst="rect">
            <a:avLst/>
          </a:prstGeom>
        </p:spPr>
      </p:pic>
      <p:sp>
        <p:nvSpPr>
          <p:cNvPr id="2" name="Title 1">
            <a:extLst>
              <a:ext uri="{FF2B5EF4-FFF2-40B4-BE49-F238E27FC236}">
                <a16:creationId xmlns:a16="http://schemas.microsoft.com/office/drawing/2014/main" id="{3C7E4FCD-D339-44DD-A34E-820806A9AD67}"/>
              </a:ext>
            </a:extLst>
          </p:cNvPr>
          <p:cNvSpPr>
            <a:spLocks noGrp="1"/>
          </p:cNvSpPr>
          <p:nvPr>
            <p:ph type="ctrTitle"/>
          </p:nvPr>
        </p:nvSpPr>
        <p:spPr>
          <a:xfrm>
            <a:off x="4978399" y="1380068"/>
            <a:ext cx="6524623" cy="2616199"/>
          </a:xfrm>
        </p:spPr>
        <p:txBody>
          <a:bodyPr>
            <a:normAutofit/>
          </a:bodyPr>
          <a:lstStyle/>
          <a:p>
            <a:r>
              <a:rPr lang="en-CA"/>
              <a:t>Acculturation</a:t>
            </a:r>
            <a:endParaRPr lang="en-US"/>
          </a:p>
        </p:txBody>
      </p:sp>
    </p:spTree>
    <p:extLst>
      <p:ext uri="{BB962C8B-B14F-4D97-AF65-F5344CB8AC3E}">
        <p14:creationId xmlns:p14="http://schemas.microsoft.com/office/powerpoint/2010/main" val="18603820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D03FE-9189-4069-9897-C7DA7C6FDE5E}"/>
              </a:ext>
            </a:extLst>
          </p:cNvPr>
          <p:cNvSpPr>
            <a:spLocks noGrp="1"/>
          </p:cNvSpPr>
          <p:nvPr>
            <p:ph type="title"/>
          </p:nvPr>
        </p:nvSpPr>
        <p:spPr>
          <a:xfrm>
            <a:off x="1484312" y="685800"/>
            <a:ext cx="4278928" cy="1752599"/>
          </a:xfrm>
        </p:spPr>
        <p:txBody>
          <a:bodyPr>
            <a:normAutofit/>
          </a:bodyPr>
          <a:lstStyle/>
          <a:p>
            <a:r>
              <a:rPr lang="en-CA"/>
              <a:t>Indigenous Populations</a:t>
            </a:r>
            <a:endParaRPr lang="en-US"/>
          </a:p>
        </p:txBody>
      </p:sp>
      <p:sp>
        <p:nvSpPr>
          <p:cNvPr id="3" name="Content Placeholder 2">
            <a:extLst>
              <a:ext uri="{FF2B5EF4-FFF2-40B4-BE49-F238E27FC236}">
                <a16:creationId xmlns:a16="http://schemas.microsoft.com/office/drawing/2014/main" id="{7BF9A4BC-EC60-42A4-83BE-20A7E3762B39}"/>
              </a:ext>
            </a:extLst>
          </p:cNvPr>
          <p:cNvSpPr>
            <a:spLocks noGrp="1"/>
          </p:cNvSpPr>
          <p:nvPr>
            <p:ph idx="1"/>
          </p:nvPr>
        </p:nvSpPr>
        <p:spPr>
          <a:xfrm>
            <a:off x="1484310" y="2666999"/>
            <a:ext cx="4278929" cy="3124201"/>
          </a:xfrm>
        </p:spPr>
        <p:txBody>
          <a:bodyPr>
            <a:normAutofit/>
          </a:bodyPr>
          <a:lstStyle/>
          <a:p>
            <a:pPr>
              <a:lnSpc>
                <a:spcPct val="90000"/>
              </a:lnSpc>
            </a:pPr>
            <a:r>
              <a:rPr lang="en-CA" sz="1700" b="1"/>
              <a:t>Acculturation </a:t>
            </a:r>
            <a:r>
              <a:rPr lang="en-CA" sz="1700"/>
              <a:t>is the process of contact, exposure, and exchange of ideas between different cultures resulting in adaptation and changes to both groups </a:t>
            </a:r>
            <a:endParaRPr lang="en-CA" sz="1700" b="1"/>
          </a:p>
          <a:p>
            <a:pPr>
              <a:lnSpc>
                <a:spcPct val="90000"/>
              </a:lnSpc>
            </a:pPr>
            <a:r>
              <a:rPr lang="en-CA" sz="1700"/>
              <a:t>Many indigenous peoples in Canada have moved to large urban centres, like Toronto, and dress the way we dress.</a:t>
            </a:r>
          </a:p>
          <a:p>
            <a:pPr>
              <a:lnSpc>
                <a:spcPct val="90000"/>
              </a:lnSpc>
            </a:pPr>
            <a:r>
              <a:rPr lang="en-CA" sz="1700"/>
              <a:t>Many Inuit populations use modern technology like snow mobiles to transport goods </a:t>
            </a:r>
          </a:p>
          <a:p>
            <a:pPr>
              <a:lnSpc>
                <a:spcPct val="90000"/>
              </a:lnSpc>
            </a:pPr>
            <a:r>
              <a:rPr lang="en-CA" sz="1700"/>
              <a:t>These are all examples of acculturation </a:t>
            </a:r>
          </a:p>
          <a:p>
            <a:pPr>
              <a:lnSpc>
                <a:spcPct val="90000"/>
              </a:lnSpc>
            </a:pPr>
            <a:endParaRPr lang="en-US" sz="1700"/>
          </a:p>
        </p:txBody>
      </p:sp>
      <p:pic>
        <p:nvPicPr>
          <p:cNvPr id="4" name="Picture 4" descr="A picture containing outdoor&#10;&#10;Description automatically generated">
            <a:extLst>
              <a:ext uri="{FF2B5EF4-FFF2-40B4-BE49-F238E27FC236}">
                <a16:creationId xmlns:a16="http://schemas.microsoft.com/office/drawing/2014/main" id="{01E0DC17-6A42-4ABE-9440-3DAB30B62487}"/>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29236" r="1116" b="1"/>
          <a:stretch/>
        </p:blipFill>
        <p:spPr>
          <a:xfrm>
            <a:off x="6434407" y="1011765"/>
            <a:ext cx="4744154" cy="4546708"/>
          </a:xfrm>
          <a:prstGeom prst="rect">
            <a:avLst/>
          </a:prstGeom>
        </p:spPr>
      </p:pic>
    </p:spTree>
    <p:extLst>
      <p:ext uri="{BB962C8B-B14F-4D97-AF65-F5344CB8AC3E}">
        <p14:creationId xmlns:p14="http://schemas.microsoft.com/office/powerpoint/2010/main" val="2138620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Free Images : play, skate, action, goal, player, ice ...">
            <a:extLst>
              <a:ext uri="{FF2B5EF4-FFF2-40B4-BE49-F238E27FC236}">
                <a16:creationId xmlns:a16="http://schemas.microsoft.com/office/drawing/2014/main" id="{7BA9006B-D551-45F8-BBF7-66B44AF662DE}"/>
              </a:ext>
            </a:extLst>
          </p:cNvPr>
          <p:cNvPicPr>
            <a:picLocks noChangeAspect="1"/>
          </p:cNvPicPr>
          <p:nvPr/>
        </p:nvPicPr>
        <p:blipFill rotWithShape="1">
          <a:blip r:embed="rId2"/>
          <a:srcRect l="25979" r="22443" b="-1"/>
          <a:stretch/>
        </p:blipFill>
        <p:spPr>
          <a:xfrm>
            <a:off x="6892924" y="10"/>
            <a:ext cx="5299077" cy="6857990"/>
          </a:xfrm>
          <a:custGeom>
            <a:avLst/>
            <a:gdLst/>
            <a:ahLst/>
            <a:cxnLst/>
            <a:rect l="l" t="t" r="r" b="b"/>
            <a:pathLst>
              <a:path w="5299077" h="6858000">
                <a:moveTo>
                  <a:pt x="836871" y="0"/>
                </a:moveTo>
                <a:lnTo>
                  <a:pt x="5299077" y="0"/>
                </a:lnTo>
                <a:lnTo>
                  <a:pt x="5299077" y="6858000"/>
                </a:lnTo>
                <a:lnTo>
                  <a:pt x="1911312" y="6858000"/>
                </a:lnTo>
                <a:lnTo>
                  <a:pt x="0" y="5333999"/>
                </a:lnTo>
                <a:close/>
              </a:path>
            </a:pathLst>
          </a:custGeom>
        </p:spPr>
      </p:pic>
      <p:sp>
        <p:nvSpPr>
          <p:cNvPr id="2" name="Title 1">
            <a:extLst>
              <a:ext uri="{FF2B5EF4-FFF2-40B4-BE49-F238E27FC236}">
                <a16:creationId xmlns:a16="http://schemas.microsoft.com/office/drawing/2014/main" id="{B952B21D-8E6D-447B-857B-BC12B5181FFF}"/>
              </a:ext>
            </a:extLst>
          </p:cNvPr>
          <p:cNvSpPr>
            <a:spLocks noGrp="1"/>
          </p:cNvSpPr>
          <p:nvPr>
            <p:ph type="title"/>
          </p:nvPr>
        </p:nvSpPr>
        <p:spPr>
          <a:xfrm>
            <a:off x="972080" y="685800"/>
            <a:ext cx="5260680" cy="1752599"/>
          </a:xfrm>
        </p:spPr>
        <p:txBody>
          <a:bodyPr>
            <a:normAutofit/>
          </a:bodyPr>
          <a:lstStyle/>
          <a:p>
            <a:pPr algn="l"/>
            <a:r>
              <a:rPr lang="en-CA"/>
              <a:t>Hockey </a:t>
            </a:r>
            <a:endParaRPr lang="en-US"/>
          </a:p>
        </p:txBody>
      </p:sp>
      <p:sp>
        <p:nvSpPr>
          <p:cNvPr id="3" name="Content Placeholder 2">
            <a:extLst>
              <a:ext uri="{FF2B5EF4-FFF2-40B4-BE49-F238E27FC236}">
                <a16:creationId xmlns:a16="http://schemas.microsoft.com/office/drawing/2014/main" id="{86E262A5-BB5B-4A22-B90E-95BFCDD43923}"/>
              </a:ext>
            </a:extLst>
          </p:cNvPr>
          <p:cNvSpPr>
            <a:spLocks noGrp="1"/>
          </p:cNvSpPr>
          <p:nvPr>
            <p:ph idx="1"/>
          </p:nvPr>
        </p:nvSpPr>
        <p:spPr>
          <a:xfrm>
            <a:off x="643468" y="2666999"/>
            <a:ext cx="5260680" cy="3124201"/>
          </a:xfrm>
        </p:spPr>
        <p:txBody>
          <a:bodyPr>
            <a:normAutofit/>
          </a:bodyPr>
          <a:lstStyle/>
          <a:p>
            <a:r>
              <a:rPr lang="en-CA" sz="2000" b="1"/>
              <a:t>Diffusion </a:t>
            </a:r>
            <a:r>
              <a:rPr lang="en-CA" sz="2000"/>
              <a:t>is the spread of a cultural trait that spreads from one culture to another through social contact</a:t>
            </a:r>
          </a:p>
          <a:p>
            <a:pPr marL="0" indent="0">
              <a:buNone/>
            </a:pPr>
            <a:endParaRPr lang="en-CA" sz="2000" b="1"/>
          </a:p>
          <a:p>
            <a:r>
              <a:rPr lang="en-CA" sz="2000"/>
              <a:t>Hockey spread from Canada into the United States</a:t>
            </a:r>
          </a:p>
          <a:p>
            <a:pPr marL="0" indent="0">
              <a:buNone/>
            </a:pPr>
            <a:endParaRPr lang="en-CA" sz="2000"/>
          </a:p>
          <a:p>
            <a:r>
              <a:rPr lang="en-CA" sz="2000"/>
              <a:t>The French quarter in New Orleans </a:t>
            </a:r>
          </a:p>
        </p:txBody>
      </p:sp>
    </p:spTree>
    <p:extLst>
      <p:ext uri="{BB962C8B-B14F-4D97-AF65-F5344CB8AC3E}">
        <p14:creationId xmlns:p14="http://schemas.microsoft.com/office/powerpoint/2010/main" val="40238650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335C8-D5CA-4DDC-B7E1-A607D4996A7C}"/>
              </a:ext>
            </a:extLst>
          </p:cNvPr>
          <p:cNvSpPr>
            <a:spLocks noGrp="1"/>
          </p:cNvSpPr>
          <p:nvPr>
            <p:ph type="title"/>
          </p:nvPr>
        </p:nvSpPr>
        <p:spPr>
          <a:xfrm>
            <a:off x="1322493" y="685801"/>
            <a:ext cx="2535630" cy="1000760"/>
          </a:xfrm>
        </p:spPr>
        <p:txBody>
          <a:bodyPr anchor="b">
            <a:normAutofit/>
          </a:bodyPr>
          <a:lstStyle/>
          <a:p>
            <a:pPr algn="l"/>
            <a:r>
              <a:rPr lang="en-CA" sz="3200" dirty="0"/>
              <a:t>English Words</a:t>
            </a:r>
            <a:endParaRPr lang="en-US" sz="3200" dirty="0"/>
          </a:p>
        </p:txBody>
      </p:sp>
      <p:sp>
        <p:nvSpPr>
          <p:cNvPr id="3" name="Content Placeholder 2">
            <a:extLst>
              <a:ext uri="{FF2B5EF4-FFF2-40B4-BE49-F238E27FC236}">
                <a16:creationId xmlns:a16="http://schemas.microsoft.com/office/drawing/2014/main" id="{B8C46701-43A0-4E2F-AA42-5E54A2E319EE}"/>
              </a:ext>
            </a:extLst>
          </p:cNvPr>
          <p:cNvSpPr>
            <a:spLocks noGrp="1"/>
          </p:cNvSpPr>
          <p:nvPr>
            <p:ph idx="1"/>
          </p:nvPr>
        </p:nvSpPr>
        <p:spPr>
          <a:xfrm>
            <a:off x="883920" y="1910081"/>
            <a:ext cx="3412777" cy="3881120"/>
          </a:xfrm>
        </p:spPr>
        <p:txBody>
          <a:bodyPr anchor="t">
            <a:normAutofit/>
          </a:bodyPr>
          <a:lstStyle/>
          <a:p>
            <a:pPr>
              <a:lnSpc>
                <a:spcPct val="90000"/>
              </a:lnSpc>
            </a:pPr>
            <a:r>
              <a:rPr lang="en-CA" sz="1800" dirty="0"/>
              <a:t>English as a language is an example of diffusion because it contains many words that are borrowed from other languages:</a:t>
            </a:r>
          </a:p>
          <a:p>
            <a:pPr>
              <a:lnSpc>
                <a:spcPct val="90000"/>
              </a:lnSpc>
            </a:pPr>
            <a:r>
              <a:rPr lang="en-CA" sz="1800" dirty="0"/>
              <a:t>Façade </a:t>
            </a:r>
          </a:p>
          <a:p>
            <a:pPr>
              <a:lnSpc>
                <a:spcPct val="90000"/>
              </a:lnSpc>
            </a:pPr>
            <a:r>
              <a:rPr lang="en-CA" sz="1800" dirty="0"/>
              <a:t>Essay</a:t>
            </a:r>
          </a:p>
          <a:p>
            <a:pPr>
              <a:lnSpc>
                <a:spcPct val="90000"/>
              </a:lnSpc>
            </a:pPr>
            <a:r>
              <a:rPr lang="en-CA" sz="1800" dirty="0"/>
              <a:t>Advice </a:t>
            </a:r>
          </a:p>
          <a:p>
            <a:pPr>
              <a:lnSpc>
                <a:spcPct val="90000"/>
              </a:lnSpc>
            </a:pPr>
            <a:r>
              <a:rPr lang="en-CA" sz="1800" dirty="0"/>
              <a:t>Origin </a:t>
            </a:r>
          </a:p>
          <a:p>
            <a:pPr>
              <a:lnSpc>
                <a:spcPct val="90000"/>
              </a:lnSpc>
            </a:pPr>
            <a:r>
              <a:rPr lang="en-CA" sz="1800" dirty="0"/>
              <a:t>Liberal</a:t>
            </a:r>
          </a:p>
          <a:p>
            <a:pPr>
              <a:lnSpc>
                <a:spcPct val="90000"/>
              </a:lnSpc>
            </a:pPr>
            <a:r>
              <a:rPr lang="en-CA" sz="1800" dirty="0"/>
              <a:t>Utensil </a:t>
            </a:r>
            <a:endParaRPr lang="en-US" sz="1800" dirty="0"/>
          </a:p>
          <a:p>
            <a:pPr>
              <a:lnSpc>
                <a:spcPct val="90000"/>
              </a:lnSpc>
            </a:pPr>
            <a:endParaRPr lang="en-US" sz="1400" dirty="0"/>
          </a:p>
        </p:txBody>
      </p:sp>
      <p:pic>
        <p:nvPicPr>
          <p:cNvPr id="4" name="Picture 4" descr="Grunge France Flag Free Stock Photo - Public Domain Pictures">
            <a:extLst>
              <a:ext uri="{FF2B5EF4-FFF2-40B4-BE49-F238E27FC236}">
                <a16:creationId xmlns:a16="http://schemas.microsoft.com/office/drawing/2014/main" id="{D22565F4-AC92-4D46-A631-28DCFA9FC67F}"/>
              </a:ext>
            </a:extLst>
          </p:cNvPr>
          <p:cNvPicPr>
            <a:picLocks noChangeAspect="1"/>
          </p:cNvPicPr>
          <p:nvPr/>
        </p:nvPicPr>
        <p:blipFill rotWithShape="1">
          <a:blip r:embed="rId2"/>
          <a:srcRect l="9116" r="-2" b="-2"/>
          <a:stretch/>
        </p:blipFill>
        <p:spPr>
          <a:xfrm>
            <a:off x="4941202" y="1011765"/>
            <a:ext cx="6237359" cy="4546708"/>
          </a:xfrm>
          <a:prstGeom prst="rect">
            <a:avLst/>
          </a:prstGeom>
        </p:spPr>
      </p:pic>
    </p:spTree>
    <p:extLst>
      <p:ext uri="{BB962C8B-B14F-4D97-AF65-F5344CB8AC3E}">
        <p14:creationId xmlns:p14="http://schemas.microsoft.com/office/powerpoint/2010/main" val="12778114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B42ED1-DC9B-4B69-8EEB-28629AC6A6BF}"/>
              </a:ext>
            </a:extLst>
          </p:cNvPr>
          <p:cNvSpPr>
            <a:spLocks noGrp="1"/>
          </p:cNvSpPr>
          <p:nvPr>
            <p:ph type="title"/>
          </p:nvPr>
        </p:nvSpPr>
        <p:spPr/>
        <p:txBody>
          <a:bodyPr/>
          <a:lstStyle/>
          <a:p>
            <a:r>
              <a:rPr lang="en-CA"/>
              <a:t>Elder Abuse Commercial </a:t>
            </a:r>
            <a:endParaRPr lang="en-US"/>
          </a:p>
        </p:txBody>
      </p:sp>
      <p:pic>
        <p:nvPicPr>
          <p:cNvPr id="4" name="Online Media 3" title="Senior Abuse Commercial">
            <a:hlinkClick r:id="" action="ppaction://media"/>
            <a:extLst>
              <a:ext uri="{FF2B5EF4-FFF2-40B4-BE49-F238E27FC236}">
                <a16:creationId xmlns:a16="http://schemas.microsoft.com/office/drawing/2014/main" id="{77943427-A722-4C81-9800-158280F5A5C2}"/>
              </a:ext>
            </a:extLst>
          </p:cNvPr>
          <p:cNvPicPr>
            <a:picLocks noGrp="1" noRot="1" noChangeAspect="1"/>
          </p:cNvPicPr>
          <p:nvPr>
            <p:ph idx="1"/>
            <a:videoFile r:link="rId1"/>
          </p:nvPr>
        </p:nvPicPr>
        <p:blipFill>
          <a:blip r:embed="rId3"/>
          <a:stretch>
            <a:fillRect/>
          </a:stretch>
        </p:blipFill>
        <p:spPr>
          <a:xfrm>
            <a:off x="3303812" y="1853953"/>
            <a:ext cx="6465977" cy="4849483"/>
          </a:xfrm>
        </p:spPr>
      </p:pic>
    </p:spTree>
    <p:extLst>
      <p:ext uri="{BB962C8B-B14F-4D97-AF65-F5344CB8AC3E}">
        <p14:creationId xmlns:p14="http://schemas.microsoft.com/office/powerpoint/2010/main" val="3877759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3D rendering of game pieces tied together with a rope">
            <a:extLst>
              <a:ext uri="{FF2B5EF4-FFF2-40B4-BE49-F238E27FC236}">
                <a16:creationId xmlns:a16="http://schemas.microsoft.com/office/drawing/2014/main" id="{FE5C1F1E-86C8-413B-84AC-23153305E0C2}"/>
              </a:ext>
            </a:extLst>
          </p:cNvPr>
          <p:cNvPicPr>
            <a:picLocks noChangeAspect="1"/>
          </p:cNvPicPr>
          <p:nvPr/>
        </p:nvPicPr>
        <p:blipFill rotWithShape="1">
          <a:blip r:embed="rId2"/>
          <a:srcRect l="21445" t="9091" r="31564"/>
          <a:stretch/>
        </p:blipFill>
        <p:spPr>
          <a:xfrm>
            <a:off x="20" y="10"/>
            <a:ext cx="4726526" cy="6857990"/>
          </a:xfrm>
          <a:prstGeom prst="rect">
            <a:avLst/>
          </a:prstGeom>
        </p:spPr>
      </p:pic>
      <p:sp>
        <p:nvSpPr>
          <p:cNvPr id="2" name="Title 1">
            <a:extLst>
              <a:ext uri="{FF2B5EF4-FFF2-40B4-BE49-F238E27FC236}">
                <a16:creationId xmlns:a16="http://schemas.microsoft.com/office/drawing/2014/main" id="{1A9140D6-1E24-4B8D-81FA-B07AC23A67E6}"/>
              </a:ext>
            </a:extLst>
          </p:cNvPr>
          <p:cNvSpPr>
            <a:spLocks noGrp="1"/>
          </p:cNvSpPr>
          <p:nvPr>
            <p:ph type="title"/>
          </p:nvPr>
        </p:nvSpPr>
        <p:spPr>
          <a:xfrm>
            <a:off x="5191760" y="685800"/>
            <a:ext cx="6116530" cy="1413933"/>
          </a:xfrm>
        </p:spPr>
        <p:txBody>
          <a:bodyPr vert="horz" lIns="91440" tIns="45720" rIns="91440" bIns="45720" rtlCol="0" anchor="ctr">
            <a:normAutofit/>
          </a:bodyPr>
          <a:lstStyle/>
          <a:p>
            <a:pPr algn="ctr"/>
            <a:r>
              <a:rPr lang="en-US" dirty="0"/>
              <a:t>Social Change</a:t>
            </a:r>
          </a:p>
        </p:txBody>
      </p:sp>
      <p:sp>
        <p:nvSpPr>
          <p:cNvPr id="7" name="TextBox 6">
            <a:extLst>
              <a:ext uri="{FF2B5EF4-FFF2-40B4-BE49-F238E27FC236}">
                <a16:creationId xmlns:a16="http://schemas.microsoft.com/office/drawing/2014/main" id="{F0F561D6-4D24-4F90-90DB-E2734E265833}"/>
              </a:ext>
            </a:extLst>
          </p:cNvPr>
          <p:cNvSpPr txBox="1"/>
          <p:nvPr/>
        </p:nvSpPr>
        <p:spPr>
          <a:xfrm>
            <a:off x="5638799" y="2048933"/>
            <a:ext cx="5864223" cy="3742267"/>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marL="285750" indent="-285750">
              <a:spcBef>
                <a:spcPct val="20000"/>
              </a:spcBef>
              <a:spcAft>
                <a:spcPts val="600"/>
              </a:spcAft>
              <a:buClr>
                <a:schemeClr val="accent1">
                  <a:lumMod val="75000"/>
                </a:schemeClr>
              </a:buClr>
              <a:buSzPct val="145000"/>
              <a:buFont typeface="Arial"/>
              <a:buChar char="•"/>
            </a:pPr>
            <a:r>
              <a:rPr lang="en-US" dirty="0"/>
              <a:t>Social change refers to the changes in the way society is organized, and in the beliefs and practices of the people who live in it </a:t>
            </a:r>
          </a:p>
          <a:p>
            <a:pPr marL="285750" indent="-285750">
              <a:spcBef>
                <a:spcPct val="20000"/>
              </a:spcBef>
              <a:spcAft>
                <a:spcPts val="600"/>
              </a:spcAft>
              <a:buClr>
                <a:schemeClr val="accent1">
                  <a:lumMod val="75000"/>
                </a:schemeClr>
              </a:buClr>
              <a:buSzPct val="145000"/>
              <a:buFont typeface="Arial"/>
              <a:buChar char="•"/>
            </a:pPr>
            <a:r>
              <a:rPr lang="en-US" dirty="0"/>
              <a:t>A change in the social structure and institutions of society </a:t>
            </a:r>
          </a:p>
        </p:txBody>
      </p:sp>
    </p:spTree>
    <p:extLst>
      <p:ext uri="{BB962C8B-B14F-4D97-AF65-F5344CB8AC3E}">
        <p14:creationId xmlns:p14="http://schemas.microsoft.com/office/powerpoint/2010/main" val="39124854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olourful carved figures of humans">
            <a:extLst>
              <a:ext uri="{FF2B5EF4-FFF2-40B4-BE49-F238E27FC236}">
                <a16:creationId xmlns:a16="http://schemas.microsoft.com/office/drawing/2014/main" id="{97D97246-0E39-497D-9000-43BECE27053C}"/>
              </a:ext>
            </a:extLst>
          </p:cNvPr>
          <p:cNvPicPr>
            <a:picLocks noChangeAspect="1"/>
          </p:cNvPicPr>
          <p:nvPr/>
        </p:nvPicPr>
        <p:blipFill rotWithShape="1">
          <a:blip r:embed="rId2"/>
          <a:srcRect t="21042" r="-2" b="-2"/>
          <a:stretch/>
        </p:blipFill>
        <p:spPr>
          <a:xfrm>
            <a:off x="20" y="10"/>
            <a:ext cx="12191980" cy="6857990"/>
          </a:xfrm>
          <a:prstGeom prst="rect">
            <a:avLst/>
          </a:prstGeom>
        </p:spPr>
      </p:pic>
      <p:sp>
        <p:nvSpPr>
          <p:cNvPr id="2" name="Title 1">
            <a:extLst>
              <a:ext uri="{FF2B5EF4-FFF2-40B4-BE49-F238E27FC236}">
                <a16:creationId xmlns:a16="http://schemas.microsoft.com/office/drawing/2014/main" id="{C7A17BF8-B0E0-4727-95AD-FE1E69F25C4C}"/>
              </a:ext>
            </a:extLst>
          </p:cNvPr>
          <p:cNvSpPr>
            <a:spLocks noGrp="1"/>
          </p:cNvSpPr>
          <p:nvPr>
            <p:ph type="title"/>
          </p:nvPr>
        </p:nvSpPr>
        <p:spPr>
          <a:xfrm>
            <a:off x="2759581" y="686812"/>
            <a:ext cx="6672838" cy="1414311"/>
          </a:xfrm>
        </p:spPr>
        <p:txBody>
          <a:bodyPr vert="horz" lIns="91440" tIns="45720" rIns="91440" bIns="45720" rtlCol="0" anchor="b">
            <a:normAutofit/>
          </a:bodyPr>
          <a:lstStyle/>
          <a:p>
            <a:pPr algn="ctr">
              <a:lnSpc>
                <a:spcPct val="90000"/>
              </a:lnSpc>
            </a:pPr>
            <a:r>
              <a:rPr lang="en-US" sz="4800" dirty="0"/>
              <a:t>What type of society is evident in each image?</a:t>
            </a:r>
          </a:p>
        </p:txBody>
      </p:sp>
    </p:spTree>
    <p:extLst>
      <p:ext uri="{BB962C8B-B14F-4D97-AF65-F5344CB8AC3E}">
        <p14:creationId xmlns:p14="http://schemas.microsoft.com/office/powerpoint/2010/main" val="4169706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2" descr="Image result for pastoral society">
            <a:extLst>
              <a:ext uri="{FF2B5EF4-FFF2-40B4-BE49-F238E27FC236}">
                <a16:creationId xmlns:a16="http://schemas.microsoft.com/office/drawing/2014/main" id="{B7E119FA-F244-49B4-8532-D7E170F81772}"/>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a:stretch/>
        </p:blipFill>
        <p:spPr bwMode="auto">
          <a:xfrm>
            <a:off x="1122094" y="289125"/>
            <a:ext cx="9947812" cy="5913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18664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5" name="Picture 2" descr="Image result for wood and stone tools">
            <a:extLst>
              <a:ext uri="{FF2B5EF4-FFF2-40B4-BE49-F238E27FC236}">
                <a16:creationId xmlns:a16="http://schemas.microsoft.com/office/drawing/2014/main" id="{23B7F719-8CF8-4BEA-8123-3CFDFB3A0745}"/>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7148" r="1" b="9784"/>
          <a:stretch/>
        </p:blipFill>
        <p:spPr bwMode="auto">
          <a:xfrm>
            <a:off x="643467" y="643467"/>
            <a:ext cx="10905066" cy="5571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58083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2" descr="Image result for combine">
            <a:extLst>
              <a:ext uri="{FF2B5EF4-FFF2-40B4-BE49-F238E27FC236}">
                <a16:creationId xmlns:a16="http://schemas.microsoft.com/office/drawing/2014/main" id="{B3F4FA86-42AD-4306-B36B-3B08153C1F98}"/>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b="6250"/>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47586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3" name="Picture 2" descr="Image result for nuclear  family 1960">
            <a:extLst>
              <a:ext uri="{FF2B5EF4-FFF2-40B4-BE49-F238E27FC236}">
                <a16:creationId xmlns:a16="http://schemas.microsoft.com/office/drawing/2014/main" id="{DBC5A09B-822C-4221-BCFC-BCC1DF4FCBF0}"/>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94945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1" name="Picture 2" descr="Image result for japan capsule hotel">
            <a:extLst>
              <a:ext uri="{FF2B5EF4-FFF2-40B4-BE49-F238E27FC236}">
                <a16:creationId xmlns:a16="http://schemas.microsoft.com/office/drawing/2014/main" id="{069D26D4-4AE2-436F-B851-2FE3137F69A5}"/>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76397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9" name="Picture 2" descr="https://tce-live2.s3.amazonaws.com/media/media/d2a229f3-14cf-4845-aa35-99ace7054f58.jpg">
            <a:extLst>
              <a:ext uri="{FF2B5EF4-FFF2-40B4-BE49-F238E27FC236}">
                <a16:creationId xmlns:a16="http://schemas.microsoft.com/office/drawing/2014/main" id="{173665F3-E42A-46DC-8595-E3AFAA27E187}"/>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5094"/>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96611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82</TotalTime>
  <Words>736</Words>
  <Application>Microsoft Office PowerPoint</Application>
  <PresentationFormat>Widescreen</PresentationFormat>
  <Paragraphs>62</Paragraphs>
  <Slides>27</Slides>
  <Notes>0</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Calibri</vt:lpstr>
      <vt:lpstr>Calibri Light</vt:lpstr>
      <vt:lpstr>Office Theme</vt:lpstr>
      <vt:lpstr>UNIT 2: Theories of Social Change  </vt:lpstr>
      <vt:lpstr>Overall Curriculum Expectations</vt:lpstr>
      <vt:lpstr>What type of society is evident in each 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Types of Societies </vt:lpstr>
      <vt:lpstr>Canada and the United States</vt:lpstr>
      <vt:lpstr>Trade </vt:lpstr>
      <vt:lpstr>Accents </vt:lpstr>
      <vt:lpstr>Discrimination in the Workplace (2020)   The Globe and Mail</vt:lpstr>
      <vt:lpstr>Acculturation</vt:lpstr>
      <vt:lpstr>Indigenous Populations</vt:lpstr>
      <vt:lpstr>Hockey </vt:lpstr>
      <vt:lpstr>English Words</vt:lpstr>
      <vt:lpstr>Elder Abuse Commercial </vt:lpstr>
      <vt:lpstr>Social Change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2: Theories of Social Change  </dc:title>
  <dc:creator>Julie Bamford</dc:creator>
  <cp:lastModifiedBy>Julie Bamford</cp:lastModifiedBy>
  <cp:revision>2</cp:revision>
  <dcterms:created xsi:type="dcterms:W3CDTF">2024-01-15T02:33:23Z</dcterms:created>
  <dcterms:modified xsi:type="dcterms:W3CDTF">2024-01-15T16:00:03Z</dcterms:modified>
</cp:coreProperties>
</file>