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64" r:id="rId4"/>
    <p:sldId id="262" r:id="rId5"/>
    <p:sldId id="263" r:id="rId6"/>
    <p:sldId id="258" r:id="rId7"/>
    <p:sldId id="265" r:id="rId8"/>
    <p:sldId id="266" r:id="rId9"/>
    <p:sldId id="267"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84" y="-25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48D197-B65D-4FAF-AEAF-1A9E68BDCCE4}" type="datetimeFigureOut">
              <a:rPr lang="en-CA" smtClean="0"/>
              <a:pPr/>
              <a:t>16/03/2021</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5DC52C-B30C-452D-8ECB-4DDD80198A32}"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2</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3</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4</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5</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6</a:t>
            </a:fld>
            <a:endParaRPr lang="en-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7</a:t>
            </a:fld>
            <a:endParaRPr lang="en-C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8</a:t>
            </a:fld>
            <a:endParaRPr lang="en-C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9</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16/03/2021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16/03/2021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16/03/2021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16/03/2021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D2982F-FB91-403D-9F9F-CB5C7F9EDB6D}" type="datetimeFigureOut">
              <a:rPr lang="en-CA" smtClean="0"/>
              <a:pPr/>
              <a:t>16/03/2021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5DD2982F-FB91-403D-9F9F-CB5C7F9EDB6D}" type="datetimeFigureOut">
              <a:rPr lang="en-CA" smtClean="0"/>
              <a:pPr/>
              <a:t>16/03/2021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5DD2982F-FB91-403D-9F9F-CB5C7F9EDB6D}" type="datetimeFigureOut">
              <a:rPr lang="en-CA" smtClean="0"/>
              <a:pPr/>
              <a:t>16/03/2021</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5DD2982F-FB91-403D-9F9F-CB5C7F9EDB6D}" type="datetimeFigureOut">
              <a:rPr lang="en-CA" smtClean="0"/>
              <a:pPr/>
              <a:t>16/03/2021</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D2982F-FB91-403D-9F9F-CB5C7F9EDB6D}" type="datetimeFigureOut">
              <a:rPr lang="en-CA" smtClean="0"/>
              <a:pPr/>
              <a:t>16/03/2021</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16/03/2021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16/03/2021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D2982F-FB91-403D-9F9F-CB5C7F9EDB6D}" type="datetimeFigureOut">
              <a:rPr lang="en-CA" smtClean="0"/>
              <a:pPr/>
              <a:t>16/03/2021</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D34AEF-3903-4F8C-AEDF-56E50CEAD8DE}"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sz="3200" dirty="0" smtClean="0">
                <a:solidFill>
                  <a:srgbClr val="FF0000"/>
                </a:solidFill>
              </a:rPr>
              <a:t>ENG4U Assignment #1</a:t>
            </a:r>
            <a:br>
              <a:rPr lang="en-CA" sz="3200" dirty="0" smtClean="0">
                <a:solidFill>
                  <a:srgbClr val="FF0000"/>
                </a:solidFill>
              </a:rPr>
            </a:br>
            <a:r>
              <a:rPr lang="en-CA" sz="3200" dirty="0" smtClean="0">
                <a:solidFill>
                  <a:srgbClr val="FF0000"/>
                </a:solidFill>
              </a:rPr>
              <a:t>Poem Analysis</a:t>
            </a:r>
            <a:endParaRPr lang="en-CA" sz="3200" dirty="0">
              <a:solidFill>
                <a:srgbClr val="FF0000"/>
              </a:solidFill>
            </a:endParaRPr>
          </a:p>
        </p:txBody>
      </p:sp>
      <p:sp>
        <p:nvSpPr>
          <p:cNvPr id="3" name="Subtitle 2"/>
          <p:cNvSpPr>
            <a:spLocks noGrp="1"/>
          </p:cNvSpPr>
          <p:nvPr>
            <p:ph type="subTitle" idx="1"/>
          </p:nvPr>
        </p:nvSpPr>
        <p:spPr/>
        <p:txBody>
          <a:bodyPr>
            <a:normAutofit/>
          </a:bodyPr>
          <a:lstStyle/>
          <a:p>
            <a:r>
              <a:rPr lang="en-CA" sz="2400" i="1" dirty="0" smtClean="0">
                <a:solidFill>
                  <a:schemeClr val="tx1"/>
                </a:solidFill>
              </a:rPr>
              <a:t>Through A Restaurant Window</a:t>
            </a:r>
          </a:p>
          <a:p>
            <a:r>
              <a:rPr lang="en-CA" sz="2400" i="1" dirty="0" smtClean="0">
                <a:solidFill>
                  <a:schemeClr val="tx1"/>
                </a:solidFill>
              </a:rPr>
              <a:t>By </a:t>
            </a:r>
            <a:r>
              <a:rPr lang="en-CA" sz="2400" i="1" dirty="0" err="1" smtClean="0">
                <a:solidFill>
                  <a:schemeClr val="tx1"/>
                </a:solidFill>
              </a:rPr>
              <a:t>Sheryda</a:t>
            </a:r>
            <a:r>
              <a:rPr lang="en-CA" sz="2400" i="1" dirty="0" smtClean="0">
                <a:solidFill>
                  <a:schemeClr val="tx1"/>
                </a:solidFill>
              </a:rPr>
              <a:t> </a:t>
            </a:r>
            <a:r>
              <a:rPr lang="en-CA" sz="2400" i="1" dirty="0" err="1" smtClean="0">
                <a:solidFill>
                  <a:schemeClr val="tx1"/>
                </a:solidFill>
              </a:rPr>
              <a:t>Warrener</a:t>
            </a:r>
            <a:endParaRPr lang="en-CA" sz="2400" i="1" dirty="0">
              <a:solidFill>
                <a:schemeClr val="tx1"/>
              </a:solidFill>
            </a:endParaRPr>
          </a:p>
        </p:txBody>
      </p:sp>
      <p:pic>
        <p:nvPicPr>
          <p:cNvPr id="4" name="Picture 2" descr="Image result for assignment pictures clip art"/>
          <p:cNvPicPr>
            <a:picLocks noChangeAspect="1" noChangeArrowheads="1"/>
          </p:cNvPicPr>
          <p:nvPr/>
        </p:nvPicPr>
        <p:blipFill>
          <a:blip r:embed="rId3" cstate="print"/>
          <a:srcRect/>
          <a:stretch>
            <a:fillRect/>
          </a:stretch>
        </p:blipFill>
        <p:spPr bwMode="auto">
          <a:xfrm>
            <a:off x="611560" y="260648"/>
            <a:ext cx="2065481" cy="1449280"/>
          </a:xfrm>
          <a:prstGeom prst="rect">
            <a:avLst/>
          </a:prstGeom>
          <a:noFill/>
        </p:spPr>
      </p:pic>
      <p:sp>
        <p:nvSpPr>
          <p:cNvPr id="14338" name="AutoShape 2" descr="A Blue Filter by Sheryda Warrener | CBC Book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sp>
        <p:nvSpPr>
          <p:cNvPr id="14340" name="AutoShape 4" descr="A Blue Filter by Sheryda Warrener | CBC Book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pic>
        <p:nvPicPr>
          <p:cNvPr id="14342" name="Picture 6" descr="ottawa poetry newsletter: On Writing #74 : Sheryda Warrener"/>
          <p:cNvPicPr>
            <a:picLocks noChangeAspect="1" noChangeArrowheads="1"/>
          </p:cNvPicPr>
          <p:nvPr/>
        </p:nvPicPr>
        <p:blipFill>
          <a:blip r:embed="rId4" cstate="print"/>
          <a:srcRect/>
          <a:stretch>
            <a:fillRect/>
          </a:stretch>
        </p:blipFill>
        <p:spPr bwMode="auto">
          <a:xfrm>
            <a:off x="7452320" y="116632"/>
            <a:ext cx="1508406" cy="2264024"/>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Directions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marL="457200" indent="-457200">
              <a:buAutoNum type="arabicPeriod"/>
            </a:pPr>
            <a:r>
              <a:rPr lang="en-CA" sz="2000" dirty="0" smtClean="0"/>
              <a:t>Using the poem </a:t>
            </a:r>
            <a:r>
              <a:rPr lang="en-CA" sz="2000" b="1" i="1" dirty="0" smtClean="0"/>
              <a:t>Through A Restaurant Window  </a:t>
            </a:r>
            <a:r>
              <a:rPr lang="en-CA" sz="2000" dirty="0" smtClean="0"/>
              <a:t>by </a:t>
            </a:r>
            <a:r>
              <a:rPr lang="en-CA" sz="2000" dirty="0" err="1" smtClean="0"/>
              <a:t>Sheryda</a:t>
            </a:r>
            <a:r>
              <a:rPr lang="en-CA" sz="2000" dirty="0" smtClean="0"/>
              <a:t> </a:t>
            </a:r>
            <a:r>
              <a:rPr lang="en-CA" sz="2000" dirty="0" err="1" smtClean="0"/>
              <a:t>Warrener</a:t>
            </a:r>
            <a:r>
              <a:rPr lang="en-CA" sz="2000" dirty="0" smtClean="0"/>
              <a:t>, you will write an essay of 200-250 words, analyzing the poem for its literary elements. **See Slide 4 for Poem</a:t>
            </a:r>
          </a:p>
          <a:p>
            <a:pPr marL="457200" indent="-457200">
              <a:buAutoNum type="arabicPeriod"/>
            </a:pPr>
            <a:r>
              <a:rPr lang="en-CA" sz="2000" dirty="0" smtClean="0"/>
              <a:t>Use the </a:t>
            </a:r>
            <a:r>
              <a:rPr lang="en-CA" sz="2000" b="1" dirty="0" smtClean="0"/>
              <a:t>TPCAST Format </a:t>
            </a:r>
            <a:r>
              <a:rPr lang="en-CA" sz="2000" dirty="0" smtClean="0"/>
              <a:t>to guide your analysis and structure your essay. See  Slide 5 and the </a:t>
            </a:r>
            <a:r>
              <a:rPr lang="en-CA" sz="2000" dirty="0" err="1" smtClean="0"/>
              <a:t>Tpcast</a:t>
            </a:r>
            <a:r>
              <a:rPr lang="en-CA" sz="2000" dirty="0" smtClean="0"/>
              <a:t> Lesson on </a:t>
            </a:r>
            <a:r>
              <a:rPr lang="en-CA" sz="2000" dirty="0" err="1" smtClean="0"/>
              <a:t>Moodle</a:t>
            </a:r>
            <a:r>
              <a:rPr lang="en-CA" sz="2000" dirty="0" smtClean="0"/>
              <a:t> for more information.</a:t>
            </a:r>
          </a:p>
          <a:p>
            <a:pPr marL="457200" indent="-457200">
              <a:buAutoNum type="arabicPeriod"/>
            </a:pPr>
            <a:r>
              <a:rPr lang="en-CA" sz="2000" dirty="0" smtClean="0"/>
              <a:t>Follow the </a:t>
            </a:r>
            <a:r>
              <a:rPr lang="en-CA" sz="2000" b="1" dirty="0" smtClean="0"/>
              <a:t>Assignment Submission Guideline on </a:t>
            </a:r>
            <a:r>
              <a:rPr lang="en-CA" sz="2000" b="1" dirty="0" err="1" smtClean="0"/>
              <a:t>Moodle</a:t>
            </a:r>
            <a:r>
              <a:rPr lang="en-CA" sz="2000" b="1" dirty="0" smtClean="0"/>
              <a:t> </a:t>
            </a:r>
            <a:r>
              <a:rPr lang="en-CA" sz="2000" dirty="0" smtClean="0"/>
              <a:t>(Course Orientation Page). Google Docs/Word Doc; Size 12, Times New Roman etc. With Full Name, Course Code, Date etc.</a:t>
            </a:r>
          </a:p>
          <a:p>
            <a:pPr marL="457200" indent="-457200">
              <a:buAutoNum type="arabicPeriod"/>
            </a:pPr>
            <a:r>
              <a:rPr lang="en-CA" sz="2000" dirty="0" smtClean="0"/>
              <a:t>Put all paragraphs into your own words.</a:t>
            </a:r>
            <a:endParaRPr lang="en-CA"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Requirements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marL="457200" indent="-457200">
              <a:buAutoNum type="arabicPeriod"/>
            </a:pPr>
            <a:r>
              <a:rPr lang="en-CA" sz="2000" b="1" dirty="0" smtClean="0"/>
              <a:t>Proper Essay Paragraphing and Organization </a:t>
            </a:r>
            <a:r>
              <a:rPr lang="en-CA" sz="2000" dirty="0" smtClean="0"/>
              <a:t>(topic sentences, examples and details, concluding sentences)</a:t>
            </a:r>
          </a:p>
          <a:p>
            <a:pPr marL="457200" indent="-457200">
              <a:buAutoNum type="arabicPeriod"/>
            </a:pPr>
            <a:r>
              <a:rPr lang="en-CA" sz="2000" b="1" dirty="0" smtClean="0"/>
              <a:t>Recommended Plan of Paragraphs</a:t>
            </a:r>
            <a:r>
              <a:rPr lang="en-CA" sz="2000" dirty="0" smtClean="0"/>
              <a:t>: 4 Paragraphs, see below</a:t>
            </a:r>
          </a:p>
          <a:p>
            <a:pPr marL="457200" indent="-457200"/>
            <a:r>
              <a:rPr lang="en-CA" sz="2000" dirty="0" smtClean="0"/>
              <a:t>Introduction (Introduce your Poem, Poet and format for analysis)</a:t>
            </a:r>
          </a:p>
          <a:p>
            <a:pPr marL="457200" indent="-457200"/>
            <a:r>
              <a:rPr lang="en-CA" sz="2000" dirty="0" smtClean="0"/>
              <a:t>Analysis of Title, Paraphrase, Connotation</a:t>
            </a:r>
          </a:p>
          <a:p>
            <a:pPr marL="457200" indent="-457200"/>
            <a:r>
              <a:rPr lang="en-CA" sz="2000" dirty="0" smtClean="0"/>
              <a:t>Analysis of Attitude, Shift, Themes</a:t>
            </a:r>
          </a:p>
          <a:p>
            <a:pPr marL="457200" indent="-457200"/>
            <a:r>
              <a:rPr lang="en-CA" sz="2000" dirty="0" smtClean="0"/>
              <a:t>Conclusion (Summarize your Analysis; show how this poem connects to your life)</a:t>
            </a:r>
          </a:p>
          <a:p>
            <a:pPr marL="457200" indent="-457200">
              <a:buNone/>
            </a:pPr>
            <a:r>
              <a:rPr lang="en-CA" sz="2000" dirty="0" smtClean="0"/>
              <a:t>3.  </a:t>
            </a:r>
            <a:r>
              <a:rPr lang="en-CA" sz="2000" b="1" dirty="0" smtClean="0"/>
              <a:t>Remember to use your own words </a:t>
            </a:r>
            <a:r>
              <a:rPr lang="en-CA" sz="2000" dirty="0" smtClean="0"/>
              <a:t>to </a:t>
            </a:r>
            <a:r>
              <a:rPr lang="en-CA" sz="2000" b="1" dirty="0" smtClean="0"/>
              <a:t>avoid plagiarizing</a:t>
            </a:r>
            <a:r>
              <a:rPr lang="en-CA" sz="2000" dirty="0" smtClean="0"/>
              <a:t>.  Put any words or phrases from the poem in Quotations (APA/MLA Format).</a:t>
            </a:r>
          </a:p>
          <a:p>
            <a:pPr marL="457200" indent="-457200"/>
            <a:endParaRPr lang="en-CA"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Poem To Analyse</a:t>
            </a:r>
            <a:endParaRPr lang="en-CA" sz="3200"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pPr>
              <a:buNone/>
            </a:pPr>
            <a:r>
              <a:rPr lang="en-CA" sz="1400" b="1" i="1" dirty="0" smtClean="0"/>
              <a:t>Through the Restaurant Window</a:t>
            </a:r>
            <a:r>
              <a:rPr lang="en-CA" sz="1400" b="1" dirty="0" smtClean="0"/>
              <a:t> </a:t>
            </a:r>
            <a:r>
              <a:rPr lang="en-CA" sz="1400" dirty="0" smtClean="0"/>
              <a:t>by </a:t>
            </a:r>
            <a:r>
              <a:rPr lang="en-CA" sz="1400" dirty="0" err="1" smtClean="0"/>
              <a:t>Sheryda</a:t>
            </a:r>
            <a:r>
              <a:rPr lang="en-CA" sz="1400" dirty="0" smtClean="0"/>
              <a:t> </a:t>
            </a:r>
            <a:r>
              <a:rPr lang="en-CA" sz="1400" dirty="0" err="1" smtClean="0"/>
              <a:t>Warrener</a:t>
            </a:r>
            <a:r>
              <a:rPr lang="en-CA" sz="1400" dirty="0" smtClean="0"/>
              <a:t> (b 1978- )</a:t>
            </a:r>
          </a:p>
          <a:p>
            <a:pPr>
              <a:buNone/>
            </a:pPr>
            <a:r>
              <a:rPr lang="en-CA" sz="1400" dirty="0" smtClean="0"/>
              <a:t> </a:t>
            </a:r>
          </a:p>
          <a:p>
            <a:pPr>
              <a:buNone/>
            </a:pPr>
            <a:r>
              <a:rPr lang="en-CA" sz="1400" dirty="0" smtClean="0"/>
              <a:t>I can see from where I sit</a:t>
            </a:r>
          </a:p>
          <a:p>
            <a:pPr>
              <a:buNone/>
            </a:pPr>
            <a:r>
              <a:rPr lang="en-CA" sz="1400" dirty="0" smtClean="0"/>
              <a:t>a freight train going by, rolling forward</a:t>
            </a:r>
          </a:p>
          <a:p>
            <a:pPr>
              <a:buNone/>
            </a:pPr>
            <a:r>
              <a:rPr lang="en-CA" sz="1400" dirty="0" smtClean="0"/>
              <a:t>in the dark. I can't tell if it's one long train</a:t>
            </a:r>
          </a:p>
          <a:p>
            <a:pPr>
              <a:buNone/>
            </a:pPr>
            <a:r>
              <a:rPr lang="en-CA" sz="1400" dirty="0" smtClean="0"/>
              <a:t>or a dozen - I close my eyes, listen.</a:t>
            </a:r>
          </a:p>
          <a:p>
            <a:pPr>
              <a:buNone/>
            </a:pPr>
            <a:r>
              <a:rPr lang="en-CA" sz="1400" dirty="0" smtClean="0"/>
              <a:t> </a:t>
            </a:r>
          </a:p>
          <a:p>
            <a:pPr>
              <a:buNone/>
            </a:pPr>
            <a:r>
              <a:rPr lang="en-CA" sz="1400" dirty="0" smtClean="0"/>
              <a:t>A freight train going by, rolling forward</a:t>
            </a:r>
          </a:p>
          <a:p>
            <a:pPr>
              <a:buNone/>
            </a:pPr>
            <a:r>
              <a:rPr lang="en-CA" sz="1400" dirty="0" smtClean="0"/>
              <a:t>as our conversation backs up, bridges one gap</a:t>
            </a:r>
          </a:p>
          <a:p>
            <a:pPr>
              <a:buNone/>
            </a:pPr>
            <a:r>
              <a:rPr lang="en-CA" sz="1400" dirty="0" smtClean="0"/>
              <a:t>or a dozen. I close my eyes, listen.</a:t>
            </a:r>
          </a:p>
          <a:p>
            <a:pPr>
              <a:buNone/>
            </a:pPr>
            <a:r>
              <a:rPr lang="en-CA" sz="1400" dirty="0" smtClean="0"/>
              <a:t>There are gates within us, you say,</a:t>
            </a:r>
          </a:p>
          <a:p>
            <a:pPr>
              <a:buNone/>
            </a:pPr>
            <a:r>
              <a:rPr lang="en-CA" sz="1400" dirty="0" smtClean="0"/>
              <a:t> </a:t>
            </a:r>
          </a:p>
          <a:p>
            <a:pPr>
              <a:buNone/>
            </a:pPr>
            <a:r>
              <a:rPr lang="en-CA" sz="1400" dirty="0" smtClean="0"/>
              <a:t>as our conversation backs up, bridges a gap.</a:t>
            </a:r>
          </a:p>
          <a:p>
            <a:pPr>
              <a:buNone/>
            </a:pPr>
            <a:r>
              <a:rPr lang="en-CA" sz="1400" dirty="0" smtClean="0"/>
              <a:t>You reach across the table, take my hand.</a:t>
            </a:r>
          </a:p>
          <a:p>
            <a:pPr>
              <a:buNone/>
            </a:pPr>
            <a:r>
              <a:rPr lang="en-CA" sz="1400" dirty="0" smtClean="0"/>
              <a:t>There are gates within us, you say</a:t>
            </a:r>
          </a:p>
          <a:p>
            <a:pPr>
              <a:buNone/>
            </a:pPr>
            <a:r>
              <a:rPr lang="en-CA" sz="1400" dirty="0" smtClean="0"/>
              <a:t>again. You're right, there's always a distance.</a:t>
            </a:r>
          </a:p>
          <a:p>
            <a:pPr>
              <a:buNone/>
            </a:pPr>
            <a:r>
              <a:rPr lang="en-CA" sz="1400" dirty="0" smtClean="0"/>
              <a:t> </a:t>
            </a:r>
          </a:p>
          <a:p>
            <a:pPr>
              <a:buNone/>
            </a:pPr>
            <a:r>
              <a:rPr lang="en-CA" sz="1400" dirty="0" smtClean="0"/>
              <a:t>You reach across the table, take my hand</a:t>
            </a:r>
          </a:p>
          <a:p>
            <a:pPr>
              <a:buNone/>
            </a:pPr>
            <a:r>
              <a:rPr lang="en-CA" sz="1400" dirty="0" smtClean="0"/>
              <a:t>in the dark.</a:t>
            </a:r>
            <a:r>
              <a:rPr lang="en-CA" sz="1400" b="1" dirty="0" smtClean="0"/>
              <a:t> </a:t>
            </a:r>
            <a:r>
              <a:rPr lang="en-CA" sz="1400" dirty="0" smtClean="0"/>
              <a:t>I can't tell if it's one long train.</a:t>
            </a:r>
          </a:p>
          <a:p>
            <a:pPr>
              <a:buNone/>
            </a:pPr>
            <a:r>
              <a:rPr lang="en-CA" sz="1400" dirty="0" smtClean="0"/>
              <a:t>Again, you're right, there's always a distance.</a:t>
            </a:r>
          </a:p>
          <a:p>
            <a:pPr>
              <a:buNone/>
            </a:pPr>
            <a:r>
              <a:rPr lang="en-CA" sz="1400" dirty="0" smtClean="0"/>
              <a:t>I can see from where I sit.</a:t>
            </a:r>
          </a:p>
          <a:p>
            <a:pPr>
              <a:buNone/>
            </a:pPr>
            <a:endParaRPr lang="en-CA"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TPCAST Analysis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2000" dirty="0" smtClean="0">
                <a:solidFill>
                  <a:srgbClr val="FF0000"/>
                </a:solidFill>
              </a:rPr>
              <a:t>Title</a:t>
            </a:r>
            <a:r>
              <a:rPr lang="en-CA" sz="2000" dirty="0" smtClean="0"/>
              <a:t>: What Does It Mean?  Is it Effective?</a:t>
            </a:r>
          </a:p>
          <a:p>
            <a:pPr>
              <a:buNone/>
            </a:pPr>
            <a:r>
              <a:rPr lang="en-CA" sz="2000" dirty="0" smtClean="0">
                <a:solidFill>
                  <a:srgbClr val="FF0000"/>
                </a:solidFill>
              </a:rPr>
              <a:t>Paraphrase</a:t>
            </a:r>
            <a:r>
              <a:rPr lang="en-CA" sz="2000" dirty="0" smtClean="0"/>
              <a:t>: Own Words</a:t>
            </a:r>
          </a:p>
          <a:p>
            <a:pPr>
              <a:buNone/>
            </a:pPr>
            <a:r>
              <a:rPr lang="en-CA" sz="2000" dirty="0" smtClean="0">
                <a:solidFill>
                  <a:srgbClr val="FF0000"/>
                </a:solidFill>
              </a:rPr>
              <a:t>Connotation: </a:t>
            </a:r>
            <a:r>
              <a:rPr lang="en-CA" sz="2000" dirty="0" smtClean="0"/>
              <a:t>Symbolism, Any other meanings?</a:t>
            </a:r>
          </a:p>
          <a:p>
            <a:pPr>
              <a:buNone/>
            </a:pPr>
            <a:r>
              <a:rPr lang="en-CA" sz="2000" dirty="0" smtClean="0">
                <a:solidFill>
                  <a:srgbClr val="FF0000"/>
                </a:solidFill>
              </a:rPr>
              <a:t>Attitude</a:t>
            </a:r>
            <a:r>
              <a:rPr lang="en-CA" sz="2000" dirty="0" smtClean="0"/>
              <a:t>: of the speaker, mood of the poem</a:t>
            </a:r>
          </a:p>
          <a:p>
            <a:pPr>
              <a:buNone/>
            </a:pPr>
            <a:r>
              <a:rPr lang="en-CA" sz="2000" dirty="0" smtClean="0">
                <a:solidFill>
                  <a:srgbClr val="FF0000"/>
                </a:solidFill>
              </a:rPr>
              <a:t>Shift</a:t>
            </a:r>
            <a:r>
              <a:rPr lang="en-CA" sz="2000" dirty="0" smtClean="0"/>
              <a:t>: transition in emotions, thinking </a:t>
            </a:r>
          </a:p>
          <a:p>
            <a:pPr>
              <a:buNone/>
            </a:pPr>
            <a:r>
              <a:rPr lang="en-CA" sz="2000" dirty="0" smtClean="0">
                <a:solidFill>
                  <a:srgbClr val="FF0000"/>
                </a:solidFill>
              </a:rPr>
              <a:t>Themes</a:t>
            </a:r>
            <a:r>
              <a:rPr lang="en-CA" sz="2000" dirty="0" smtClean="0"/>
              <a:t>: What is the poet’s message?</a:t>
            </a:r>
            <a:endParaRPr lang="en-CA"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smtClean="0">
                <a:solidFill>
                  <a:srgbClr val="FF0000"/>
                </a:solidFill>
              </a:rPr>
              <a:t>Specific Expectations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1400" dirty="0" smtClean="0"/>
              <a:t>Reading For Meaning</a:t>
            </a:r>
          </a:p>
          <a:p>
            <a:pPr>
              <a:buNone/>
            </a:pPr>
            <a:r>
              <a:rPr lang="en-CA" sz="1400" dirty="0" smtClean="0"/>
              <a:t>1.1 read a variety of student- and teacher-selected texts from diverse cultures and historical periods, identifying specific purposes for reading</a:t>
            </a:r>
          </a:p>
          <a:p>
            <a:pPr>
              <a:buNone/>
            </a:pPr>
            <a:r>
              <a:rPr lang="en-CA" sz="1400" dirty="0" smtClean="0"/>
              <a:t>1.2 select and use, with increasing facility, the most appropriate reading comprehension strategies to understand texts, including complex and challenging texts </a:t>
            </a:r>
          </a:p>
          <a:p>
            <a:pPr>
              <a:buNone/>
            </a:pPr>
            <a:r>
              <a:rPr lang="en-CA" sz="1400" dirty="0" smtClean="0"/>
              <a:t>1.3 identify the most important ideas and supporting details in texts, including complex and challenging texts</a:t>
            </a:r>
          </a:p>
          <a:p>
            <a:pPr>
              <a:buNone/>
            </a:pPr>
            <a:r>
              <a:rPr lang="en-CA" sz="1400" dirty="0" smtClean="0"/>
              <a:t>1.4 make and explain inferences of increasing subtlety and insight about texts, including complex and challenging texts, supporting their explanations with well-chosen stated and implied ideas from the texts</a:t>
            </a:r>
          </a:p>
          <a:p>
            <a:pPr>
              <a:buNone/>
            </a:pPr>
            <a:r>
              <a:rPr lang="en-CA" sz="1400" dirty="0" smtClean="0"/>
              <a:t>1.5 extend understanding of texts, including complex and challenging texts, by making rich and increasingly insightful connections between the ideas in them and personal knowledge, experience, and insights; other texts; and the world around them</a:t>
            </a:r>
          </a:p>
          <a:p>
            <a:pPr>
              <a:buNone/>
            </a:pPr>
            <a:r>
              <a:rPr lang="en-CA" sz="1400" dirty="0" smtClean="0"/>
              <a:t>1.6 analyse texts in terms of the information, ideas, issues, or themes they explore, examining how various aspects of the texts contribute to the presentation or development of these elements</a:t>
            </a:r>
          </a:p>
          <a:p>
            <a:pPr>
              <a:buNone/>
            </a:pPr>
            <a:r>
              <a:rPr lang="en-CA" sz="1400" dirty="0" smtClean="0"/>
              <a:t>1.7 evaluate the effectiveness of texts, including complex and challenging texts, using evidence from the text insightfully to support their opinions</a:t>
            </a:r>
          </a:p>
          <a:p>
            <a:pPr>
              <a:buNone/>
            </a:pPr>
            <a:endParaRPr lang="en-CA"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Expectations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1400" dirty="0" smtClean="0"/>
              <a:t>Understanding Form and Style</a:t>
            </a:r>
          </a:p>
          <a:p>
            <a:pPr>
              <a:buNone/>
            </a:pPr>
            <a:r>
              <a:rPr lang="en-CA" sz="1400" dirty="0" smtClean="0"/>
              <a:t>2.1 identify a variety of characteristics of literary, informational, and graphic text forms and demonstrate insight into the way they help communicate meaning</a:t>
            </a:r>
          </a:p>
          <a:p>
            <a:pPr>
              <a:buNone/>
            </a:pPr>
            <a:r>
              <a:rPr lang="en-CA" sz="1400" dirty="0" smtClean="0"/>
              <a:t>2.2 identify a variety of text features and demonstrate insight into the way they communicate meaning</a:t>
            </a:r>
          </a:p>
          <a:p>
            <a:pPr>
              <a:buNone/>
            </a:pPr>
            <a:r>
              <a:rPr lang="en-CA" sz="1400" dirty="0" smtClean="0"/>
              <a:t>2.3 identify a variety of elements of style in texts and explain how they help communicate meaning and enhance the effectiveness of the texts</a:t>
            </a:r>
          </a:p>
          <a:p>
            <a:pPr>
              <a:buNone/>
            </a:pPr>
            <a:endParaRPr lang="en-CA" sz="1400" dirty="0" smtClean="0"/>
          </a:p>
          <a:p>
            <a:pPr>
              <a:buNone/>
            </a:pPr>
            <a:r>
              <a:rPr lang="en-CA" sz="1400" dirty="0" smtClean="0"/>
              <a:t>Reading With Fluency</a:t>
            </a:r>
          </a:p>
          <a:p>
            <a:pPr>
              <a:buNone/>
            </a:pPr>
            <a:r>
              <a:rPr lang="en-CA" sz="1400" dirty="0" smtClean="0"/>
              <a:t>3.1 automatically understand most words in a variety of reading contexts</a:t>
            </a:r>
          </a:p>
          <a:p>
            <a:pPr>
              <a:buNone/>
            </a:pPr>
            <a:r>
              <a:rPr lang="en-CA" sz="1400" dirty="0" smtClean="0"/>
              <a:t>3.2 use decoding strategies effectively to read and understand unfamiliar words, including words of increasing difficulty</a:t>
            </a:r>
          </a:p>
          <a:p>
            <a:pPr>
              <a:buNone/>
            </a:pPr>
            <a:r>
              <a:rPr lang="en-CA" sz="1400" dirty="0" smtClean="0"/>
              <a:t>3.3 regularly use a variety of strategies to explore and expand vocabulary, discerning shades of meaning and assessing the precision with which words are used in the texts they are reading</a:t>
            </a:r>
          </a:p>
          <a:p>
            <a:pPr>
              <a:buNone/>
            </a:pPr>
            <a:endParaRPr lang="en-CA"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Expectations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1200" dirty="0" smtClean="0"/>
              <a:t>Developing and Organizing Content</a:t>
            </a:r>
          </a:p>
          <a:p>
            <a:pPr>
              <a:buNone/>
            </a:pPr>
            <a:r>
              <a:rPr lang="en-CA" sz="1200" dirty="0" smtClean="0"/>
              <a:t>1.1 identify the topic, purpose, and audience for a variety of writing tasks</a:t>
            </a:r>
          </a:p>
          <a:p>
            <a:pPr>
              <a:buNone/>
            </a:pPr>
            <a:r>
              <a:rPr lang="en-CA" sz="1200" dirty="0" smtClean="0"/>
              <a:t>1.2 generate, expand, explore, and focus ideas for potential writing tasks, using a variety of strategies and print, electronic, and other resources, as appropriate</a:t>
            </a:r>
          </a:p>
          <a:p>
            <a:pPr>
              <a:buNone/>
            </a:pPr>
            <a:r>
              <a:rPr lang="en-CA" sz="1200" dirty="0" smtClean="0"/>
              <a:t>1.3 locate and select information to fully and effectively support ideas for writing, using a variety of strategies and print, electronic, and other resources, as appropriate</a:t>
            </a:r>
          </a:p>
          <a:p>
            <a:pPr>
              <a:buNone/>
            </a:pPr>
            <a:r>
              <a:rPr lang="en-CA" sz="1200" dirty="0" smtClean="0"/>
              <a:t>1.4 identify, sort, and order main ideas and supporting details for writing tasks, using a variety of strategies and selecting the organizational pattern best suited to the content and the purpose for writing </a:t>
            </a:r>
          </a:p>
          <a:p>
            <a:pPr>
              <a:buNone/>
            </a:pPr>
            <a:r>
              <a:rPr lang="en-CA" sz="1200" dirty="0" smtClean="0"/>
              <a:t>1.5 determine whether the ideas and information gathered are accurate and complete, interesting, and effectively meet the requirements of the writing task</a:t>
            </a:r>
          </a:p>
          <a:p>
            <a:pPr>
              <a:buNone/>
            </a:pPr>
            <a:r>
              <a:rPr lang="en-CA" sz="1200" dirty="0" smtClean="0"/>
              <a:t>Using Knowledge of Form and Style</a:t>
            </a:r>
          </a:p>
          <a:p>
            <a:pPr>
              <a:buNone/>
            </a:pPr>
            <a:r>
              <a:rPr lang="en-CA" sz="1200" dirty="0" smtClean="0"/>
              <a:t>2.1 write for different purposes and audiences using a variety of literary, informational, and graphic forms </a:t>
            </a:r>
          </a:p>
          <a:p>
            <a:pPr>
              <a:buNone/>
            </a:pPr>
            <a:r>
              <a:rPr lang="en-CA" sz="1200" dirty="0" smtClean="0"/>
              <a:t>2.2 establish a distinctive and original voice in their writing, modifying language and tone skilfully and effectively to suit the form, audience, and purpose for writing</a:t>
            </a:r>
          </a:p>
          <a:p>
            <a:pPr>
              <a:buNone/>
            </a:pPr>
            <a:r>
              <a:rPr lang="en-CA" sz="1200" dirty="0" smtClean="0"/>
              <a:t>2.3 use a wide range of descriptive and evocative words, phrases, and expressions precisely and imaginatively to make their writing clear, vivid, and compelling for their intended audience</a:t>
            </a:r>
          </a:p>
          <a:p>
            <a:pPr>
              <a:buNone/>
            </a:pPr>
            <a:r>
              <a:rPr lang="en-CA" sz="1200" dirty="0" smtClean="0"/>
              <a:t>2.4 write complete sentences that communicate their meaning clearly and effectively, skilfully varying sentence type, structure, and length to suit different purposes and making smooth and logical transitions between ideas</a:t>
            </a:r>
          </a:p>
          <a:p>
            <a:pPr>
              <a:buNone/>
            </a:pPr>
            <a:r>
              <a:rPr lang="en-CA" sz="1200" dirty="0" smtClean="0"/>
              <a:t>2.6 revise drafts to improve the content, organization, clarity, and style of their written work</a:t>
            </a:r>
          </a:p>
          <a:p>
            <a:pPr>
              <a:buNone/>
            </a:pPr>
            <a:r>
              <a:rPr lang="en-CA" sz="1200" dirty="0" smtClean="0"/>
              <a:t>2.7 produce revised drafts of texts, including increasingly complex texts, written to meet criteria identified by the teacher, based on the curriculum expectations</a:t>
            </a:r>
          </a:p>
          <a:p>
            <a:pPr>
              <a:buNone/>
            </a:pPr>
            <a:endParaRPr lang="en-CA" sz="1400" dirty="0" smtClean="0"/>
          </a:p>
          <a:p>
            <a:pPr>
              <a:buNone/>
            </a:pPr>
            <a:endParaRPr lang="en-CA" sz="1400" dirty="0" smtClean="0"/>
          </a:p>
          <a:p>
            <a:pPr>
              <a:buNone/>
            </a:pPr>
            <a:endParaRPr lang="en-CA"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Expectations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1400" dirty="0" smtClean="0"/>
              <a:t>Applying Knowledge of Conventions</a:t>
            </a:r>
          </a:p>
          <a:p>
            <a:pPr>
              <a:buNone/>
            </a:pPr>
            <a:r>
              <a:rPr lang="en-CA" sz="1400" dirty="0" smtClean="0"/>
              <a:t>3.1 use knowledge of spelling rules and patterns, a variety of resources, and appropriate strategies to recognize and correct their own and others’ spelling errors</a:t>
            </a:r>
          </a:p>
          <a:p>
            <a:pPr>
              <a:buNone/>
            </a:pPr>
            <a:r>
              <a:rPr lang="en-CA" sz="1400" dirty="0" smtClean="0"/>
              <a:t>3.2 build vocabulary for writing by confirming word meaning(s) and reviewing and refining word choice, using a variety of resources and strategies, as appropriate for the purpose </a:t>
            </a:r>
          </a:p>
          <a:p>
            <a:pPr>
              <a:buNone/>
            </a:pPr>
            <a:r>
              <a:rPr lang="en-CA" sz="1400" dirty="0" smtClean="0"/>
              <a:t>3.3 use punctuation correctly and effectively to communicate their intended meaning</a:t>
            </a:r>
          </a:p>
          <a:p>
            <a:pPr>
              <a:buNone/>
            </a:pPr>
            <a:r>
              <a:rPr lang="en-CA" sz="1400" dirty="0" smtClean="0"/>
              <a:t>3.4 use grammar conventions correctly and appropriately to communicate their intended meaning clearly and effectively</a:t>
            </a:r>
          </a:p>
          <a:p>
            <a:pPr>
              <a:buNone/>
            </a:pPr>
            <a:r>
              <a:rPr lang="en-CA" sz="1400" dirty="0" smtClean="0"/>
              <a:t>3.5 regularly proofread and correct their writing</a:t>
            </a:r>
          </a:p>
          <a:p>
            <a:pPr>
              <a:buNone/>
            </a:pPr>
            <a:r>
              <a:rPr lang="en-CA" sz="1400" dirty="0" smtClean="0"/>
              <a:t>3.6 use a variety of presentation features, including print and script, fonts, graphics, and layout, to improve the clarity and coherence of their written work and to heighten its appeal and effectiveness for their audience</a:t>
            </a:r>
          </a:p>
          <a:p>
            <a:pPr>
              <a:buNone/>
            </a:pPr>
            <a:r>
              <a:rPr lang="en-CA" sz="1400" dirty="0" smtClean="0"/>
              <a:t>3.7 produce pieces of published work to meet criteria identified by the teacher, based on the curriculum expectations</a:t>
            </a:r>
            <a:endParaRPr lang="en-CA"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181</TotalTime>
  <Words>1068</Words>
  <Application>Microsoft Office PowerPoint</Application>
  <PresentationFormat>On-screen Show (4:3)</PresentationFormat>
  <Paragraphs>97</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ENG4U Assignment #1 Poem Analysis</vt:lpstr>
      <vt:lpstr>Directions</vt:lpstr>
      <vt:lpstr>Requirements</vt:lpstr>
      <vt:lpstr>Poem To Analyse</vt:lpstr>
      <vt:lpstr>TPCAST Analysis</vt:lpstr>
      <vt:lpstr>Specific Expectations</vt:lpstr>
      <vt:lpstr>Expectations</vt:lpstr>
      <vt:lpstr>Expectations</vt:lpstr>
      <vt:lpstr>Expectations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Gillian</dc:creator>
  <cp:lastModifiedBy>Gillian</cp:lastModifiedBy>
  <cp:revision>41</cp:revision>
  <dcterms:created xsi:type="dcterms:W3CDTF">2019-05-05T23:22:58Z</dcterms:created>
  <dcterms:modified xsi:type="dcterms:W3CDTF">2021-03-16T04:12:32Z</dcterms:modified>
</cp:coreProperties>
</file>