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4" r:id="rId4"/>
    <p:sldId id="262" r:id="rId5"/>
    <p:sldId id="263" r:id="rId6"/>
    <p:sldId id="258"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16/03/2021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16/03/2021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#1</a:t>
            </a:r>
            <a:br>
              <a:rPr lang="en-CA" sz="3200" dirty="0" smtClean="0">
                <a:solidFill>
                  <a:srgbClr val="FF0000"/>
                </a:solidFill>
              </a:rPr>
            </a:br>
            <a:r>
              <a:rPr lang="en-CA" sz="3200" dirty="0" smtClean="0">
                <a:solidFill>
                  <a:srgbClr val="FF0000"/>
                </a:solidFill>
              </a:rPr>
              <a:t>Poem Analysis</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Through A Restaurant Window</a:t>
            </a:r>
          </a:p>
          <a:p>
            <a:r>
              <a:rPr lang="en-CA" sz="2400" i="1" dirty="0" smtClean="0">
                <a:solidFill>
                  <a:schemeClr val="tx1"/>
                </a:solidFill>
              </a:rPr>
              <a:t>By </a:t>
            </a:r>
            <a:r>
              <a:rPr lang="en-CA" sz="2400" i="1" dirty="0" err="1" smtClean="0">
                <a:solidFill>
                  <a:schemeClr val="tx1"/>
                </a:solidFill>
              </a:rPr>
              <a:t>Sheryda</a:t>
            </a:r>
            <a:r>
              <a:rPr lang="en-CA" sz="2400" i="1" dirty="0" smtClean="0">
                <a:solidFill>
                  <a:schemeClr val="tx1"/>
                </a:solidFill>
              </a:rPr>
              <a:t> </a:t>
            </a:r>
            <a:r>
              <a:rPr lang="en-CA" sz="2400" i="1" dirty="0" err="1" smtClean="0">
                <a:solidFill>
                  <a:schemeClr val="tx1"/>
                </a:solidFill>
              </a:rPr>
              <a:t>Warrener</a:t>
            </a:r>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4342" name="Picture 6" descr="ottawa poetry newsletter: On Writing #74 : Sheryda Warrener"/>
          <p:cNvPicPr>
            <a:picLocks noChangeAspect="1" noChangeArrowheads="1"/>
          </p:cNvPicPr>
          <p:nvPr/>
        </p:nvPicPr>
        <p:blipFill>
          <a:blip r:embed="rId4" cstate="print"/>
          <a:srcRect/>
          <a:stretch>
            <a:fillRect/>
          </a:stretch>
        </p:blipFill>
        <p:spPr bwMode="auto">
          <a:xfrm>
            <a:off x="7452320" y="116632"/>
            <a:ext cx="1508406" cy="22640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Using the poem </a:t>
            </a:r>
            <a:r>
              <a:rPr lang="en-CA" sz="2000" b="1" i="1" dirty="0" smtClean="0"/>
              <a:t>Through A Restaurant Window  </a:t>
            </a:r>
            <a:r>
              <a:rPr lang="en-CA" sz="2000" dirty="0" smtClean="0"/>
              <a:t>by </a:t>
            </a:r>
            <a:r>
              <a:rPr lang="en-CA" sz="2000" dirty="0" err="1" smtClean="0"/>
              <a:t>Sheryda</a:t>
            </a:r>
            <a:r>
              <a:rPr lang="en-CA" sz="2000" dirty="0" smtClean="0"/>
              <a:t> </a:t>
            </a:r>
            <a:r>
              <a:rPr lang="en-CA" sz="2000" dirty="0" err="1" smtClean="0"/>
              <a:t>Warrener</a:t>
            </a:r>
            <a:r>
              <a:rPr lang="en-CA" sz="2000" dirty="0" smtClean="0"/>
              <a:t>, you will write an essay of 200-250 words, analyzing the poem for its literary elements. **See Slide 4 for Poem</a:t>
            </a:r>
          </a:p>
          <a:p>
            <a:pPr marL="457200" indent="-457200">
              <a:buAutoNum type="arabicPeriod"/>
            </a:pPr>
            <a:r>
              <a:rPr lang="en-CA" sz="2000" dirty="0" smtClean="0"/>
              <a:t>Use the </a:t>
            </a:r>
            <a:r>
              <a:rPr lang="en-CA" sz="2000" b="1" dirty="0" smtClean="0"/>
              <a:t>TPCAST Format </a:t>
            </a:r>
            <a:r>
              <a:rPr lang="en-CA" sz="2000" dirty="0" smtClean="0"/>
              <a:t>to guide your analysis and structure your essay. See  Slide 5 and the </a:t>
            </a:r>
            <a:r>
              <a:rPr lang="en-CA" sz="2000" dirty="0" err="1" smtClean="0"/>
              <a:t>Tpcast</a:t>
            </a:r>
            <a:r>
              <a:rPr lang="en-CA" sz="2000" dirty="0" smtClean="0"/>
              <a:t> Lesson on </a:t>
            </a:r>
            <a:r>
              <a:rPr lang="en-CA" sz="2000" dirty="0" err="1" smtClean="0"/>
              <a:t>Moodle</a:t>
            </a:r>
            <a:r>
              <a:rPr lang="en-CA" sz="2000" dirty="0" smtClean="0"/>
              <a:t> for more information.</a:t>
            </a:r>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p>
          <a:p>
            <a:pPr marL="457200" indent="-457200">
              <a:buAutoNum type="arabicPeriod"/>
            </a:pPr>
            <a:r>
              <a:rPr lang="en-CA" sz="2000" dirty="0" smtClean="0"/>
              <a:t>Put all paragraphs into your own words.</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Proper Essay Paragraphing and Organization </a:t>
            </a:r>
            <a:r>
              <a:rPr lang="en-CA" sz="2000" dirty="0" smtClean="0"/>
              <a:t>(topic sentences, examples and details, concluding sentences)</a:t>
            </a:r>
          </a:p>
          <a:p>
            <a:pPr marL="457200" indent="-457200">
              <a:buAutoNum type="arabicPeriod"/>
            </a:pPr>
            <a:r>
              <a:rPr lang="en-CA" sz="2000" b="1" dirty="0" smtClean="0"/>
              <a:t>Recommended Plan of Paragraphs</a:t>
            </a:r>
            <a:r>
              <a:rPr lang="en-CA" sz="2000" dirty="0" smtClean="0"/>
              <a:t>: 4 Paragraphs, see below</a:t>
            </a:r>
          </a:p>
          <a:p>
            <a:pPr marL="457200" indent="-457200"/>
            <a:r>
              <a:rPr lang="en-CA" sz="2000" dirty="0" smtClean="0"/>
              <a:t>Introduction (Introduce your Poem, Poet and format for analysis)</a:t>
            </a:r>
          </a:p>
          <a:p>
            <a:pPr marL="457200" indent="-457200"/>
            <a:r>
              <a:rPr lang="en-CA" sz="2000" dirty="0" smtClean="0"/>
              <a:t>Analysis of Title, Paraphrase, Connotation</a:t>
            </a:r>
          </a:p>
          <a:p>
            <a:pPr marL="457200" indent="-457200"/>
            <a:r>
              <a:rPr lang="en-CA" sz="2000" dirty="0" smtClean="0"/>
              <a:t>Analysis of Attitude, Shift, Themes</a:t>
            </a:r>
          </a:p>
          <a:p>
            <a:pPr marL="457200" indent="-457200"/>
            <a:r>
              <a:rPr lang="en-CA" sz="2000" dirty="0" smtClean="0"/>
              <a:t>Conclusion (Summarize your Analysis; show how this poem connects to your life)</a:t>
            </a:r>
          </a:p>
          <a:p>
            <a:pPr marL="457200" indent="-457200">
              <a:buNone/>
            </a:pPr>
            <a:r>
              <a:rPr lang="en-CA" sz="2000" dirty="0" smtClean="0"/>
              <a:t>3.  </a:t>
            </a:r>
            <a:r>
              <a:rPr lang="en-CA" sz="2000" b="1" dirty="0" smtClean="0"/>
              <a:t>Remember to use your own words </a:t>
            </a:r>
            <a:r>
              <a:rPr lang="en-CA" sz="2000" dirty="0" smtClean="0"/>
              <a:t>to </a:t>
            </a:r>
            <a:r>
              <a:rPr lang="en-CA" sz="2000" b="1" dirty="0" smtClean="0"/>
              <a:t>avoid plagiarizing</a:t>
            </a:r>
            <a:r>
              <a:rPr lang="en-CA" sz="2000" dirty="0" smtClean="0"/>
              <a:t>.  Put any words or phrases from the poem in Quotations (APA/MLA Format).</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Poem To Analyse</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CA" sz="1400" b="1" i="1" dirty="0" smtClean="0"/>
              <a:t>Through the Restaurant Window</a:t>
            </a:r>
            <a:r>
              <a:rPr lang="en-CA" sz="1400" b="1" dirty="0" smtClean="0"/>
              <a:t> </a:t>
            </a:r>
            <a:r>
              <a:rPr lang="en-CA" sz="1400" dirty="0" smtClean="0"/>
              <a:t>by </a:t>
            </a:r>
            <a:r>
              <a:rPr lang="en-CA" sz="1400" dirty="0" err="1" smtClean="0"/>
              <a:t>Sheryda</a:t>
            </a:r>
            <a:r>
              <a:rPr lang="en-CA" sz="1400" dirty="0" smtClean="0"/>
              <a:t> </a:t>
            </a:r>
            <a:r>
              <a:rPr lang="en-CA" sz="1400" dirty="0" err="1" smtClean="0"/>
              <a:t>Warrener</a:t>
            </a:r>
            <a:r>
              <a:rPr lang="en-CA" sz="1400" dirty="0" smtClean="0"/>
              <a:t> (b 1978- )</a:t>
            </a:r>
          </a:p>
          <a:p>
            <a:pPr>
              <a:buNone/>
            </a:pPr>
            <a:r>
              <a:rPr lang="en-CA" sz="1400" dirty="0" smtClean="0"/>
              <a:t> </a:t>
            </a:r>
          </a:p>
          <a:p>
            <a:pPr>
              <a:buNone/>
            </a:pPr>
            <a:r>
              <a:rPr lang="en-CA" sz="1400" dirty="0" smtClean="0"/>
              <a:t>I can see from where I sit</a:t>
            </a:r>
          </a:p>
          <a:p>
            <a:pPr>
              <a:buNone/>
            </a:pPr>
            <a:r>
              <a:rPr lang="en-CA" sz="1400" dirty="0" smtClean="0"/>
              <a:t>a freight train going by, rolling forward</a:t>
            </a:r>
          </a:p>
          <a:p>
            <a:pPr>
              <a:buNone/>
            </a:pPr>
            <a:r>
              <a:rPr lang="en-CA" sz="1400" dirty="0" smtClean="0"/>
              <a:t>in the dark. I can't tell if it's one long train</a:t>
            </a:r>
          </a:p>
          <a:p>
            <a:pPr>
              <a:buNone/>
            </a:pPr>
            <a:r>
              <a:rPr lang="en-CA" sz="1400" dirty="0" smtClean="0"/>
              <a:t>or a dozen - I close my eyes, listen.</a:t>
            </a:r>
          </a:p>
          <a:p>
            <a:pPr>
              <a:buNone/>
            </a:pPr>
            <a:r>
              <a:rPr lang="en-CA" sz="1400" dirty="0" smtClean="0"/>
              <a:t> </a:t>
            </a:r>
          </a:p>
          <a:p>
            <a:pPr>
              <a:buNone/>
            </a:pPr>
            <a:r>
              <a:rPr lang="en-CA" sz="1400" dirty="0" smtClean="0"/>
              <a:t>A freight train going by, rolling forward</a:t>
            </a:r>
          </a:p>
          <a:p>
            <a:pPr>
              <a:buNone/>
            </a:pPr>
            <a:r>
              <a:rPr lang="en-CA" sz="1400" dirty="0" smtClean="0"/>
              <a:t>as our conversation backs up, bridges one gap</a:t>
            </a:r>
          </a:p>
          <a:p>
            <a:pPr>
              <a:buNone/>
            </a:pPr>
            <a:r>
              <a:rPr lang="en-CA" sz="1400" dirty="0" smtClean="0"/>
              <a:t>or a dozen. I close my eyes, listen.</a:t>
            </a:r>
          </a:p>
          <a:p>
            <a:pPr>
              <a:buNone/>
            </a:pPr>
            <a:r>
              <a:rPr lang="en-CA" sz="1400" dirty="0" smtClean="0"/>
              <a:t>There are gates within us, you say,</a:t>
            </a:r>
          </a:p>
          <a:p>
            <a:pPr>
              <a:buNone/>
            </a:pPr>
            <a:r>
              <a:rPr lang="en-CA" sz="1400" dirty="0" smtClean="0"/>
              <a:t> </a:t>
            </a:r>
          </a:p>
          <a:p>
            <a:pPr>
              <a:buNone/>
            </a:pPr>
            <a:r>
              <a:rPr lang="en-CA" sz="1400" dirty="0" smtClean="0"/>
              <a:t>as our conversation backs up, bridges a gap.</a:t>
            </a:r>
          </a:p>
          <a:p>
            <a:pPr>
              <a:buNone/>
            </a:pPr>
            <a:r>
              <a:rPr lang="en-CA" sz="1400" dirty="0" smtClean="0"/>
              <a:t>You reach across the table, take my hand.</a:t>
            </a:r>
          </a:p>
          <a:p>
            <a:pPr>
              <a:buNone/>
            </a:pPr>
            <a:r>
              <a:rPr lang="en-CA" sz="1400" dirty="0" smtClean="0"/>
              <a:t>There are gates within us, you say</a:t>
            </a:r>
          </a:p>
          <a:p>
            <a:pPr>
              <a:buNone/>
            </a:pPr>
            <a:r>
              <a:rPr lang="en-CA" sz="1400" dirty="0" smtClean="0"/>
              <a:t>again. You're right, there's always a distance.</a:t>
            </a:r>
          </a:p>
          <a:p>
            <a:pPr>
              <a:buNone/>
            </a:pPr>
            <a:r>
              <a:rPr lang="en-CA" sz="1400" dirty="0" smtClean="0"/>
              <a:t> </a:t>
            </a:r>
          </a:p>
          <a:p>
            <a:pPr>
              <a:buNone/>
            </a:pPr>
            <a:r>
              <a:rPr lang="en-CA" sz="1400" dirty="0" smtClean="0"/>
              <a:t>You reach across the table, take my hand</a:t>
            </a:r>
          </a:p>
          <a:p>
            <a:pPr>
              <a:buNone/>
            </a:pPr>
            <a:r>
              <a:rPr lang="en-CA" sz="1400" dirty="0" smtClean="0"/>
              <a:t>in the dark.</a:t>
            </a:r>
            <a:r>
              <a:rPr lang="en-CA" sz="1400" b="1" dirty="0" smtClean="0"/>
              <a:t> </a:t>
            </a:r>
            <a:r>
              <a:rPr lang="en-CA" sz="1400" dirty="0" smtClean="0"/>
              <a:t>I can't tell if it's one long train.</a:t>
            </a:r>
          </a:p>
          <a:p>
            <a:pPr>
              <a:buNone/>
            </a:pPr>
            <a:r>
              <a:rPr lang="en-CA" sz="1400" dirty="0" smtClean="0"/>
              <a:t>Again, you're right, there's always a distance.</a:t>
            </a:r>
          </a:p>
          <a:p>
            <a:pPr>
              <a:buNone/>
            </a:pPr>
            <a:r>
              <a:rPr lang="en-CA" sz="1400" dirty="0" smtClean="0"/>
              <a:t>I can see from where I sit.</a:t>
            </a:r>
          </a:p>
          <a:p>
            <a:pPr>
              <a:buNone/>
            </a:pPr>
            <a:endParaRPr lang="en-CA"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TPCAST Analysis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2000" dirty="0" smtClean="0">
                <a:solidFill>
                  <a:srgbClr val="FF0000"/>
                </a:solidFill>
              </a:rPr>
              <a:t>Title</a:t>
            </a:r>
            <a:r>
              <a:rPr lang="en-CA" sz="2000" dirty="0" smtClean="0"/>
              <a:t>: What Does It Mean?  Is it Effective?</a:t>
            </a:r>
          </a:p>
          <a:p>
            <a:pPr>
              <a:buNone/>
            </a:pPr>
            <a:r>
              <a:rPr lang="en-CA" sz="2000" dirty="0" smtClean="0">
                <a:solidFill>
                  <a:srgbClr val="FF0000"/>
                </a:solidFill>
              </a:rPr>
              <a:t>Paraphrase</a:t>
            </a:r>
            <a:r>
              <a:rPr lang="en-CA" sz="2000" dirty="0" smtClean="0"/>
              <a:t>: Own Words</a:t>
            </a:r>
          </a:p>
          <a:p>
            <a:pPr>
              <a:buNone/>
            </a:pPr>
            <a:r>
              <a:rPr lang="en-CA" sz="2000" dirty="0" smtClean="0">
                <a:solidFill>
                  <a:srgbClr val="FF0000"/>
                </a:solidFill>
              </a:rPr>
              <a:t>Connotation: </a:t>
            </a:r>
            <a:r>
              <a:rPr lang="en-CA" sz="2000" dirty="0" smtClean="0"/>
              <a:t>Symbolism, Any other meanings?</a:t>
            </a:r>
          </a:p>
          <a:p>
            <a:pPr>
              <a:buNone/>
            </a:pPr>
            <a:r>
              <a:rPr lang="en-CA" sz="2000" dirty="0" smtClean="0">
                <a:solidFill>
                  <a:srgbClr val="FF0000"/>
                </a:solidFill>
              </a:rPr>
              <a:t>Attitude</a:t>
            </a:r>
            <a:r>
              <a:rPr lang="en-CA" sz="2000" dirty="0" smtClean="0"/>
              <a:t>: of the speaker, mood of the poem</a:t>
            </a:r>
          </a:p>
          <a:p>
            <a:pPr>
              <a:buNone/>
            </a:pPr>
            <a:r>
              <a:rPr lang="en-CA" sz="2000" dirty="0" smtClean="0">
                <a:solidFill>
                  <a:srgbClr val="FF0000"/>
                </a:solidFill>
              </a:rPr>
              <a:t>Shift</a:t>
            </a:r>
            <a:r>
              <a:rPr lang="en-CA" sz="2000" dirty="0" smtClean="0"/>
              <a:t>: transition in emotions, thinking </a:t>
            </a:r>
          </a:p>
          <a:p>
            <a:pPr>
              <a:buNone/>
            </a:pPr>
            <a:r>
              <a:rPr lang="en-CA" sz="2000" dirty="0" smtClean="0">
                <a:solidFill>
                  <a:srgbClr val="FF0000"/>
                </a:solidFill>
              </a:rPr>
              <a:t>Themes</a:t>
            </a:r>
            <a:r>
              <a:rPr lang="en-CA" sz="2000" dirty="0" smtClean="0"/>
              <a:t>: What is the poet’s message?</a:t>
            </a:r>
            <a:endParaRPr lang="en-CA"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smtClean="0">
                <a:solidFill>
                  <a:srgbClr val="FF0000"/>
                </a:solidFill>
              </a:rPr>
              <a:t>Specific 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Reading For Meaning</a:t>
            </a:r>
          </a:p>
          <a:p>
            <a:pPr>
              <a:buNone/>
            </a:pPr>
            <a:r>
              <a:rPr lang="en-CA" sz="1400" dirty="0" smtClean="0"/>
              <a:t>1.1 read a variety of student- and teacher-selected texts from diverse cultures and historical periods, identifying specific purposes for reading</a:t>
            </a:r>
          </a:p>
          <a:p>
            <a:pPr>
              <a:buNone/>
            </a:pPr>
            <a:r>
              <a:rPr lang="en-CA" sz="1400" dirty="0" smtClean="0"/>
              <a:t>1.2 select and use, with increasing facility, the most appropriate reading comprehension strategies to understand texts, including complex and challenging texts </a:t>
            </a:r>
          </a:p>
          <a:p>
            <a:pPr>
              <a:buNone/>
            </a:pPr>
            <a:r>
              <a:rPr lang="en-CA" sz="1400" dirty="0" smtClean="0"/>
              <a:t>1.3 identify the most important ideas and supporting details in texts, including complex and challenging texts</a:t>
            </a:r>
          </a:p>
          <a:p>
            <a:pPr>
              <a:buNone/>
            </a:pPr>
            <a:r>
              <a:rPr lang="en-CA" sz="1400" dirty="0" smtClean="0"/>
              <a:t>1.4 make and explain inferences of increasing subtlety and insight about texts, including complex and challenging texts, supporting their explanations with well-chosen stated and implied ideas from the texts</a:t>
            </a:r>
          </a:p>
          <a:p>
            <a:pPr>
              <a:buNone/>
            </a:pPr>
            <a:r>
              <a:rPr lang="en-CA" sz="14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smtClean="0"/>
              <a:t>1.6 analyse texts in terms of the information, ideas, issues, or themes they explore, examining how various aspects of the texts contribute to the presentation or development of these elements</a:t>
            </a:r>
          </a:p>
          <a:p>
            <a:pPr>
              <a:buNone/>
            </a:pPr>
            <a:r>
              <a:rPr lang="en-CA" sz="1400" dirty="0" smtClean="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1068</Words>
  <Application>Microsoft Office PowerPoint</Application>
  <PresentationFormat>On-screen Show (4:3)</PresentationFormat>
  <Paragraphs>97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ENG4U Assignment #1 Poem Analysis</vt:lpstr>
      <vt:lpstr>Directions</vt:lpstr>
      <vt:lpstr>Requirements</vt:lpstr>
      <vt:lpstr>Poem To Analyse</vt:lpstr>
      <vt:lpstr>TPCAST Analysis</vt:lpstr>
      <vt:lpstr>Specific 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41</cp:revision>
  <dcterms:created xsi:type="dcterms:W3CDTF">2019-05-05T23:22:58Z</dcterms:created>
  <dcterms:modified xsi:type="dcterms:W3CDTF">2021-03-16T04:12:32Z</dcterms:modified>
</cp:coreProperties>
</file>