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7" r:id="rId11"/>
    <p:sldId id="268"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54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060707e9c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060707e9c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0803ef531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20803ef531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0803ef531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0803ef531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060707e9c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060707e9c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060707e9c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060707e9c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060707e9c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060707e9c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060707e9c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060707e9c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060707e9c_0_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060707e9c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060707e9c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060707e9c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0803ef53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0803ef53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0803ef53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20803ef53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cbc.ca/sports/olympics/kreekspeak/most-effective-ways-to-boost-stress-tolerance-1.339624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RcGyVTAoXEU"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15minutes4me.com/free-online-test-stress-anxiety-depression-burnou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u7CXii3lH8U"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What is Stress?</a:t>
            </a:r>
            <a:endParaRPr/>
          </a:p>
        </p:txBody>
      </p:sp>
      <p:sp>
        <p:nvSpPr>
          <p:cNvPr id="74" name="Google Shape;74;p1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rgbClr val="000000"/>
                </a:solidFill>
                <a:latin typeface="Arial"/>
                <a:ea typeface="Arial"/>
                <a:cs typeface="Arial"/>
                <a:sym typeface="Arial"/>
              </a:rPr>
              <a:t>A state of tension experienced by individuals facing extraordinary demands, constraints or opportunities.</a:t>
            </a:r>
            <a:endParaRPr>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4"/>
          <p:cNvSpPr txBox="1">
            <a:spLocks noGrp="1"/>
          </p:cNvSpPr>
          <p:nvPr>
            <p:ph type="title"/>
          </p:nvPr>
        </p:nvSpPr>
        <p:spPr>
          <a:xfrm>
            <a:off x="357700" y="738725"/>
            <a:ext cx="85602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Most effective ways to boost stress tolerance</a:t>
            </a:r>
            <a:endParaRPr/>
          </a:p>
        </p:txBody>
      </p:sp>
      <p:sp>
        <p:nvSpPr>
          <p:cNvPr id="137" name="Google Shape;137;p2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http://www.cbc.ca/sports/olympics/kreekspeak/most-effective-ways-to-boost-stress-tolerance-1.3396243</a:t>
            </a:r>
            <a:endParaRPr/>
          </a:p>
          <a:p>
            <a:pPr marL="0" lvl="0" indent="0" algn="l" rtl="0">
              <a:spcBef>
                <a:spcPts val="1600"/>
              </a:spcBef>
              <a:spcAft>
                <a:spcPts val="16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txBox="1">
            <a:spLocks noGrp="1"/>
          </p:cNvSpPr>
          <p:nvPr>
            <p:ph type="title"/>
          </p:nvPr>
        </p:nvSpPr>
        <p:spPr>
          <a:xfrm>
            <a:off x="275428" y="86425"/>
            <a:ext cx="2808000" cy="953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Make Stress your friend</a:t>
            </a:r>
            <a:endParaRPr/>
          </a:p>
        </p:txBody>
      </p:sp>
      <p:sp>
        <p:nvSpPr>
          <p:cNvPr id="143" name="Google Shape;143;p25"/>
          <p:cNvSpPr txBox="1">
            <a:spLocks noGrp="1"/>
          </p:cNvSpPr>
          <p:nvPr>
            <p:ph type="body" idx="1"/>
          </p:nvPr>
        </p:nvSpPr>
        <p:spPr>
          <a:xfrm>
            <a:off x="226075" y="962100"/>
            <a:ext cx="2808000" cy="3971700"/>
          </a:xfrm>
          <a:prstGeom prst="rect">
            <a:avLst/>
          </a:prstGeom>
        </p:spPr>
        <p:txBody>
          <a:bodyPr spcFirstLastPara="1" wrap="square" lIns="91425" tIns="91425" rIns="91425" bIns="91425" anchor="t" anchorCtr="0">
            <a:noAutofit/>
          </a:bodyPr>
          <a:lstStyle/>
          <a:p>
            <a:pPr marL="457200" lvl="0" indent="-317500" algn="l" rtl="0">
              <a:lnSpc>
                <a:spcPct val="100000"/>
              </a:lnSpc>
              <a:spcBef>
                <a:spcPts val="0"/>
              </a:spcBef>
              <a:spcAft>
                <a:spcPts val="0"/>
              </a:spcAft>
              <a:buClr>
                <a:srgbClr val="000000"/>
              </a:buClr>
              <a:buSzPts val="1400"/>
              <a:buFont typeface="Arial"/>
              <a:buAutoNum type="arabicPeriod"/>
            </a:pPr>
            <a:r>
              <a:rPr lang="en" sz="1400">
                <a:solidFill>
                  <a:srgbClr val="000000"/>
                </a:solidFill>
                <a:latin typeface="Arial"/>
                <a:ea typeface="Arial"/>
                <a:cs typeface="Arial"/>
                <a:sym typeface="Arial"/>
              </a:rPr>
              <a:t>What impact does believing stress is harmful for your health have on your mortality?</a:t>
            </a:r>
            <a:endParaRPr sz="1400">
              <a:solidFill>
                <a:srgbClr val="000000"/>
              </a:solidFill>
              <a:latin typeface="Arial"/>
              <a:ea typeface="Arial"/>
              <a:cs typeface="Arial"/>
              <a:sym typeface="Arial"/>
            </a:endParaRPr>
          </a:p>
          <a:p>
            <a:pPr marL="457200" lvl="0" indent="-317500" algn="l" rtl="0">
              <a:lnSpc>
                <a:spcPct val="100000"/>
              </a:lnSpc>
              <a:spcBef>
                <a:spcPts val="0"/>
              </a:spcBef>
              <a:spcAft>
                <a:spcPts val="0"/>
              </a:spcAft>
              <a:buClr>
                <a:srgbClr val="000000"/>
              </a:buClr>
              <a:buSzPts val="1400"/>
              <a:buFont typeface="Arial"/>
              <a:buAutoNum type="arabicPeriod"/>
            </a:pPr>
            <a:r>
              <a:rPr lang="en" sz="1400">
                <a:solidFill>
                  <a:srgbClr val="000000"/>
                </a:solidFill>
                <a:latin typeface="Arial"/>
                <a:ea typeface="Arial"/>
                <a:cs typeface="Arial"/>
                <a:sym typeface="Arial"/>
              </a:rPr>
              <a:t>What impact does believing stress is not harmful have on your mortality?</a:t>
            </a:r>
            <a:endParaRPr sz="1400">
              <a:solidFill>
                <a:srgbClr val="000000"/>
              </a:solidFill>
              <a:latin typeface="Arial"/>
              <a:ea typeface="Arial"/>
              <a:cs typeface="Arial"/>
              <a:sym typeface="Arial"/>
            </a:endParaRPr>
          </a:p>
          <a:p>
            <a:pPr marL="457200" lvl="0" indent="-317500" algn="l" rtl="0">
              <a:lnSpc>
                <a:spcPct val="100000"/>
              </a:lnSpc>
              <a:spcBef>
                <a:spcPts val="0"/>
              </a:spcBef>
              <a:spcAft>
                <a:spcPts val="0"/>
              </a:spcAft>
              <a:buClr>
                <a:srgbClr val="000000"/>
              </a:buClr>
              <a:buSzPts val="1400"/>
              <a:buFont typeface="Arial"/>
              <a:buAutoNum type="arabicPeriod"/>
            </a:pPr>
            <a:r>
              <a:rPr lang="en" sz="1400">
                <a:solidFill>
                  <a:srgbClr val="000000"/>
                </a:solidFill>
                <a:latin typeface="Arial"/>
                <a:ea typeface="Arial"/>
                <a:cs typeface="Arial"/>
                <a:sym typeface="Arial"/>
              </a:rPr>
              <a:t>Why/how can changing how you think about stress make you healthier?  How does your stress response change? </a:t>
            </a:r>
            <a:endParaRPr sz="1400">
              <a:solidFill>
                <a:srgbClr val="000000"/>
              </a:solidFill>
              <a:latin typeface="Arial"/>
              <a:ea typeface="Arial"/>
              <a:cs typeface="Arial"/>
              <a:sym typeface="Arial"/>
            </a:endParaRPr>
          </a:p>
          <a:p>
            <a:pPr marL="457200" lvl="0" indent="-317500" algn="l" rtl="0">
              <a:lnSpc>
                <a:spcPct val="100000"/>
              </a:lnSpc>
              <a:spcBef>
                <a:spcPts val="0"/>
              </a:spcBef>
              <a:spcAft>
                <a:spcPts val="0"/>
              </a:spcAft>
              <a:buClr>
                <a:srgbClr val="000000"/>
              </a:buClr>
              <a:buSzPts val="1400"/>
              <a:buFont typeface="Arial"/>
              <a:buAutoNum type="arabicPeriod"/>
            </a:pPr>
            <a:r>
              <a:rPr lang="en" sz="1400">
                <a:solidFill>
                  <a:srgbClr val="000000"/>
                </a:solidFill>
                <a:latin typeface="Arial"/>
                <a:ea typeface="Arial"/>
                <a:cs typeface="Arial"/>
                <a:sym typeface="Arial"/>
              </a:rPr>
              <a:t>What is the built in mechanism for stress does the body automatically have?</a:t>
            </a:r>
            <a:endParaRPr sz="1400"/>
          </a:p>
        </p:txBody>
      </p:sp>
      <p:pic>
        <p:nvPicPr>
          <p:cNvPr id="144" name="Google Shape;144;p25" descr="Stress. It makes your heart pound, your breathing quicken and your forehead sweat. But while stress has been made into a public health enemy, new research suggests that stress may only be bad for you if you believe that to be the case. Psychologist Kelly McGonigal urges us to see stress as a positive, and introduces us to an unsung mechanism for stress reduction: reaching out to others.&#10;&#10;TEDTalks is a daily video podcast of the best talks and performances from the TED Conference, where the world's leading thinkers and doers give the talk of their lives in 18 minutes (or less). Look for talks on Technology, Entertainment and Design -- plus science, business, global issues, the arts and much more.&#10;Find closed captions and translated subtitles in many languages at http://www.ted.com/translate&#10;&#10;Follow TED news on Twitter: http://www.twitter.com/tednews&#10;Like TED on Facebook: https://www.facebook.com/TED&#10;&#10;Subscribe to our channel: http://www.youtube.com/user/TEDtalksDirector" title="How to make stress your friend | Kelly McGonigal">
            <a:hlinkClick r:id="rId3"/>
          </p:cNvPr>
          <p:cNvPicPr preferRelativeResize="0"/>
          <p:nvPr/>
        </p:nvPicPr>
        <p:blipFill>
          <a:blip r:embed="rId4">
            <a:alphaModFix/>
          </a:blip>
          <a:stretch>
            <a:fillRect/>
          </a:stretch>
        </p:blipFill>
        <p:spPr>
          <a:xfrm>
            <a:off x="3408450" y="511250"/>
            <a:ext cx="5490725" cy="4118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What causes Stress?</a:t>
            </a:r>
            <a:endParaRPr/>
          </a:p>
        </p:txBody>
      </p:sp>
      <p:sp>
        <p:nvSpPr>
          <p:cNvPr id="80" name="Google Shape;80;p1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800" b="1" u="sng">
                <a:solidFill>
                  <a:srgbClr val="000000"/>
                </a:solidFill>
                <a:latin typeface="Arial"/>
                <a:ea typeface="Arial"/>
                <a:cs typeface="Arial"/>
                <a:sym typeface="Arial"/>
              </a:rPr>
              <a:t>Work factors: </a:t>
            </a:r>
            <a:endParaRPr sz="1800" b="1" u="sng">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Long hours</a:t>
            </a:r>
            <a:endParaRPr sz="1800">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Excessive emails</a:t>
            </a:r>
            <a:endParaRPr sz="1800">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Unrealistic work deadlines</a:t>
            </a:r>
            <a:endParaRPr sz="1800">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Difficult bosses or coworkers </a:t>
            </a:r>
            <a:endParaRPr sz="1800">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Unwelcome or unfamiliar work</a:t>
            </a:r>
            <a:endParaRPr sz="1800">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sz="1200">
              <a:solidFill>
                <a:srgbClr val="000000"/>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endParaRPr/>
          </a:p>
        </p:txBody>
      </p:sp>
      <p:sp>
        <p:nvSpPr>
          <p:cNvPr id="81" name="Google Shape;81;p15"/>
          <p:cNvSpPr txBox="1">
            <a:spLocks noGrp="1"/>
          </p:cNvSpPr>
          <p:nvPr>
            <p:ph type="body" idx="2"/>
          </p:nvPr>
        </p:nvSpPr>
        <p:spPr>
          <a:xfrm>
            <a:off x="4471800" y="1919075"/>
            <a:ext cx="4222200" cy="2710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800" b="1" u="sng">
                <a:solidFill>
                  <a:srgbClr val="000000"/>
                </a:solidFill>
                <a:latin typeface="Arial"/>
                <a:ea typeface="Arial"/>
                <a:cs typeface="Arial"/>
                <a:sym typeface="Arial"/>
              </a:rPr>
              <a:t>Personal factors:</a:t>
            </a:r>
            <a:endParaRPr sz="1800" b="1" u="sng">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Personality type (type A vs. type B)</a:t>
            </a:r>
            <a:endParaRPr sz="1800">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Individual needs (need for achievement, perfectionism, etc.)</a:t>
            </a:r>
            <a:endParaRPr sz="1800">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Personal capabilities</a:t>
            </a:r>
            <a:endParaRPr sz="1800">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sz="1800">
              <a:solidFill>
                <a:srgbClr val="000000"/>
              </a:solidFill>
              <a:latin typeface="Arial"/>
              <a:ea typeface="Arial"/>
              <a:cs typeface="Arial"/>
              <a:sym typeface="Arial"/>
            </a:endParaRPr>
          </a:p>
          <a:p>
            <a:pPr marL="0" lvl="0" indent="0" algn="l" rtl="0">
              <a:lnSpc>
                <a:spcPct val="100000"/>
              </a:lnSpc>
              <a:spcBef>
                <a:spcPts val="0"/>
              </a:spcBef>
              <a:spcAft>
                <a:spcPts val="0"/>
              </a:spcAft>
              <a:buNone/>
            </a:pPr>
            <a:r>
              <a:rPr lang="en" sz="1800" b="1" u="sng">
                <a:solidFill>
                  <a:srgbClr val="000000"/>
                </a:solidFill>
                <a:latin typeface="Arial"/>
                <a:ea typeface="Arial"/>
                <a:cs typeface="Arial"/>
                <a:sym typeface="Arial"/>
              </a:rPr>
              <a:t>Non-work factors:</a:t>
            </a:r>
            <a:endParaRPr sz="1800" b="1" u="sng">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Stressful life situations (family, economics, personal affairs)</a:t>
            </a:r>
            <a:endParaRPr sz="180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Stress vs Performance</a:t>
            </a:r>
            <a:endParaRPr/>
          </a:p>
        </p:txBody>
      </p:sp>
      <p:pic>
        <p:nvPicPr>
          <p:cNvPr id="87" name="Google Shape;87;p16"/>
          <p:cNvPicPr preferRelativeResize="0"/>
          <p:nvPr/>
        </p:nvPicPr>
        <p:blipFill>
          <a:blip r:embed="rId3">
            <a:alphaModFix/>
          </a:blip>
          <a:stretch>
            <a:fillRect/>
          </a:stretch>
        </p:blipFill>
        <p:spPr>
          <a:xfrm>
            <a:off x="1048425" y="771425"/>
            <a:ext cx="6561975" cy="4026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Consequences of Stress</a:t>
            </a:r>
            <a:endParaRPr/>
          </a:p>
        </p:txBody>
      </p:sp>
      <p:sp>
        <p:nvSpPr>
          <p:cNvPr id="93" name="Google Shape;93;p17"/>
          <p:cNvSpPr txBox="1">
            <a:spLocks noGrp="1"/>
          </p:cNvSpPr>
          <p:nvPr>
            <p:ph type="body" idx="1"/>
          </p:nvPr>
        </p:nvSpPr>
        <p:spPr>
          <a:xfrm>
            <a:off x="259025" y="1919075"/>
            <a:ext cx="8435100" cy="2710200"/>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Stress can be both constructive and destructive.</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r>
              <a:rPr lang="en" b="1" u="sng">
                <a:solidFill>
                  <a:srgbClr val="000000"/>
                </a:solidFill>
                <a:latin typeface="Arial"/>
                <a:ea typeface="Arial"/>
                <a:cs typeface="Arial"/>
                <a:sym typeface="Arial"/>
              </a:rPr>
              <a:t>Constructive stress: </a:t>
            </a:r>
            <a:endParaRPr b="1" u="sng">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Stress that acts in a positive way for the individual/organization.</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Stress that encourages increased effort, stimulates creativity and enhances diligence in one’s work while not overwhelming the individual</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sz="18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Consequences of Stress</a:t>
            </a:r>
            <a:endParaRPr/>
          </a:p>
        </p:txBody>
      </p:sp>
      <p:sp>
        <p:nvSpPr>
          <p:cNvPr id="99" name="Google Shape;99;p18"/>
          <p:cNvSpPr txBox="1">
            <a:spLocks noGrp="1"/>
          </p:cNvSpPr>
          <p:nvPr>
            <p:ph type="body" idx="1"/>
          </p:nvPr>
        </p:nvSpPr>
        <p:spPr>
          <a:xfrm>
            <a:off x="111000" y="1763850"/>
            <a:ext cx="8856300" cy="32193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b="1" u="sng">
                <a:solidFill>
                  <a:srgbClr val="000000"/>
                </a:solidFill>
                <a:latin typeface="Arial"/>
                <a:ea typeface="Arial"/>
                <a:cs typeface="Arial"/>
                <a:sym typeface="Arial"/>
              </a:rPr>
              <a:t>Destructive stress:</a:t>
            </a:r>
            <a:endParaRPr b="1" u="sng">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Stress that is dysfunctional for the individual or the organization.</a:t>
            </a: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It is intense or long-term stress that overloads and breaks down a person’s physical and mental systems</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r>
              <a:rPr lang="en">
                <a:solidFill>
                  <a:srgbClr val="000000"/>
                </a:solidFill>
                <a:latin typeface="Arial"/>
                <a:ea typeface="Arial"/>
                <a:cs typeface="Arial"/>
                <a:sym typeface="Arial"/>
              </a:rPr>
              <a:t>Can lead to:</a:t>
            </a: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b="1">
                <a:solidFill>
                  <a:srgbClr val="000000"/>
                </a:solidFill>
                <a:latin typeface="Arial"/>
                <a:ea typeface="Arial"/>
                <a:cs typeface="Arial"/>
                <a:sym typeface="Arial"/>
              </a:rPr>
              <a:t>Job burnout:</a:t>
            </a:r>
            <a:r>
              <a:rPr lang="en" sz="1800">
                <a:solidFill>
                  <a:srgbClr val="000000"/>
                </a:solidFill>
                <a:latin typeface="Arial"/>
                <a:ea typeface="Arial"/>
                <a:cs typeface="Arial"/>
                <a:sym typeface="Arial"/>
              </a:rPr>
              <a:t> a form of physical and mental exhaustion that can be incapacitating both personally and in respect to one’s work</a:t>
            </a:r>
            <a:r>
              <a:rPr lang="en">
                <a:solidFill>
                  <a:srgbClr val="000000"/>
                </a:solidFill>
                <a:latin typeface="Arial"/>
                <a:ea typeface="Arial"/>
                <a:cs typeface="Arial"/>
                <a:sym typeface="Arial"/>
              </a:rPr>
              <a:t>.</a:t>
            </a: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b="1">
                <a:solidFill>
                  <a:srgbClr val="000000"/>
                </a:solidFill>
                <a:latin typeface="Arial"/>
                <a:ea typeface="Arial"/>
                <a:cs typeface="Arial"/>
                <a:sym typeface="Arial"/>
              </a:rPr>
              <a:t>Workplace rage:</a:t>
            </a:r>
            <a:r>
              <a:rPr lang="en" sz="1800">
                <a:solidFill>
                  <a:srgbClr val="000000"/>
                </a:solidFill>
                <a:latin typeface="Arial"/>
                <a:ea typeface="Arial"/>
                <a:cs typeface="Arial"/>
                <a:sym typeface="Arial"/>
              </a:rPr>
              <a:t> overtly aggressive behaviour toward co-workers and the work setting in general.</a:t>
            </a: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Char char="●"/>
            </a:pPr>
            <a:r>
              <a:rPr lang="en" sz="1800" b="1">
                <a:solidFill>
                  <a:srgbClr val="000000"/>
                </a:solidFill>
                <a:latin typeface="Arial"/>
                <a:ea typeface="Arial"/>
                <a:cs typeface="Arial"/>
                <a:sym typeface="Arial"/>
              </a:rPr>
              <a:t>Reduced resistance to disease</a:t>
            </a:r>
            <a:r>
              <a:rPr lang="en" sz="1800">
                <a:solidFill>
                  <a:srgbClr val="000000"/>
                </a:solidFill>
                <a:latin typeface="Arial"/>
                <a:ea typeface="Arial"/>
                <a:cs typeface="Arial"/>
                <a:sym typeface="Arial"/>
              </a:rPr>
              <a:t>, hypertension, ulcers, substance abuse, overeating, depression and muscle aches.</a:t>
            </a:r>
            <a:endParaRPr sz="1800">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sz="18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Why should managers be concerned?</a:t>
            </a:r>
            <a:endParaRPr/>
          </a:p>
        </p:txBody>
      </p:sp>
      <p:sp>
        <p:nvSpPr>
          <p:cNvPr id="105" name="Google Shape;105;p19"/>
          <p:cNvSpPr txBox="1">
            <a:spLocks noGrp="1"/>
          </p:cNvSpPr>
          <p:nvPr>
            <p:ph type="body" idx="1"/>
          </p:nvPr>
        </p:nvSpPr>
        <p:spPr>
          <a:xfrm>
            <a:off x="111000" y="1628150"/>
            <a:ext cx="8856300" cy="3354900"/>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Clr>
                <a:srgbClr val="000000"/>
              </a:buClr>
              <a:buSzPts val="1800"/>
              <a:buFont typeface="Arial"/>
              <a:buAutoNum type="arabicPeriod"/>
            </a:pPr>
            <a:r>
              <a:rPr lang="en" b="1" u="sng">
                <a:solidFill>
                  <a:srgbClr val="000000"/>
                </a:solidFill>
                <a:latin typeface="Arial"/>
                <a:ea typeface="Arial"/>
                <a:cs typeface="Arial"/>
                <a:sym typeface="Arial"/>
              </a:rPr>
              <a:t>Humanitarianism:</a:t>
            </a:r>
            <a:r>
              <a:rPr lang="en">
                <a:solidFill>
                  <a:srgbClr val="000000"/>
                </a:solidFill>
                <a:latin typeface="Arial"/>
                <a:ea typeface="Arial"/>
                <a:cs typeface="Arial"/>
                <a:sym typeface="Arial"/>
              </a:rPr>
              <a:t> managers have a humanitarian responsibility to ensure that they are not negatively affecting the health of their employees.</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AutoNum type="arabicPeriod"/>
            </a:pPr>
            <a:r>
              <a:rPr lang="en" b="1" u="sng">
                <a:solidFill>
                  <a:srgbClr val="000000"/>
                </a:solidFill>
                <a:latin typeface="Arial"/>
                <a:ea typeface="Arial"/>
                <a:cs typeface="Arial"/>
                <a:sym typeface="Arial"/>
              </a:rPr>
              <a:t>Productivity</a:t>
            </a:r>
            <a:r>
              <a:rPr lang="en">
                <a:solidFill>
                  <a:srgbClr val="000000"/>
                </a:solidFill>
                <a:latin typeface="Arial"/>
                <a:ea typeface="Arial"/>
                <a:cs typeface="Arial"/>
                <a:sym typeface="Arial"/>
              </a:rPr>
              <a:t>: healthy employees are absent less often, make fewer errors and have less turnover.</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AutoNum type="arabicPeriod"/>
            </a:pPr>
            <a:r>
              <a:rPr lang="en" b="1" u="sng">
                <a:solidFill>
                  <a:srgbClr val="000000"/>
                </a:solidFill>
                <a:latin typeface="Arial"/>
                <a:ea typeface="Arial"/>
                <a:cs typeface="Arial"/>
                <a:sym typeface="Arial"/>
              </a:rPr>
              <a:t>Creativity</a:t>
            </a:r>
            <a:r>
              <a:rPr lang="en">
                <a:solidFill>
                  <a:srgbClr val="000000"/>
                </a:solidFill>
                <a:latin typeface="Arial"/>
                <a:ea typeface="Arial"/>
                <a:cs typeface="Arial"/>
                <a:sym typeface="Arial"/>
              </a:rPr>
              <a:t>: healthy employees are more creative and more likely to take reasonable risks.</a:t>
            </a: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457200" lvl="0" indent="-342900" algn="l" rtl="0">
              <a:lnSpc>
                <a:spcPct val="100000"/>
              </a:lnSpc>
              <a:spcBef>
                <a:spcPts val="0"/>
              </a:spcBef>
              <a:spcAft>
                <a:spcPts val="0"/>
              </a:spcAft>
              <a:buClr>
                <a:srgbClr val="000000"/>
              </a:buClr>
              <a:buSzPts val="1800"/>
              <a:buFont typeface="Arial"/>
              <a:buAutoNum type="arabicPeriod"/>
            </a:pPr>
            <a:r>
              <a:rPr lang="en" b="1" u="sng">
                <a:solidFill>
                  <a:srgbClr val="000000"/>
                </a:solidFill>
                <a:latin typeface="Arial"/>
                <a:ea typeface="Arial"/>
                <a:cs typeface="Arial"/>
                <a:sym typeface="Arial"/>
              </a:rPr>
              <a:t>Return on investment</a:t>
            </a:r>
            <a:r>
              <a:rPr lang="en">
                <a:solidFill>
                  <a:srgbClr val="000000"/>
                </a:solidFill>
                <a:latin typeface="Arial"/>
                <a:ea typeface="Arial"/>
                <a:cs typeface="Arial"/>
                <a:sym typeface="Arial"/>
              </a:rPr>
              <a:t>: when poor health removes an individual’s contribution to the organization, there is no return on the time and money invested in that employees.</a:t>
            </a:r>
            <a:endParaRPr u="sng">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sz="1800">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Test your stress level</a:t>
            </a:r>
            <a:endParaRPr/>
          </a:p>
        </p:txBody>
      </p:sp>
      <p:sp>
        <p:nvSpPr>
          <p:cNvPr id="111" name="Google Shape;111;p20"/>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Click on this link and take a quick stress test.</a:t>
            </a:r>
            <a:endParaRPr>
              <a:solidFill>
                <a:srgbClr val="000000"/>
              </a:solidFill>
            </a:endParaRPr>
          </a:p>
          <a:p>
            <a:pPr marL="0" lvl="0" indent="0" algn="l" rtl="0">
              <a:spcBef>
                <a:spcPts val="1600"/>
              </a:spcBef>
              <a:spcAft>
                <a:spcPts val="0"/>
              </a:spcAft>
              <a:buNone/>
            </a:pPr>
            <a:endParaRPr/>
          </a:p>
          <a:p>
            <a:pPr marL="0" lvl="0" indent="0" algn="l" rtl="0">
              <a:spcBef>
                <a:spcPts val="1600"/>
              </a:spcBef>
              <a:spcAft>
                <a:spcPts val="0"/>
              </a:spcAft>
              <a:buNone/>
            </a:pPr>
            <a:r>
              <a:rPr lang="en" u="sng">
                <a:solidFill>
                  <a:schemeClr val="hlink"/>
                </a:solidFill>
                <a:hlinkClick r:id="rId3"/>
              </a:rPr>
              <a:t>Online Stress Test</a:t>
            </a:r>
            <a:endParaRPr/>
          </a:p>
          <a:p>
            <a:pPr marL="0" lvl="0" indent="0" algn="l" rtl="0">
              <a:spcBef>
                <a:spcPts val="1600"/>
              </a:spcBef>
              <a:spcAft>
                <a:spcPts val="16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How do you deal with stress?</a:t>
            </a:r>
            <a:endParaRPr/>
          </a:p>
        </p:txBody>
      </p:sp>
      <p:sp>
        <p:nvSpPr>
          <p:cNvPr id="117" name="Google Shape;117;p21"/>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Take 3 minutes to jot down 3-5 techniques you use to deal with stress.</a:t>
            </a:r>
            <a:endParaRPr>
              <a:solidFill>
                <a:srgbClr val="000000"/>
              </a:solidFill>
            </a:endParaRPr>
          </a:p>
          <a:p>
            <a:pPr marL="457200" lvl="0" indent="-342900" algn="l" rtl="0">
              <a:spcBef>
                <a:spcPts val="1600"/>
              </a:spcBef>
              <a:spcAft>
                <a:spcPts val="0"/>
              </a:spcAft>
              <a:buClr>
                <a:srgbClr val="000000"/>
              </a:buClr>
              <a:buSzPts val="1800"/>
              <a:buAutoNum type="arabicPeriod"/>
            </a:pPr>
            <a:r>
              <a:rPr lang="en">
                <a:solidFill>
                  <a:srgbClr val="000000"/>
                </a:solidFill>
              </a:rPr>
              <a:t>How does it help?</a:t>
            </a:r>
            <a:endParaRPr>
              <a:solidFill>
                <a:srgbClr val="000000"/>
              </a:solidFill>
            </a:endParaRPr>
          </a:p>
          <a:p>
            <a:pPr marL="457200" lvl="0" indent="-342900" algn="l" rtl="0">
              <a:spcBef>
                <a:spcPts val="0"/>
              </a:spcBef>
              <a:spcAft>
                <a:spcPts val="0"/>
              </a:spcAft>
              <a:buClr>
                <a:srgbClr val="000000"/>
              </a:buClr>
              <a:buSzPts val="1800"/>
              <a:buAutoNum type="arabicPeriod"/>
            </a:pPr>
            <a:r>
              <a:rPr lang="en">
                <a:solidFill>
                  <a:srgbClr val="000000"/>
                </a:solidFill>
              </a:rPr>
              <a:t>How often do you do it?</a:t>
            </a:r>
            <a:endParaRPr>
              <a:solidFill>
                <a:srgbClr val="000000"/>
              </a:solidFill>
            </a:endParaRPr>
          </a:p>
          <a:p>
            <a:pPr marL="0" lvl="0" indent="0" algn="l" rtl="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Dealing with Stress in the workplace &amp; at home</a:t>
            </a:r>
            <a:endParaRPr/>
          </a:p>
        </p:txBody>
      </p:sp>
      <p:sp>
        <p:nvSpPr>
          <p:cNvPr id="123" name="Google Shape;123;p22"/>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24" name="Google Shape;124;p22" descr="Carolyn McManus of Swedish Medical Center in Seattle shares five tips to reduce stress in the work place.&#10;&#10;To learn more about stress reduction please visit http://www.swedish.org/Services/Outpatient-Rehabilitation/Rehabilitation-Services/Mindfullness-Based-Stress-Reduction-Program" title="How to Reduce Stress in the Workplace">
            <a:hlinkClick r:id="rId3"/>
          </p:cNvPr>
          <p:cNvPicPr preferRelativeResize="0"/>
          <p:nvPr/>
        </p:nvPicPr>
        <p:blipFill>
          <a:blip r:embed="rId4">
            <a:alphaModFix/>
          </a:blip>
          <a:stretch>
            <a:fillRect/>
          </a:stretch>
        </p:blipFill>
        <p:spPr>
          <a:xfrm>
            <a:off x="0" y="1640250"/>
            <a:ext cx="4572000" cy="3429000"/>
          </a:xfrm>
          <a:prstGeom prst="rect">
            <a:avLst/>
          </a:prstGeom>
          <a:noFill/>
          <a:ln>
            <a:noFill/>
          </a:ln>
        </p:spPr>
      </p:pic>
      <p:sp>
        <p:nvSpPr>
          <p:cNvPr id="125" name="Google Shape;125;p22"/>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ial"/>
              <a:buAutoNum type="arabicPeriod"/>
            </a:pPr>
            <a:r>
              <a:rPr lang="en" sz="1800">
                <a:solidFill>
                  <a:srgbClr val="000000"/>
                </a:solidFill>
                <a:latin typeface="Arial"/>
                <a:ea typeface="Arial"/>
                <a:cs typeface="Arial"/>
                <a:sym typeface="Arial"/>
              </a:rPr>
              <a:t>How do you manage stress in your life?</a:t>
            </a:r>
            <a:endParaRPr sz="1800">
              <a:solidFill>
                <a:srgbClr val="000000"/>
              </a:solidFill>
              <a:latin typeface="Arial"/>
              <a:ea typeface="Arial"/>
              <a:cs typeface="Arial"/>
              <a:sym typeface="Arial"/>
            </a:endParaRPr>
          </a:p>
          <a:p>
            <a:pPr marL="457200" lvl="0" indent="0" algn="l" rtl="0">
              <a:spcBef>
                <a:spcPts val="1600"/>
              </a:spcBef>
              <a:spcAft>
                <a:spcPts val="0"/>
              </a:spcAft>
              <a:buNone/>
            </a:pPr>
            <a:endParaRPr sz="1800">
              <a:solidFill>
                <a:srgbClr val="000000"/>
              </a:solidFill>
              <a:latin typeface="Arial"/>
              <a:ea typeface="Arial"/>
              <a:cs typeface="Arial"/>
              <a:sym typeface="Arial"/>
            </a:endParaRPr>
          </a:p>
          <a:p>
            <a:pPr marL="457200" lvl="0" indent="-342900" algn="l" rtl="0">
              <a:spcBef>
                <a:spcPts val="1600"/>
              </a:spcBef>
              <a:spcAft>
                <a:spcPts val="0"/>
              </a:spcAft>
              <a:buClr>
                <a:srgbClr val="000000"/>
              </a:buClr>
              <a:buSzPts val="1800"/>
              <a:buFont typeface="Arial"/>
              <a:buAutoNum type="arabicPeriod"/>
            </a:pPr>
            <a:r>
              <a:rPr lang="en" sz="1800">
                <a:solidFill>
                  <a:srgbClr val="000000"/>
                </a:solidFill>
                <a:latin typeface="Arial"/>
                <a:ea typeface="Arial"/>
                <a:cs typeface="Arial"/>
                <a:sym typeface="Arial"/>
              </a:rPr>
              <a:t>Do you have any “tips” that you think would be helpful for someone who is in school?</a:t>
            </a:r>
            <a:endParaRPr sz="18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492</Words>
  <Application>Microsoft Office PowerPoint</Application>
  <PresentationFormat>On-screen Show (16:9)</PresentationFormat>
  <Paragraphs>61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Roboto</vt:lpstr>
      <vt:lpstr>Times New Roman</vt:lpstr>
      <vt:lpstr>Material</vt:lpstr>
      <vt:lpstr>What is Stress?</vt:lpstr>
      <vt:lpstr>What causes Stress?</vt:lpstr>
      <vt:lpstr>Stress vs Performance</vt:lpstr>
      <vt:lpstr>Consequences of Stress</vt:lpstr>
      <vt:lpstr>Consequences of Stress</vt:lpstr>
      <vt:lpstr>Why should managers be concerned?</vt:lpstr>
      <vt:lpstr>Test your stress level</vt:lpstr>
      <vt:lpstr>How do you deal with stress?</vt:lpstr>
      <vt:lpstr>Dealing with Stress in the workplace &amp; at home</vt:lpstr>
      <vt:lpstr>Most effective ways to boost stress tolerance</vt:lpstr>
      <vt:lpstr>Make Stress your friend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Stress?</dc:title>
  <dc:creator>Shaheer-A</dc:creator>
  <cp:lastModifiedBy>Shaheer Akram</cp:lastModifiedBy>
  <cp:revision>1</cp:revision>
  <dcterms:modified xsi:type="dcterms:W3CDTF">2022-11-23T16:24:24Z</dcterms:modified>
</cp:coreProperties>
</file>