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8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30/03/2021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ictionary.cambridge.org/dictionary/english/fake-new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ictionary.cambridge.org/dictionary/english/reality-tv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obloom.com/what-is-commercial-advertising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8fQdzVbQlaU" TargetMode="External"/><Relationship Id="rId3" Type="http://schemas.openxmlformats.org/officeDocument/2006/relationships/hyperlink" Target="https://openingclass.com/2019/03/06/analysing-a-media-text/" TargetMode="External"/><Relationship Id="rId7" Type="http://schemas.openxmlformats.org/officeDocument/2006/relationships/hyperlink" Target="https://www.webwise.ie/teachers/what-is-fake-new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ctionary.cambridge.org/dictionary/english/fake-news" TargetMode="External"/><Relationship Id="rId5" Type="http://schemas.openxmlformats.org/officeDocument/2006/relationships/hyperlink" Target="https://www.youtube.com/watch?v=St6OI1Z9aBQ" TargetMode="External"/><Relationship Id="rId4" Type="http://schemas.openxmlformats.org/officeDocument/2006/relationships/hyperlink" Target="http://www.edugains.ca/resourcesLIT/CoreResources/Media_Literacy_Guide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creenrant.com/reality-tv-shows-current-fake-rea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nfobloom.com/what-is-commercial-advertising.htm" TargetMode="External"/><Relationship Id="rId5" Type="http://schemas.openxmlformats.org/officeDocument/2006/relationships/hyperlink" Target="https://smallbusiness.chron.com/commercial-advertising-techniques-23702.html" TargetMode="External"/><Relationship Id="rId4" Type="http://schemas.openxmlformats.org/officeDocument/2006/relationships/hyperlink" Target="https://www.youtube.com/watch?v=uXV_IRldV_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</a:rPr>
              <a:t>Media Studies</a:t>
            </a:r>
            <a:endParaRPr lang="en-CA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sz="2800" dirty="0" smtClean="0">
                <a:solidFill>
                  <a:schemeClr val="tx1"/>
                </a:solidFill>
              </a:rPr>
              <a:t>Creating Media </a:t>
            </a:r>
            <a:r>
              <a:rPr lang="en-CA" sz="2800" dirty="0" smtClean="0">
                <a:solidFill>
                  <a:schemeClr val="tx1"/>
                </a:solidFill>
              </a:rPr>
              <a:t>Texts</a:t>
            </a:r>
          </a:p>
          <a:p>
            <a:r>
              <a:rPr lang="en-CA" sz="2800" dirty="0" smtClean="0">
                <a:solidFill>
                  <a:schemeClr val="tx1"/>
                </a:solidFill>
              </a:rPr>
              <a:t>Fake News</a:t>
            </a:r>
          </a:p>
          <a:p>
            <a:r>
              <a:rPr lang="en-CA" sz="2800" dirty="0" smtClean="0">
                <a:solidFill>
                  <a:schemeClr val="tx1"/>
                </a:solidFill>
              </a:rPr>
              <a:t>Reality TV</a:t>
            </a:r>
          </a:p>
          <a:p>
            <a:r>
              <a:rPr lang="en-CA" sz="2800" dirty="0" smtClean="0">
                <a:solidFill>
                  <a:schemeClr val="tx1"/>
                </a:solidFill>
              </a:rPr>
              <a:t>Commercial Advertising</a:t>
            </a:r>
            <a:endParaRPr lang="en-CA" sz="2800" dirty="0">
              <a:solidFill>
                <a:schemeClr val="tx1"/>
              </a:solidFill>
            </a:endParaRPr>
          </a:p>
        </p:txBody>
      </p:sp>
      <p:sp>
        <p:nvSpPr>
          <p:cNvPr id="8194" name="AutoShape 2" descr="Media Text Stock Illustrations – 179,089 Media Text Stock Illustrations,  Vectors &amp; Clipart - Dreamsti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8196" name="Picture 4" descr="Media Text Stock Illustrations – 179,089 Media Text Stock Illustrations,  Vectors &amp; Clipart - Dreamsti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16632"/>
            <a:ext cx="2369867" cy="1751879"/>
          </a:xfrm>
          <a:prstGeom prst="rect">
            <a:avLst/>
          </a:prstGeom>
          <a:noFill/>
        </p:spPr>
      </p:pic>
      <p:pic>
        <p:nvPicPr>
          <p:cNvPr id="8198" name="Picture 6" descr="Signpost with 5 arrows - media concept (Internet, television, social media,  radio, press). Stock Illustration | Adobe Stoc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380468"/>
            <a:ext cx="2530252" cy="1685149"/>
          </a:xfrm>
          <a:prstGeom prst="rect">
            <a:avLst/>
          </a:prstGeom>
          <a:noFill/>
        </p:spPr>
      </p:pic>
      <p:pic>
        <p:nvPicPr>
          <p:cNvPr id="14340" name="Picture 4" descr="American Idol (season 1) - Wikiped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293096"/>
            <a:ext cx="2717032" cy="1811355"/>
          </a:xfrm>
          <a:prstGeom prst="rect">
            <a:avLst/>
          </a:prstGeom>
          <a:noFill/>
        </p:spPr>
      </p:pic>
      <p:pic>
        <p:nvPicPr>
          <p:cNvPr id="14344" name="Picture 8" descr="Survivor (Official Site) Watch on CB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2200" y="4935234"/>
            <a:ext cx="2771800" cy="14482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Creating Media Texts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 smtClean="0"/>
              <a:t>When creating a Media Text, focus on the </a:t>
            </a:r>
            <a:r>
              <a:rPr lang="en-CA" sz="2000" dirty="0" smtClean="0">
                <a:solidFill>
                  <a:srgbClr val="0070C0"/>
                </a:solidFill>
              </a:rPr>
              <a:t>5 W’s and H </a:t>
            </a:r>
            <a:r>
              <a:rPr lang="en-CA" sz="2000" dirty="0" smtClean="0"/>
              <a:t>to get more quality information for your text.</a:t>
            </a:r>
          </a:p>
          <a:p>
            <a:pPr marL="457200" indent="-457200">
              <a:buAutoNum type="arabicPeriod"/>
            </a:pPr>
            <a:r>
              <a:rPr lang="en-CA" sz="2000" dirty="0" smtClean="0">
                <a:solidFill>
                  <a:srgbClr val="0070C0"/>
                </a:solidFill>
              </a:rPr>
              <a:t>Who is the text about?</a:t>
            </a:r>
          </a:p>
          <a:p>
            <a:pPr marL="457200" indent="-457200">
              <a:buAutoNum type="arabicPeriod"/>
            </a:pPr>
            <a:r>
              <a:rPr lang="en-CA" sz="2000" dirty="0" smtClean="0">
                <a:solidFill>
                  <a:srgbClr val="0070C0"/>
                </a:solidFill>
              </a:rPr>
              <a:t>What are the details about it?</a:t>
            </a:r>
          </a:p>
          <a:p>
            <a:pPr marL="457200" indent="-457200">
              <a:buAutoNum type="arabicPeriod"/>
            </a:pPr>
            <a:r>
              <a:rPr lang="en-CA" sz="2000" dirty="0" smtClean="0">
                <a:solidFill>
                  <a:srgbClr val="0070C0"/>
                </a:solidFill>
              </a:rPr>
              <a:t>When did it happen?</a:t>
            </a:r>
          </a:p>
          <a:p>
            <a:pPr marL="457200" indent="-457200">
              <a:buAutoNum type="arabicPeriod"/>
            </a:pPr>
            <a:r>
              <a:rPr lang="en-CA" sz="2000" dirty="0" smtClean="0">
                <a:solidFill>
                  <a:srgbClr val="0070C0"/>
                </a:solidFill>
              </a:rPr>
              <a:t>Where did it happen?</a:t>
            </a:r>
          </a:p>
          <a:p>
            <a:pPr marL="457200" indent="-457200">
              <a:buAutoNum type="arabicPeriod"/>
            </a:pPr>
            <a:r>
              <a:rPr lang="en-CA" sz="2000" dirty="0" smtClean="0">
                <a:solidFill>
                  <a:srgbClr val="0070C0"/>
                </a:solidFill>
              </a:rPr>
              <a:t>Why did it happen?</a:t>
            </a:r>
          </a:p>
          <a:p>
            <a:pPr marL="457200" indent="-457200">
              <a:buAutoNum type="arabicPeriod"/>
            </a:pPr>
            <a:r>
              <a:rPr lang="en-CA" sz="2000" dirty="0" smtClean="0">
                <a:solidFill>
                  <a:srgbClr val="0070C0"/>
                </a:solidFill>
              </a:rPr>
              <a:t>How did it happen?</a:t>
            </a:r>
            <a:endParaRPr lang="en-CA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Fake News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CA" u="sng" dirty="0" smtClean="0"/>
              <a:t>Definition</a:t>
            </a:r>
            <a:endParaRPr lang="en-CA" dirty="0" smtClean="0"/>
          </a:p>
          <a:p>
            <a:pPr>
              <a:buNone/>
            </a:pPr>
            <a:r>
              <a:rPr lang="en-CA" dirty="0" smtClean="0"/>
              <a:t> </a:t>
            </a:r>
            <a:r>
              <a:rPr lang="en-CA" i="1" dirty="0" smtClean="0"/>
              <a:t>noun: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70C0"/>
                </a:solidFill>
              </a:rPr>
              <a:t>False stories </a:t>
            </a:r>
            <a:r>
              <a:rPr lang="en-CA" dirty="0" smtClean="0"/>
              <a:t>that </a:t>
            </a:r>
            <a:r>
              <a:rPr lang="en-CA" dirty="0" smtClean="0">
                <a:solidFill>
                  <a:srgbClr val="0070C0"/>
                </a:solidFill>
              </a:rPr>
              <a:t>appear to be news, spread on the internet </a:t>
            </a:r>
            <a:r>
              <a:rPr lang="en-CA" dirty="0" smtClean="0"/>
              <a:t>or </a:t>
            </a:r>
            <a:r>
              <a:rPr lang="en-CA" dirty="0" smtClean="0">
                <a:solidFill>
                  <a:srgbClr val="0070C0"/>
                </a:solidFill>
              </a:rPr>
              <a:t>using other media</a:t>
            </a:r>
            <a:r>
              <a:rPr lang="en-CA" dirty="0" smtClean="0"/>
              <a:t>, usually </a:t>
            </a:r>
            <a:r>
              <a:rPr lang="en-CA" dirty="0" smtClean="0">
                <a:solidFill>
                  <a:srgbClr val="0070C0"/>
                </a:solidFill>
              </a:rPr>
              <a:t>created to influence political views </a:t>
            </a:r>
            <a:r>
              <a:rPr lang="en-CA" dirty="0" smtClean="0"/>
              <a:t>or </a:t>
            </a:r>
            <a:r>
              <a:rPr lang="en-CA" dirty="0" smtClean="0">
                <a:solidFill>
                  <a:srgbClr val="0070C0"/>
                </a:solidFill>
              </a:rPr>
              <a:t>as a joke</a:t>
            </a:r>
          </a:p>
          <a:p>
            <a:pPr>
              <a:buNone/>
            </a:pPr>
            <a:r>
              <a:rPr lang="en-CA" u="sng" dirty="0" smtClean="0"/>
              <a:t>Harm: </a:t>
            </a:r>
          </a:p>
          <a:p>
            <a:pPr>
              <a:buNone/>
            </a:pPr>
            <a:r>
              <a:rPr lang="en-CA" dirty="0" smtClean="0">
                <a:solidFill>
                  <a:srgbClr val="0070C0"/>
                </a:solidFill>
              </a:rPr>
              <a:t>Spreads false information </a:t>
            </a:r>
            <a:r>
              <a:rPr lang="en-CA" dirty="0" smtClean="0"/>
              <a:t>and </a:t>
            </a:r>
            <a:r>
              <a:rPr lang="en-CA" dirty="0" smtClean="0">
                <a:solidFill>
                  <a:srgbClr val="0070C0"/>
                </a:solidFill>
              </a:rPr>
              <a:t>misinforms the public</a:t>
            </a:r>
            <a:r>
              <a:rPr lang="en-CA" dirty="0" smtClean="0"/>
              <a:t>; </a:t>
            </a:r>
            <a:r>
              <a:rPr lang="en-CA" dirty="0" smtClean="0">
                <a:solidFill>
                  <a:srgbClr val="0070C0"/>
                </a:solidFill>
              </a:rPr>
              <a:t>creates uneasiness </a:t>
            </a:r>
            <a:r>
              <a:rPr lang="en-CA" dirty="0" smtClean="0"/>
              <a:t>and </a:t>
            </a:r>
            <a:r>
              <a:rPr lang="en-CA" dirty="0" smtClean="0">
                <a:solidFill>
                  <a:srgbClr val="0070C0"/>
                </a:solidFill>
              </a:rPr>
              <a:t>tension/mistrust</a:t>
            </a:r>
            <a:r>
              <a:rPr lang="en-CA" dirty="0" smtClean="0"/>
              <a:t> among the public, </a:t>
            </a:r>
            <a:r>
              <a:rPr lang="en-CA" dirty="0" smtClean="0">
                <a:solidFill>
                  <a:srgbClr val="0070C0"/>
                </a:solidFill>
              </a:rPr>
              <a:t>especially during election time</a:t>
            </a:r>
          </a:p>
          <a:p>
            <a:pPr>
              <a:buNone/>
            </a:pPr>
            <a:endParaRPr lang="en-CA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CA" u="sng" dirty="0" smtClean="0"/>
              <a:t>Key Questions</a:t>
            </a:r>
            <a:r>
              <a:rPr lang="en-CA" dirty="0" smtClean="0"/>
              <a:t>:</a:t>
            </a:r>
          </a:p>
          <a:p>
            <a:pPr marL="514350" indent="-514350">
              <a:buAutoNum type="arabicPeriod"/>
            </a:pPr>
            <a:r>
              <a:rPr lang="en-CA" dirty="0" smtClean="0"/>
              <a:t>How is fake news spread in society?</a:t>
            </a:r>
          </a:p>
          <a:p>
            <a:pPr marL="514350" indent="-514350">
              <a:buAutoNum type="arabicPeriod"/>
            </a:pPr>
            <a:r>
              <a:rPr lang="en-CA" dirty="0" smtClean="0"/>
              <a:t>How can it be stopped?</a:t>
            </a:r>
          </a:p>
          <a:p>
            <a:pPr marL="514350" indent="-514350">
              <a:buNone/>
            </a:pPr>
            <a:r>
              <a:rPr lang="en-CA" dirty="0" smtClean="0"/>
              <a:t>3.       What can citizens do to avoid being influenced by fake news?</a:t>
            </a:r>
          </a:p>
          <a:p>
            <a:pPr>
              <a:buNone/>
            </a:pPr>
            <a:endParaRPr lang="en-CA" sz="1400" dirty="0" smtClean="0"/>
          </a:p>
          <a:p>
            <a:pPr>
              <a:buNone/>
            </a:pPr>
            <a:endParaRPr lang="en-CA" sz="1400" dirty="0" smtClean="0"/>
          </a:p>
          <a:p>
            <a:pPr>
              <a:buNone/>
            </a:pPr>
            <a:endParaRPr lang="en-CA" sz="1400" dirty="0" smtClean="0"/>
          </a:p>
          <a:p>
            <a:pPr>
              <a:buNone/>
            </a:pPr>
            <a:endParaRPr lang="en-CA" sz="1400" dirty="0" smtClean="0"/>
          </a:p>
          <a:p>
            <a:pPr>
              <a:buNone/>
            </a:pPr>
            <a:endParaRPr lang="en-CA" sz="1400" dirty="0" smtClean="0"/>
          </a:p>
          <a:p>
            <a:pPr>
              <a:buNone/>
            </a:pPr>
            <a:endParaRPr lang="en-CA" sz="1400" dirty="0" smtClean="0"/>
          </a:p>
          <a:p>
            <a:pPr>
              <a:buNone/>
            </a:pPr>
            <a:endParaRPr lang="en-CA" sz="1400" dirty="0" smtClean="0"/>
          </a:p>
          <a:p>
            <a:pPr>
              <a:buNone/>
            </a:pPr>
            <a:endParaRPr lang="en-CA" sz="1400" dirty="0" smtClean="0"/>
          </a:p>
          <a:p>
            <a:pPr>
              <a:buNone/>
            </a:pPr>
            <a:endParaRPr lang="en-CA" sz="2200" dirty="0" smtClean="0"/>
          </a:p>
          <a:p>
            <a:pPr>
              <a:buNone/>
            </a:pPr>
            <a:r>
              <a:rPr lang="en-CA" sz="2200" dirty="0" smtClean="0"/>
              <a:t>Cambridge English </a:t>
            </a:r>
            <a:r>
              <a:rPr lang="en-CA" sz="2200" dirty="0" smtClean="0"/>
              <a:t>Dictionary </a:t>
            </a:r>
            <a:endParaRPr lang="en-CA" sz="2200" dirty="0" smtClean="0"/>
          </a:p>
          <a:p>
            <a:pPr>
              <a:buNone/>
            </a:pPr>
            <a:r>
              <a:rPr lang="en-CA" sz="2200" dirty="0" smtClean="0">
                <a:hlinkClick r:id="rId3"/>
              </a:rPr>
              <a:t>https</a:t>
            </a:r>
            <a:r>
              <a:rPr lang="en-CA" sz="2200" dirty="0" smtClean="0">
                <a:hlinkClick r:id="rId3"/>
              </a:rPr>
              <a:t>://</a:t>
            </a:r>
            <a:r>
              <a:rPr lang="en-CA" sz="2200" dirty="0" smtClean="0">
                <a:hlinkClick r:id="rId3"/>
              </a:rPr>
              <a:t>dictionary.cambridge.org/dictionary/english/fake-news</a:t>
            </a:r>
            <a:endParaRPr lang="en-CA" sz="2200" dirty="0" smtClean="0"/>
          </a:p>
          <a:p>
            <a:pPr>
              <a:buNone/>
            </a:pPr>
            <a:endParaRPr lang="en-CA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Reality TV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CA" sz="6400" u="sng" dirty="0" smtClean="0"/>
              <a:t>Definition </a:t>
            </a:r>
          </a:p>
          <a:p>
            <a:pPr>
              <a:buNone/>
            </a:pPr>
            <a:r>
              <a:rPr lang="en-CA" sz="6400" i="1" dirty="0" smtClean="0"/>
              <a:t>Noun</a:t>
            </a:r>
            <a:r>
              <a:rPr lang="en-CA" sz="6400" dirty="0" smtClean="0"/>
              <a:t>: </a:t>
            </a:r>
            <a:r>
              <a:rPr lang="en-CA" sz="6400" dirty="0" smtClean="0">
                <a:solidFill>
                  <a:srgbClr val="0070C0"/>
                </a:solidFill>
              </a:rPr>
              <a:t>Television programmes </a:t>
            </a:r>
            <a:r>
              <a:rPr lang="en-CA" sz="6400" dirty="0" smtClean="0"/>
              <a:t>about </a:t>
            </a:r>
            <a:r>
              <a:rPr lang="en-CA" sz="6400" dirty="0" smtClean="0">
                <a:solidFill>
                  <a:srgbClr val="0070C0"/>
                </a:solidFill>
              </a:rPr>
              <a:t>ordinary persons </a:t>
            </a:r>
            <a:r>
              <a:rPr lang="en-CA" sz="6400" dirty="0" smtClean="0"/>
              <a:t>who are filmed in </a:t>
            </a:r>
            <a:r>
              <a:rPr lang="en-CA" sz="6400" dirty="0" smtClean="0">
                <a:solidFill>
                  <a:srgbClr val="0070C0"/>
                </a:solidFill>
              </a:rPr>
              <a:t>real</a:t>
            </a:r>
            <a:r>
              <a:rPr lang="en-CA" sz="6400" dirty="0" smtClean="0"/>
              <a:t> </a:t>
            </a:r>
            <a:r>
              <a:rPr lang="en-CA" sz="6400" dirty="0" smtClean="0">
                <a:solidFill>
                  <a:srgbClr val="0070C0"/>
                </a:solidFill>
              </a:rPr>
              <a:t>situations, rather than actors</a:t>
            </a:r>
          </a:p>
          <a:p>
            <a:pPr>
              <a:buNone/>
            </a:pPr>
            <a:r>
              <a:rPr lang="en-CA" sz="6400" u="sng" dirty="0" smtClean="0"/>
              <a:t>Examples of Reality TV Programmes</a:t>
            </a:r>
          </a:p>
          <a:p>
            <a:pPr>
              <a:buNone/>
            </a:pPr>
            <a:r>
              <a:rPr lang="en-CA" sz="6400" dirty="0" smtClean="0"/>
              <a:t>Survivor</a:t>
            </a:r>
          </a:p>
          <a:p>
            <a:pPr>
              <a:buNone/>
            </a:pPr>
            <a:r>
              <a:rPr lang="en-CA" sz="6400" dirty="0" smtClean="0"/>
              <a:t>Real Housewives of Beverly Hills etc.</a:t>
            </a:r>
          </a:p>
          <a:p>
            <a:pPr>
              <a:buNone/>
            </a:pPr>
            <a:r>
              <a:rPr lang="en-CA" sz="6400" dirty="0" smtClean="0"/>
              <a:t>So You Think You Can Dance</a:t>
            </a:r>
          </a:p>
          <a:p>
            <a:pPr>
              <a:buNone/>
            </a:pPr>
            <a:r>
              <a:rPr lang="en-CA" sz="6400" dirty="0" smtClean="0"/>
              <a:t>America’s Got Talent</a:t>
            </a:r>
          </a:p>
          <a:p>
            <a:pPr>
              <a:buNone/>
            </a:pPr>
            <a:r>
              <a:rPr lang="en-CA" sz="6400" dirty="0" smtClean="0"/>
              <a:t>American Idol</a:t>
            </a:r>
          </a:p>
          <a:p>
            <a:pPr>
              <a:buNone/>
            </a:pPr>
            <a:r>
              <a:rPr lang="en-CA" sz="6400" dirty="0" smtClean="0"/>
              <a:t>The Bachelor/The Bachelorette</a:t>
            </a:r>
          </a:p>
          <a:p>
            <a:pPr>
              <a:buNone/>
            </a:pPr>
            <a:endParaRPr lang="en-CA" sz="6400" u="sng" dirty="0" smtClean="0"/>
          </a:p>
          <a:p>
            <a:pPr>
              <a:buNone/>
            </a:pPr>
            <a:r>
              <a:rPr lang="en-CA" sz="6400" u="sng" dirty="0" smtClean="0"/>
              <a:t>Key Questions:</a:t>
            </a:r>
          </a:p>
          <a:p>
            <a:pPr marL="1143000" indent="-1143000">
              <a:buNone/>
            </a:pPr>
            <a:r>
              <a:rPr lang="en-CA" sz="6400" dirty="0" smtClean="0"/>
              <a:t>1.Are these shows really </a:t>
            </a:r>
            <a:r>
              <a:rPr lang="en-CA" sz="6400" dirty="0" smtClean="0">
                <a:solidFill>
                  <a:srgbClr val="0070C0"/>
                </a:solidFill>
              </a:rPr>
              <a:t>representative of reality</a:t>
            </a:r>
            <a:r>
              <a:rPr lang="en-CA" sz="6400" dirty="0" smtClean="0"/>
              <a:t>?  </a:t>
            </a:r>
            <a:r>
              <a:rPr lang="en-CA" sz="6400" dirty="0" smtClean="0">
                <a:solidFill>
                  <a:srgbClr val="0070C0"/>
                </a:solidFill>
              </a:rPr>
              <a:t>What audience </a:t>
            </a:r>
            <a:r>
              <a:rPr lang="en-CA" sz="6400" dirty="0" smtClean="0"/>
              <a:t>are these shows created for?</a:t>
            </a:r>
            <a:endParaRPr lang="en-CA" sz="6400" dirty="0" smtClean="0"/>
          </a:p>
          <a:p>
            <a:pPr marL="1143000" indent="-1143000">
              <a:buNone/>
            </a:pPr>
            <a:r>
              <a:rPr lang="en-CA" sz="6400" dirty="0" smtClean="0"/>
              <a:t>2.What is the </a:t>
            </a:r>
            <a:r>
              <a:rPr lang="en-CA" sz="6400" dirty="0" smtClean="0">
                <a:solidFill>
                  <a:srgbClr val="0070C0"/>
                </a:solidFill>
              </a:rPr>
              <a:t>harm for society in these shows</a:t>
            </a:r>
            <a:r>
              <a:rPr lang="en-CA" sz="6400" dirty="0" smtClean="0"/>
              <a:t>?</a:t>
            </a:r>
          </a:p>
          <a:p>
            <a:pPr>
              <a:buNone/>
            </a:pPr>
            <a:endParaRPr lang="en-CA" sz="5600" dirty="0" smtClean="0"/>
          </a:p>
          <a:p>
            <a:pPr>
              <a:buNone/>
            </a:pPr>
            <a:r>
              <a:rPr lang="en-CA" sz="5600" dirty="0" smtClean="0"/>
              <a:t>Cambridge English Dictionary</a:t>
            </a:r>
          </a:p>
          <a:p>
            <a:pPr>
              <a:buNone/>
            </a:pPr>
            <a:r>
              <a:rPr lang="en-CA" sz="5600" dirty="0" smtClean="0">
                <a:hlinkClick r:id="rId3"/>
              </a:rPr>
              <a:t>https://</a:t>
            </a:r>
            <a:r>
              <a:rPr lang="en-CA" sz="5600" dirty="0" smtClean="0">
                <a:hlinkClick r:id="rId3"/>
              </a:rPr>
              <a:t>dictionary.cambridge.org/dictionary/english/reality-tv</a:t>
            </a:r>
            <a:endParaRPr lang="en-CA" sz="5600" dirty="0" smtClean="0"/>
          </a:p>
          <a:p>
            <a:pPr>
              <a:buNone/>
            </a:pPr>
            <a:endParaRPr lang="en-CA" sz="1400" dirty="0" smtClean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Commercial Advertising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CA" sz="2600" u="sng" dirty="0" smtClean="0"/>
              <a:t>Definition</a:t>
            </a:r>
          </a:p>
          <a:p>
            <a:pPr>
              <a:buNone/>
            </a:pPr>
            <a:r>
              <a:rPr lang="en-CA" sz="2600" dirty="0" smtClean="0"/>
              <a:t>Advertising is typically designed to </a:t>
            </a:r>
            <a:r>
              <a:rPr lang="en-CA" sz="2600" dirty="0" smtClean="0">
                <a:solidFill>
                  <a:srgbClr val="0070C0"/>
                </a:solidFill>
              </a:rPr>
              <a:t>make consumers more aware </a:t>
            </a:r>
            <a:r>
              <a:rPr lang="en-CA" sz="2600" dirty="0" smtClean="0"/>
              <a:t>of </a:t>
            </a:r>
            <a:r>
              <a:rPr lang="en-CA" sz="2600" dirty="0" smtClean="0">
                <a:solidFill>
                  <a:srgbClr val="0070C0"/>
                </a:solidFill>
              </a:rPr>
              <a:t>people</a:t>
            </a:r>
            <a:r>
              <a:rPr lang="en-CA" sz="2600" dirty="0" smtClean="0"/>
              <a:t>, </a:t>
            </a:r>
            <a:r>
              <a:rPr lang="en-CA" sz="2600" dirty="0" smtClean="0">
                <a:solidFill>
                  <a:srgbClr val="0070C0"/>
                </a:solidFill>
              </a:rPr>
              <a:t>places or products</a:t>
            </a:r>
            <a:r>
              <a:rPr lang="en-CA" sz="2600" dirty="0" smtClean="0"/>
              <a:t>. </a:t>
            </a:r>
            <a:r>
              <a:rPr lang="en-CA" sz="2600" dirty="0" smtClean="0"/>
              <a:t>The </a:t>
            </a:r>
            <a:r>
              <a:rPr lang="en-CA" sz="2600" dirty="0" smtClean="0"/>
              <a:t>purpose of advertising is to </a:t>
            </a:r>
            <a:r>
              <a:rPr lang="en-CA" sz="2600" dirty="0" smtClean="0">
                <a:solidFill>
                  <a:srgbClr val="0070C0"/>
                </a:solidFill>
              </a:rPr>
              <a:t>gain the interest and trust of consumers.</a:t>
            </a:r>
            <a:endParaRPr lang="en-CA" sz="26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CA" sz="2600" u="sng" dirty="0" smtClean="0"/>
              <a:t>Harm</a:t>
            </a:r>
          </a:p>
          <a:p>
            <a:pPr>
              <a:buNone/>
            </a:pPr>
            <a:r>
              <a:rPr lang="en-CA" sz="2600" dirty="0" smtClean="0"/>
              <a:t>Sometimes the </a:t>
            </a:r>
            <a:r>
              <a:rPr lang="en-CA" sz="2600" dirty="0" smtClean="0">
                <a:solidFill>
                  <a:srgbClr val="0070C0"/>
                </a:solidFill>
              </a:rPr>
              <a:t>truth or details about a product are omitted</a:t>
            </a:r>
            <a:r>
              <a:rPr lang="en-CA" sz="2600" dirty="0" smtClean="0"/>
              <a:t>, or placed in hard to see areas of the advertisement.</a:t>
            </a:r>
          </a:p>
          <a:p>
            <a:pPr>
              <a:buNone/>
            </a:pPr>
            <a:r>
              <a:rPr lang="en-CA" sz="2600" dirty="0" smtClean="0"/>
              <a:t>Often the </a:t>
            </a:r>
            <a:r>
              <a:rPr lang="en-CA" sz="2600" dirty="0" smtClean="0">
                <a:solidFill>
                  <a:srgbClr val="0070C0"/>
                </a:solidFill>
              </a:rPr>
              <a:t>goal is to sell more of a product</a:t>
            </a:r>
            <a:r>
              <a:rPr lang="en-CA" sz="2600" dirty="0" smtClean="0"/>
              <a:t>, instead of </a:t>
            </a:r>
            <a:r>
              <a:rPr lang="en-CA" sz="2600" dirty="0" smtClean="0">
                <a:solidFill>
                  <a:srgbClr val="0070C0"/>
                </a:solidFill>
              </a:rPr>
              <a:t>informing the consumer </a:t>
            </a:r>
            <a:r>
              <a:rPr lang="en-CA" sz="2600" dirty="0" smtClean="0"/>
              <a:t>about the product.</a:t>
            </a:r>
          </a:p>
          <a:p>
            <a:pPr>
              <a:buNone/>
            </a:pPr>
            <a:r>
              <a:rPr lang="en-CA" sz="2600" dirty="0" smtClean="0"/>
              <a:t>Often they use </a:t>
            </a:r>
            <a:r>
              <a:rPr lang="en-CA" sz="2600" dirty="0" smtClean="0">
                <a:solidFill>
                  <a:srgbClr val="0070C0"/>
                </a:solidFill>
              </a:rPr>
              <a:t>celebrities or famous people </a:t>
            </a:r>
            <a:r>
              <a:rPr lang="en-CA" sz="2600" dirty="0" smtClean="0"/>
              <a:t>to sell their products, thinking it will </a:t>
            </a:r>
            <a:r>
              <a:rPr lang="en-CA" sz="2600" dirty="0" smtClean="0">
                <a:solidFill>
                  <a:srgbClr val="0070C0"/>
                </a:solidFill>
              </a:rPr>
              <a:t>appeal to more people.</a:t>
            </a:r>
            <a:endParaRPr lang="en-CA" sz="2600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CA" sz="2600" u="sng" dirty="0" smtClean="0"/>
          </a:p>
          <a:p>
            <a:pPr>
              <a:buNone/>
            </a:pPr>
            <a:r>
              <a:rPr lang="en-CA" sz="2600" u="sng" dirty="0" smtClean="0"/>
              <a:t>Key Questions</a:t>
            </a:r>
          </a:p>
          <a:p>
            <a:pPr marL="457200" indent="-457200">
              <a:buAutoNum type="arabicPeriod"/>
            </a:pPr>
            <a:r>
              <a:rPr lang="en-CA" sz="2600" dirty="0" smtClean="0"/>
              <a:t>What is the</a:t>
            </a:r>
            <a:r>
              <a:rPr lang="en-CA" sz="2600" dirty="0" smtClean="0">
                <a:solidFill>
                  <a:srgbClr val="0070C0"/>
                </a:solidFill>
              </a:rPr>
              <a:t> advertisement </a:t>
            </a:r>
            <a:r>
              <a:rPr lang="en-CA" sz="2600" dirty="0" smtClean="0"/>
              <a:t>really telling me?</a:t>
            </a:r>
          </a:p>
          <a:p>
            <a:pPr marL="457200" indent="-457200">
              <a:buAutoNum type="arabicPeriod"/>
            </a:pPr>
            <a:r>
              <a:rPr lang="en-CA" sz="2600" dirty="0" smtClean="0"/>
              <a:t>Why should I </a:t>
            </a:r>
            <a:r>
              <a:rPr lang="en-CA" sz="2600" dirty="0" smtClean="0">
                <a:solidFill>
                  <a:srgbClr val="0070C0"/>
                </a:solidFill>
              </a:rPr>
              <a:t>buy this product</a:t>
            </a:r>
            <a:r>
              <a:rPr lang="en-CA" sz="2600" dirty="0" smtClean="0"/>
              <a:t>?</a:t>
            </a:r>
          </a:p>
          <a:p>
            <a:pPr marL="457200" indent="-457200">
              <a:buAutoNum type="arabicPeriod"/>
            </a:pPr>
            <a:r>
              <a:rPr lang="en-CA" sz="2600" dirty="0" smtClean="0"/>
              <a:t>Do I know all the </a:t>
            </a:r>
            <a:r>
              <a:rPr lang="en-CA" sz="2600" dirty="0" smtClean="0">
                <a:solidFill>
                  <a:srgbClr val="0070C0"/>
                </a:solidFill>
              </a:rPr>
              <a:t>facts about this product</a:t>
            </a:r>
            <a:r>
              <a:rPr lang="en-CA" sz="2600" dirty="0" smtClean="0"/>
              <a:t>?</a:t>
            </a:r>
            <a:endParaRPr lang="en-CA" sz="2600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2000" u="sng" dirty="0" smtClean="0"/>
          </a:p>
          <a:p>
            <a:pPr>
              <a:buNone/>
            </a:pPr>
            <a:endParaRPr lang="en-CA" sz="1200" dirty="0" smtClean="0"/>
          </a:p>
          <a:p>
            <a:pPr>
              <a:buNone/>
            </a:pPr>
            <a:r>
              <a:rPr lang="en-CA" sz="2000" u="sng" dirty="0" smtClean="0">
                <a:hlinkClick r:id="rId3"/>
              </a:rPr>
              <a:t>https://</a:t>
            </a:r>
            <a:r>
              <a:rPr lang="en-CA" sz="2000" u="sng" dirty="0" smtClean="0">
                <a:hlinkClick r:id="rId3"/>
              </a:rPr>
              <a:t>www.infobloom.com/what-is-commercial-advertising.htm</a:t>
            </a:r>
            <a:endParaRPr lang="en-CA" sz="2000" u="sng" dirty="0" smtClean="0"/>
          </a:p>
          <a:p>
            <a:pPr>
              <a:buNone/>
            </a:pPr>
            <a:endParaRPr lang="en-CA" sz="2000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Resources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u="sng" dirty="0" smtClean="0"/>
              <a:t>Media Texts </a:t>
            </a:r>
          </a:p>
          <a:p>
            <a:pPr>
              <a:buNone/>
            </a:pPr>
            <a:r>
              <a:rPr lang="en-US" sz="1600" dirty="0" smtClean="0"/>
              <a:t>Websites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hlinkClick r:id="rId3"/>
              </a:rPr>
              <a:t>https://openingclass.com/2019/03/06/analysing-a-media-text/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hlinkClick r:id="rId4"/>
              </a:rPr>
              <a:t>http://www.edugains.ca/resourcesLIT/CoreResources/Media_Literacy_Guide.pdf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Video:</a:t>
            </a:r>
          </a:p>
          <a:p>
            <a:pPr>
              <a:buNone/>
            </a:pPr>
            <a:r>
              <a:rPr lang="en-US" sz="1600" dirty="0" smtClean="0">
                <a:hlinkClick r:id="rId5"/>
              </a:rPr>
              <a:t>https://www.youtube.com/watch?v=St6OI1Z9aBQ</a:t>
            </a:r>
            <a:endParaRPr lang="en-US" sz="1600" dirty="0" smtClean="0"/>
          </a:p>
          <a:p>
            <a:pPr>
              <a:buNone/>
            </a:pPr>
            <a:endParaRPr lang="en-CA" sz="1600" dirty="0" smtClean="0"/>
          </a:p>
          <a:p>
            <a:pPr>
              <a:buNone/>
            </a:pPr>
            <a:r>
              <a:rPr lang="en-CA" sz="1600" u="sng" dirty="0" smtClean="0"/>
              <a:t>Fake News</a:t>
            </a:r>
          </a:p>
          <a:p>
            <a:pPr>
              <a:buNone/>
            </a:pPr>
            <a:r>
              <a:rPr lang="en-CA" sz="1600" dirty="0" smtClean="0"/>
              <a:t>Websites</a:t>
            </a:r>
          </a:p>
          <a:p>
            <a:pPr>
              <a:buNone/>
            </a:pPr>
            <a:r>
              <a:rPr lang="en-CA" sz="1600" dirty="0" smtClean="0">
                <a:hlinkClick r:id="rId6"/>
              </a:rPr>
              <a:t>https://</a:t>
            </a:r>
            <a:r>
              <a:rPr lang="en-CA" sz="1600" dirty="0" smtClean="0">
                <a:hlinkClick r:id="rId6"/>
              </a:rPr>
              <a:t>dictionary.cambridge.org/dictionary/english/fake-news</a:t>
            </a:r>
            <a:endParaRPr lang="en-CA" sz="1600" dirty="0" smtClean="0"/>
          </a:p>
          <a:p>
            <a:pPr>
              <a:buNone/>
            </a:pPr>
            <a:r>
              <a:rPr lang="en-CA" sz="1600" dirty="0" smtClean="0">
                <a:hlinkClick r:id="rId7"/>
              </a:rPr>
              <a:t>https://www.webwise.ie/teachers/what-is-fake-news</a:t>
            </a:r>
            <a:r>
              <a:rPr lang="en-CA" sz="1600" dirty="0" smtClean="0">
                <a:hlinkClick r:id="rId7"/>
              </a:rPr>
              <a:t>/</a:t>
            </a:r>
            <a:endParaRPr lang="en-CA" sz="1600" dirty="0" smtClean="0"/>
          </a:p>
          <a:p>
            <a:pPr>
              <a:buNone/>
            </a:pPr>
            <a:r>
              <a:rPr lang="en-CA" sz="1600" dirty="0" smtClean="0"/>
              <a:t>Video</a:t>
            </a:r>
          </a:p>
          <a:p>
            <a:pPr>
              <a:buNone/>
            </a:pPr>
            <a:r>
              <a:rPr lang="en-CA" sz="1600" dirty="0" smtClean="0">
                <a:hlinkClick r:id="rId8"/>
              </a:rPr>
              <a:t>https://</a:t>
            </a:r>
            <a:r>
              <a:rPr lang="en-CA" sz="1600" dirty="0" smtClean="0">
                <a:hlinkClick r:id="rId8"/>
              </a:rPr>
              <a:t>www.youtube.com/watch?v=8fQdzVbQlaU</a:t>
            </a:r>
            <a:endParaRPr lang="en-CA" sz="1600" dirty="0" smtClean="0"/>
          </a:p>
          <a:p>
            <a:pPr>
              <a:buNone/>
            </a:pPr>
            <a:endParaRPr lang="en-CA" sz="1600" dirty="0" smtClean="0"/>
          </a:p>
          <a:p>
            <a:pPr>
              <a:buNone/>
            </a:pPr>
            <a:endParaRPr lang="en-CA" sz="1600" u="sng" dirty="0" smtClean="0"/>
          </a:p>
          <a:p>
            <a:pPr>
              <a:buNone/>
            </a:pPr>
            <a:endParaRPr lang="en-CA" sz="1600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Resources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1600" u="sng" dirty="0" smtClean="0"/>
              <a:t>Reality TV Shows</a:t>
            </a:r>
          </a:p>
          <a:p>
            <a:pPr>
              <a:buNone/>
            </a:pPr>
            <a:r>
              <a:rPr lang="en-CA" sz="1600" dirty="0" smtClean="0"/>
              <a:t>Websites</a:t>
            </a:r>
          </a:p>
          <a:p>
            <a:pPr>
              <a:buNone/>
            </a:pPr>
            <a:r>
              <a:rPr lang="en-CA" sz="1600" dirty="0" smtClean="0">
                <a:hlinkClick r:id="rId3"/>
              </a:rPr>
              <a:t>https</a:t>
            </a:r>
            <a:r>
              <a:rPr lang="en-CA" sz="1600" dirty="0" smtClean="0">
                <a:hlinkClick r:id="rId3"/>
              </a:rPr>
              <a:t>://screenrant.com/reality-tv-shows-current-fake-real</a:t>
            </a:r>
            <a:r>
              <a:rPr lang="en-CA" sz="1600" dirty="0" smtClean="0">
                <a:hlinkClick r:id="rId3"/>
              </a:rPr>
              <a:t>/</a:t>
            </a:r>
            <a:endParaRPr lang="en-CA" sz="1600" dirty="0" smtClean="0"/>
          </a:p>
          <a:p>
            <a:pPr>
              <a:buNone/>
            </a:pPr>
            <a:endParaRPr lang="en-CA" sz="1600" dirty="0" smtClean="0"/>
          </a:p>
          <a:p>
            <a:pPr>
              <a:buNone/>
            </a:pPr>
            <a:r>
              <a:rPr lang="en-CA" sz="1600" dirty="0" smtClean="0"/>
              <a:t>Video</a:t>
            </a:r>
            <a:endParaRPr lang="en-CA" sz="1600" dirty="0" smtClean="0"/>
          </a:p>
          <a:p>
            <a:pPr>
              <a:buNone/>
            </a:pPr>
            <a:r>
              <a:rPr lang="en-CA" sz="1600" dirty="0" smtClean="0">
                <a:hlinkClick r:id="rId4"/>
              </a:rPr>
              <a:t>https</a:t>
            </a:r>
            <a:r>
              <a:rPr lang="en-CA" sz="1600" dirty="0" smtClean="0">
                <a:hlinkClick r:id="rId4"/>
              </a:rPr>
              <a:t>://</a:t>
            </a:r>
            <a:r>
              <a:rPr lang="en-CA" sz="1600" dirty="0" smtClean="0">
                <a:hlinkClick r:id="rId4"/>
              </a:rPr>
              <a:t>www.youtube.com/watch?v=uXV_IRldV_s</a:t>
            </a:r>
            <a:endParaRPr lang="en-CA" sz="1600" dirty="0" smtClean="0"/>
          </a:p>
          <a:p>
            <a:pPr>
              <a:buNone/>
            </a:pPr>
            <a:endParaRPr lang="en-CA" sz="1600" u="sng" dirty="0" smtClean="0"/>
          </a:p>
          <a:p>
            <a:pPr>
              <a:buNone/>
            </a:pPr>
            <a:r>
              <a:rPr lang="en-CA" sz="1600" u="sng" dirty="0" smtClean="0"/>
              <a:t>Commercial Advertising</a:t>
            </a:r>
          </a:p>
          <a:p>
            <a:pPr>
              <a:buNone/>
            </a:pPr>
            <a:r>
              <a:rPr lang="en-CA" sz="1600" dirty="0" smtClean="0"/>
              <a:t>Websites</a:t>
            </a:r>
          </a:p>
          <a:p>
            <a:pPr>
              <a:buNone/>
            </a:pPr>
            <a:r>
              <a:rPr lang="en-CA" sz="1600" dirty="0" smtClean="0">
                <a:hlinkClick r:id="rId5"/>
              </a:rPr>
              <a:t>https://</a:t>
            </a:r>
            <a:r>
              <a:rPr lang="en-CA" sz="1600" dirty="0" smtClean="0">
                <a:hlinkClick r:id="rId5"/>
              </a:rPr>
              <a:t>smallbusiness.chron.com/commercial-advertising-techniques-23702.html</a:t>
            </a:r>
            <a:endParaRPr lang="en-CA" sz="1600" dirty="0" smtClean="0"/>
          </a:p>
          <a:p>
            <a:pPr>
              <a:buNone/>
            </a:pPr>
            <a:r>
              <a:rPr lang="en-CA" sz="1600" dirty="0" smtClean="0">
                <a:hlinkClick r:id="rId6"/>
              </a:rPr>
              <a:t>https://</a:t>
            </a:r>
            <a:r>
              <a:rPr lang="en-CA" sz="1600" dirty="0" smtClean="0">
                <a:hlinkClick r:id="rId6"/>
              </a:rPr>
              <a:t>www.infobloom.com/what-is-commercial-advertising.htm</a:t>
            </a:r>
            <a:endParaRPr lang="en-CA" sz="1600" dirty="0" smtClean="0"/>
          </a:p>
          <a:p>
            <a:pPr>
              <a:buNone/>
            </a:pPr>
            <a:endParaRPr lang="en-CA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321</Words>
  <Application>Microsoft Office PowerPoint</Application>
  <PresentationFormat>On-screen Show (4:3)</PresentationFormat>
  <Paragraphs>106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Media Studies</vt:lpstr>
      <vt:lpstr>Creating Media Texts</vt:lpstr>
      <vt:lpstr>Fake News</vt:lpstr>
      <vt:lpstr>Reality TV</vt:lpstr>
      <vt:lpstr>Commercial Advertising</vt:lpstr>
      <vt:lpstr>Resources</vt:lpstr>
      <vt:lpstr>Resources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Gillian</cp:lastModifiedBy>
  <cp:revision>43</cp:revision>
  <dcterms:created xsi:type="dcterms:W3CDTF">2019-05-05T23:22:58Z</dcterms:created>
  <dcterms:modified xsi:type="dcterms:W3CDTF">2021-03-31T03:41:40Z</dcterms:modified>
</cp:coreProperties>
</file>