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4DFB9-C5D3-824F-EF81-0CAE423E5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9" y="1021080"/>
            <a:ext cx="8265192" cy="4145280"/>
          </a:xfrm>
        </p:spPr>
        <p:txBody>
          <a:bodyPr/>
          <a:lstStyle/>
          <a:p>
            <a:r>
              <a:rPr lang="en-US" dirty="0"/>
              <a:t>Marketing for PRODUCT/services/events </a:t>
            </a:r>
          </a:p>
        </p:txBody>
      </p:sp>
    </p:spTree>
    <p:extLst>
      <p:ext uri="{BB962C8B-B14F-4D97-AF65-F5344CB8AC3E}">
        <p14:creationId xmlns:p14="http://schemas.microsoft.com/office/powerpoint/2010/main" val="2553326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9790-FE35-F882-DCD9-EF1A08091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0027A-901F-AFDB-996C-7515BA217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An event is a planned and organized occurrence, often with a specific purpose or objective. Events can take various forms and sizes, ranging from small gatherings to large-scale conferences, concerts, weddings, festivals, and corporate functions. The purpose of an event can be diverse, including entertainment, celebration, education, networking, promotion, or fundraising.</a:t>
            </a:r>
          </a:p>
          <a:p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Event management involves the process of planning, organizing, and executing events to ensure they meet their intended goals and provide a positive experience for participants.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3561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DD7FE-6049-7D13-D02A-315B13E7F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CA" sz="3200" b="1" i="0" dirty="0">
                <a:solidFill>
                  <a:srgbClr val="374151"/>
                </a:solidFill>
                <a:effectLst/>
                <a:latin typeface="Söhne"/>
              </a:rPr>
              <a:t>Primary objectives of event marketin</a:t>
            </a:r>
            <a:r>
              <a:rPr lang="en-CA" sz="3200" b="0" i="0" dirty="0">
                <a:solidFill>
                  <a:srgbClr val="374151"/>
                </a:solidFill>
                <a:effectLst/>
                <a:latin typeface="Söhne"/>
              </a:rPr>
              <a:t>g: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200" b="0" i="0" dirty="0">
                <a:solidFill>
                  <a:srgbClr val="374151"/>
                </a:solidFill>
                <a:effectLst/>
                <a:latin typeface="Söhne"/>
              </a:rPr>
              <a:t>Increase event attendance.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200" b="0" i="0" dirty="0">
                <a:solidFill>
                  <a:srgbClr val="374151"/>
                </a:solidFill>
                <a:effectLst/>
                <a:latin typeface="Söhne"/>
              </a:rPr>
              <a:t>Enhance brand visibility.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200" b="0" i="0" dirty="0">
                <a:solidFill>
                  <a:srgbClr val="374151"/>
                </a:solidFill>
                <a:effectLst/>
                <a:latin typeface="Söhne"/>
              </a:rPr>
              <a:t>Generate excitement and anticipation among the audience.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44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06ADE-DEB9-D30B-687B-792FA0D86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CA" sz="3100" b="1" i="0" dirty="0">
                <a:solidFill>
                  <a:srgbClr val="374151"/>
                </a:solidFill>
                <a:effectLst/>
                <a:latin typeface="Söhne"/>
              </a:rPr>
              <a:t>Know Your Audience</a:t>
            </a:r>
            <a:endParaRPr lang="en-CA" sz="31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100" b="0" i="0" dirty="0">
                <a:solidFill>
                  <a:srgbClr val="374151"/>
                </a:solidFill>
                <a:effectLst/>
                <a:latin typeface="Söhne"/>
              </a:rPr>
              <a:t>Discuss the importance of understanding the target audience.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100" b="0" i="0" dirty="0">
                <a:solidFill>
                  <a:srgbClr val="374151"/>
                </a:solidFill>
                <a:effectLst/>
                <a:latin typeface="Söhne"/>
              </a:rPr>
              <a:t>Include considerations such as demographics, interests, and preferences.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sz="31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 algn="l">
              <a:buNone/>
            </a:pPr>
            <a:r>
              <a:rPr lang="en-CA" sz="3100" b="1" dirty="0">
                <a:solidFill>
                  <a:srgbClr val="374151"/>
                </a:solidFill>
                <a:latin typeface="Söhne"/>
              </a:rPr>
              <a:t>T</a:t>
            </a:r>
            <a:r>
              <a:rPr lang="en-CA" sz="3100" b="1" i="0" dirty="0">
                <a:solidFill>
                  <a:srgbClr val="374151"/>
                </a:solidFill>
                <a:effectLst/>
                <a:latin typeface="Söhne"/>
              </a:rPr>
              <a:t>he need for a multi-channel marketing approach:</a:t>
            </a:r>
          </a:p>
          <a:p>
            <a:pPr marL="0" indent="0" algn="l">
              <a:buNone/>
            </a:pPr>
            <a:endParaRPr lang="en-CA" sz="31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100" b="0" i="0" dirty="0">
                <a:solidFill>
                  <a:srgbClr val="374151"/>
                </a:solidFill>
                <a:effectLst/>
                <a:latin typeface="Söhne"/>
              </a:rPr>
              <a:t>Social media.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100" b="0" i="0" dirty="0">
                <a:solidFill>
                  <a:srgbClr val="374151"/>
                </a:solidFill>
                <a:effectLst/>
                <a:latin typeface="Söhne"/>
              </a:rPr>
              <a:t>Traditional media.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100" b="0" i="0" dirty="0">
                <a:solidFill>
                  <a:srgbClr val="374151"/>
                </a:solidFill>
                <a:effectLst/>
                <a:latin typeface="Söhne"/>
              </a:rPr>
              <a:t>Direct outreach strategies.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8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0223C-F2A8-7AB6-307B-D263FEC0B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CA" sz="2800" b="1" i="0" dirty="0">
                <a:solidFill>
                  <a:srgbClr val="374151"/>
                </a:solidFill>
                <a:effectLst/>
                <a:latin typeface="Söhne"/>
              </a:rPr>
              <a:t>Why Classify Products?</a:t>
            </a:r>
            <a:endParaRPr lang="en-CA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 algn="l">
              <a:buNone/>
            </a:pPr>
            <a:endParaRPr lang="en-CA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0" i="0" dirty="0">
                <a:solidFill>
                  <a:srgbClr val="374151"/>
                </a:solidFill>
                <a:effectLst/>
                <a:latin typeface="Söhne"/>
              </a:rPr>
              <a:t>It aids in effective marketing, as different types of products require different marketing strategies.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0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D7129-4DB8-923E-3B77-19F2C2BC5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Consumer vs. Industrial vs. Institutional Products</a:t>
            </a:r>
            <a:br>
              <a:rPr lang="en-CA" b="0" i="0" dirty="0">
                <a:solidFill>
                  <a:srgbClr val="374151"/>
                </a:solidFill>
                <a:effectLst/>
                <a:latin typeface="Söhne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22882-D03A-3BE9-5E32-0819D9A55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Consumer Products: Products directly purchased by consumers for personal use. Examples: smartphones, clothing.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Industrial Products: Products used in the production of other goods or services. Examples: machinery, raw materials.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Institutional Products: Products purchased by organizations for operational use. Examples: office supplies, software.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1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07ABA-A555-020D-69DC-7C25E650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from book page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5982F-8D30-2343-B675-EC6E8DD00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Product Life Cycle Overview</a:t>
            </a: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Stages: Introduction (launch), Growth (increased sales), Maturity (stable sales), Decline (decreased sales).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4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3BC1A-6868-73FE-D1CF-7E1DA30E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Product Life Cycle - Staples</a:t>
            </a:r>
            <a:br>
              <a:rPr lang="en-CA" b="0" i="0" dirty="0">
                <a:solidFill>
                  <a:srgbClr val="374151"/>
                </a:solidFill>
                <a:effectLst/>
                <a:latin typeface="Söhne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C7AEC-AAAA-9638-8142-CF1605FA4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Staples: Products with consistent demand over time.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374151"/>
                </a:solidFill>
                <a:effectLst/>
                <a:latin typeface="Söhne"/>
              </a:rPr>
              <a:t>Move steadily through all stages of the life cycle</a:t>
            </a: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0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E8A3F-20C3-8236-3449-50BD3B9224B8}"/>
              </a:ext>
            </a:extLst>
          </p:cNvPr>
          <p:cNvSpPr txBox="1"/>
          <p:nvPr/>
        </p:nvSpPr>
        <p:spPr>
          <a:xfrm>
            <a:off x="1402080" y="1036320"/>
            <a:ext cx="89611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Toothpaste:</a:t>
            </a: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Toothpaste is a staple product with continuous demand. It is a necessity for oral hygiene, and its demand remains consistent over time.</a:t>
            </a:r>
          </a:p>
          <a:p>
            <a:pPr algn="l">
              <a:buFont typeface="+mj-lt"/>
              <a:buAutoNum type="arabicPeriod"/>
            </a:pPr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Bread:</a:t>
            </a: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Bread is a staple food item that maintains steady demand. It is a basic dietary component for many people, contributing to its constant need.</a:t>
            </a:r>
          </a:p>
          <a:p>
            <a:pPr algn="l">
              <a:buFont typeface="+mj-lt"/>
              <a:buAutoNum type="arabicPeriod"/>
            </a:pPr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Soap:</a:t>
            </a: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Soap is another example of a staple product. Its demand remains constant as it is an essential item for personal hygiene.</a:t>
            </a:r>
          </a:p>
          <a:p>
            <a:pPr algn="l">
              <a:buFont typeface="+mj-lt"/>
              <a:buAutoNum type="arabicPeriod"/>
            </a:pPr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Basic Clothing (T-shirts, Jeans):</a:t>
            </a: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Basic clothing items like T-shirts and jeans are considered staples in the fashion industry. They have enduring demand as everyday wear.</a:t>
            </a:r>
          </a:p>
          <a:p>
            <a:pPr algn="l">
              <a:buFont typeface="+mj-lt"/>
              <a:buAutoNum type="arabicPeriod"/>
            </a:pPr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Milk:</a:t>
            </a: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Milk is a staple beverage with consistent demand. It is a fundamental part of many people's diets.</a:t>
            </a:r>
          </a:p>
        </p:txBody>
      </p:sp>
    </p:spTree>
    <p:extLst>
      <p:ext uri="{BB962C8B-B14F-4D97-AF65-F5344CB8AC3E}">
        <p14:creationId xmlns:p14="http://schemas.microsoft.com/office/powerpoint/2010/main" val="191900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A2F96-1865-E008-6899-B4B46DC3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41208-14F8-F258-0DAE-758CEB003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Fads: Products with a short-lived, intense popularity.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374151"/>
                </a:solidFill>
                <a:effectLst/>
                <a:latin typeface="Söhne"/>
              </a:rPr>
              <a:t>Quickly rise in the introduction and growth stages, then decline rapidly.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b="0" i="0" dirty="0">
              <a:solidFill>
                <a:srgbClr val="374151"/>
              </a:solidFill>
              <a:effectLst/>
              <a:latin typeface="Söh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9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9B350B6-8C7F-F587-907F-953C177632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68679" y="5228"/>
            <a:ext cx="11146857" cy="686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98375" rIns="0" bIns="19837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Fads are products characterized by a short-lived, intense popularity. They experience rapid growth during the introduction and growth stages of the product life cycle but decline equally swiftly. Here's an example of a product that fits the description of a fad: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öhne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Example: Fidget Spinners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öhne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Introduction Stage: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öhne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Fidget spinners were introduced as stress-relief toys and gained immense popularity quickly.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Growth Stage: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öhne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They experienced a rapid surge in demand as people of all ages became interested in the trend.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Decline Stage: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öhne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The popularity of fidget spinners declined rapidly after a short period. As the fad waned, demand for these products decreased.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öhne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0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5A510-BA65-1F46-CB5B-332590A7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Fashions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7FE45-E425-88F9-24AF-BC72C776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A" sz="3600" b="0" i="0" dirty="0">
                <a:solidFill>
                  <a:srgbClr val="374151"/>
                </a:solidFill>
                <a:effectLst/>
                <a:latin typeface="Söhne"/>
              </a:rPr>
              <a:t>Fashions: Products with a cyclical pattern of popularity.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600" b="0" i="0" dirty="0">
                <a:solidFill>
                  <a:srgbClr val="374151"/>
                </a:solidFill>
                <a:effectLst/>
                <a:latin typeface="Söhne"/>
              </a:rPr>
              <a:t>Experience multiple cycles of growth, maturity, and decline.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81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102</TotalTime>
  <Words>598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Söhne</vt:lpstr>
      <vt:lpstr>Crop</vt:lpstr>
      <vt:lpstr>Marketing for PRODUCT/services/events </vt:lpstr>
      <vt:lpstr>PowerPoint Presentation</vt:lpstr>
      <vt:lpstr>Consumer vs. Industrial vs. Institutional Products </vt:lpstr>
      <vt:lpstr>Read from book page 147</vt:lpstr>
      <vt:lpstr>Product Life Cycle - Staples </vt:lpstr>
      <vt:lpstr>PowerPoint Presentation</vt:lpstr>
      <vt:lpstr>Fads</vt:lpstr>
      <vt:lpstr>PowerPoint Presentation</vt:lpstr>
      <vt:lpstr>Fashions</vt:lpstr>
      <vt:lpstr>Events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</dc:title>
  <dc:creator>Shaheer Akram</dc:creator>
  <cp:lastModifiedBy>Shaheer Akram</cp:lastModifiedBy>
  <cp:revision>8</cp:revision>
  <dcterms:created xsi:type="dcterms:W3CDTF">2023-11-12T23:48:42Z</dcterms:created>
  <dcterms:modified xsi:type="dcterms:W3CDTF">2023-11-13T01:30:49Z</dcterms:modified>
</cp:coreProperties>
</file>