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318" r:id="rId3"/>
    <p:sldId id="337" r:id="rId4"/>
    <p:sldId id="338" r:id="rId5"/>
    <p:sldId id="319" r:id="rId6"/>
    <p:sldId id="320" r:id="rId7"/>
    <p:sldId id="321" r:id="rId8"/>
    <p:sldId id="306" r:id="rId9"/>
    <p:sldId id="324" r:id="rId10"/>
    <p:sldId id="326" r:id="rId11"/>
    <p:sldId id="323" r:id="rId12"/>
    <p:sldId id="327" r:id="rId13"/>
    <p:sldId id="325" r:id="rId14"/>
    <p:sldId id="333" r:id="rId15"/>
    <p:sldId id="336" r:id="rId16"/>
    <p:sldId id="328" r:id="rId17"/>
    <p:sldId id="329" r:id="rId18"/>
    <p:sldId id="330" r:id="rId19"/>
    <p:sldId id="334" r:id="rId20"/>
    <p:sldId id="331" r:id="rId21"/>
    <p:sldId id="335" r:id="rId22"/>
    <p:sldId id="332" r:id="rId23"/>
    <p:sldId id="322" r:id="rId24"/>
    <p:sldId id="339" r:id="rId25"/>
    <p:sldId id="340" r:id="rId26"/>
    <p:sldId id="341" r:id="rId27"/>
    <p:sldId id="344" r:id="rId28"/>
    <p:sldId id="345" r:id="rId29"/>
    <p:sldId id="34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94" d="100"/>
          <a:sy n="94"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BB610-7422-4829-95CB-6C814FA48F4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0645ED0-1DA7-449F-BA16-16470313A26D}">
      <dgm:prSet/>
      <dgm:spPr/>
      <dgm:t>
        <a:bodyPr/>
        <a:lstStyle/>
        <a:p>
          <a:r>
            <a:rPr lang="en-CA"/>
            <a:t>Technology makes our lives easier</a:t>
          </a:r>
          <a:endParaRPr lang="en-US"/>
        </a:p>
      </dgm:t>
    </dgm:pt>
    <dgm:pt modelId="{024B81CA-F66B-4706-BCA1-10301D4E7D02}" type="parTrans" cxnId="{B12E7761-0E3F-4E92-99F0-6843E86D233D}">
      <dgm:prSet/>
      <dgm:spPr/>
      <dgm:t>
        <a:bodyPr/>
        <a:lstStyle/>
        <a:p>
          <a:endParaRPr lang="en-US"/>
        </a:p>
      </dgm:t>
    </dgm:pt>
    <dgm:pt modelId="{81D1E87C-7597-4DDD-A4A1-AF0F9D250642}" type="sibTrans" cxnId="{B12E7761-0E3F-4E92-99F0-6843E86D233D}">
      <dgm:prSet/>
      <dgm:spPr/>
      <dgm:t>
        <a:bodyPr/>
        <a:lstStyle/>
        <a:p>
          <a:endParaRPr lang="en-US"/>
        </a:p>
      </dgm:t>
    </dgm:pt>
    <dgm:pt modelId="{DB59F39A-50DF-45B4-8D11-B1F6AB33C8DE}">
      <dgm:prSet/>
      <dgm:spPr/>
      <dgm:t>
        <a:bodyPr/>
        <a:lstStyle/>
        <a:p>
          <a:r>
            <a:rPr lang="en-CA"/>
            <a:t>Technology is the creation of tools or objects that both extend our natural abilities and alter our social environment </a:t>
          </a:r>
          <a:endParaRPr lang="en-US"/>
        </a:p>
      </dgm:t>
    </dgm:pt>
    <dgm:pt modelId="{07F5DD8E-310F-4493-95E7-B7657C7E2D36}" type="parTrans" cxnId="{07B16071-D1EA-4810-90A2-75670CE1D799}">
      <dgm:prSet/>
      <dgm:spPr/>
      <dgm:t>
        <a:bodyPr/>
        <a:lstStyle/>
        <a:p>
          <a:endParaRPr lang="en-US"/>
        </a:p>
      </dgm:t>
    </dgm:pt>
    <dgm:pt modelId="{E36867C2-33F4-4D96-95B5-7F6F80B6E028}" type="sibTrans" cxnId="{07B16071-D1EA-4810-90A2-75670CE1D799}">
      <dgm:prSet/>
      <dgm:spPr/>
      <dgm:t>
        <a:bodyPr/>
        <a:lstStyle/>
        <a:p>
          <a:endParaRPr lang="en-US"/>
        </a:p>
      </dgm:t>
    </dgm:pt>
    <dgm:pt modelId="{DCA509FA-BD59-4D24-8C65-FE74BB4D007D}" type="pres">
      <dgm:prSet presAssocID="{BDCBB610-7422-4829-95CB-6C814FA48F42}" presName="root" presStyleCnt="0">
        <dgm:presLayoutVars>
          <dgm:dir/>
          <dgm:resizeHandles val="exact"/>
        </dgm:presLayoutVars>
      </dgm:prSet>
      <dgm:spPr/>
    </dgm:pt>
    <dgm:pt modelId="{BA5B660F-829F-443F-916C-12D24EC7ED8D}" type="pres">
      <dgm:prSet presAssocID="{30645ED0-1DA7-449F-BA16-16470313A26D}" presName="compNode" presStyleCnt="0"/>
      <dgm:spPr/>
    </dgm:pt>
    <dgm:pt modelId="{A93DC1D2-020B-49A0-B188-0077BF98FD37}" type="pres">
      <dgm:prSet presAssocID="{30645ED0-1DA7-449F-BA16-16470313A26D}" presName="bgRect" presStyleLbl="bgShp" presStyleIdx="0" presStyleCnt="2"/>
      <dgm:spPr/>
    </dgm:pt>
    <dgm:pt modelId="{6DF200E1-B778-4515-9FB1-6DECF317C84E}" type="pres">
      <dgm:prSet presAssocID="{30645ED0-1DA7-449F-BA16-16470313A26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07C8CBE8-CA2A-473C-8DF1-19EAE708ECBC}" type="pres">
      <dgm:prSet presAssocID="{30645ED0-1DA7-449F-BA16-16470313A26D}" presName="spaceRect" presStyleCnt="0"/>
      <dgm:spPr/>
    </dgm:pt>
    <dgm:pt modelId="{66997FDD-3630-4FBC-B898-285DC077E2EE}" type="pres">
      <dgm:prSet presAssocID="{30645ED0-1DA7-449F-BA16-16470313A26D}" presName="parTx" presStyleLbl="revTx" presStyleIdx="0" presStyleCnt="2">
        <dgm:presLayoutVars>
          <dgm:chMax val="0"/>
          <dgm:chPref val="0"/>
        </dgm:presLayoutVars>
      </dgm:prSet>
      <dgm:spPr/>
    </dgm:pt>
    <dgm:pt modelId="{B61A312C-9FB4-4C82-9810-87FC04D20E46}" type="pres">
      <dgm:prSet presAssocID="{81D1E87C-7597-4DDD-A4A1-AF0F9D250642}" presName="sibTrans" presStyleCnt="0"/>
      <dgm:spPr/>
    </dgm:pt>
    <dgm:pt modelId="{7C77D302-A839-4DF4-8476-5D5A8961DC89}" type="pres">
      <dgm:prSet presAssocID="{DB59F39A-50DF-45B4-8D11-B1F6AB33C8DE}" presName="compNode" presStyleCnt="0"/>
      <dgm:spPr/>
    </dgm:pt>
    <dgm:pt modelId="{DADEC40A-598A-4883-B4C1-4DE1CE002197}" type="pres">
      <dgm:prSet presAssocID="{DB59F39A-50DF-45B4-8D11-B1F6AB33C8DE}" presName="bgRect" presStyleLbl="bgShp" presStyleIdx="1" presStyleCnt="2"/>
      <dgm:spPr/>
    </dgm:pt>
    <dgm:pt modelId="{84853B4C-D555-40C4-B1FE-A7431473053A}" type="pres">
      <dgm:prSet presAssocID="{DB59F39A-50DF-45B4-8D11-B1F6AB33C8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C4811110-51CC-446E-9917-A29CCC077617}" type="pres">
      <dgm:prSet presAssocID="{DB59F39A-50DF-45B4-8D11-B1F6AB33C8DE}" presName="spaceRect" presStyleCnt="0"/>
      <dgm:spPr/>
    </dgm:pt>
    <dgm:pt modelId="{A4EDECA1-5D83-46A5-9845-15290A84976F}" type="pres">
      <dgm:prSet presAssocID="{DB59F39A-50DF-45B4-8D11-B1F6AB33C8DE}" presName="parTx" presStyleLbl="revTx" presStyleIdx="1" presStyleCnt="2">
        <dgm:presLayoutVars>
          <dgm:chMax val="0"/>
          <dgm:chPref val="0"/>
        </dgm:presLayoutVars>
      </dgm:prSet>
      <dgm:spPr/>
    </dgm:pt>
  </dgm:ptLst>
  <dgm:cxnLst>
    <dgm:cxn modelId="{610D9204-C3BF-45B5-B663-4B15504011DD}" type="presOf" srcId="{BDCBB610-7422-4829-95CB-6C814FA48F42}" destId="{DCA509FA-BD59-4D24-8C65-FE74BB4D007D}" srcOrd="0" destOrd="0" presId="urn:microsoft.com/office/officeart/2018/2/layout/IconVerticalSolidList"/>
    <dgm:cxn modelId="{B12E7761-0E3F-4E92-99F0-6843E86D233D}" srcId="{BDCBB610-7422-4829-95CB-6C814FA48F42}" destId="{30645ED0-1DA7-449F-BA16-16470313A26D}" srcOrd="0" destOrd="0" parTransId="{024B81CA-F66B-4706-BCA1-10301D4E7D02}" sibTransId="{81D1E87C-7597-4DDD-A4A1-AF0F9D250642}"/>
    <dgm:cxn modelId="{0DD5D347-43CC-4CF0-A27A-614F1FF18039}" type="presOf" srcId="{30645ED0-1DA7-449F-BA16-16470313A26D}" destId="{66997FDD-3630-4FBC-B898-285DC077E2EE}" srcOrd="0" destOrd="0" presId="urn:microsoft.com/office/officeart/2018/2/layout/IconVerticalSolidList"/>
    <dgm:cxn modelId="{07B16071-D1EA-4810-90A2-75670CE1D799}" srcId="{BDCBB610-7422-4829-95CB-6C814FA48F42}" destId="{DB59F39A-50DF-45B4-8D11-B1F6AB33C8DE}" srcOrd="1" destOrd="0" parTransId="{07F5DD8E-310F-4493-95E7-B7657C7E2D36}" sibTransId="{E36867C2-33F4-4D96-95B5-7F6F80B6E028}"/>
    <dgm:cxn modelId="{41DE5B74-CBCE-49E1-8F90-F57F1A122E28}" type="presOf" srcId="{DB59F39A-50DF-45B4-8D11-B1F6AB33C8DE}" destId="{A4EDECA1-5D83-46A5-9845-15290A84976F}" srcOrd="0" destOrd="0" presId="urn:microsoft.com/office/officeart/2018/2/layout/IconVerticalSolidList"/>
    <dgm:cxn modelId="{5FCD9588-5E5A-4FDB-B5BC-2D66D7C8171E}" type="presParOf" srcId="{DCA509FA-BD59-4D24-8C65-FE74BB4D007D}" destId="{BA5B660F-829F-443F-916C-12D24EC7ED8D}" srcOrd="0" destOrd="0" presId="urn:microsoft.com/office/officeart/2018/2/layout/IconVerticalSolidList"/>
    <dgm:cxn modelId="{D992718E-A74C-4B96-B859-B1E9B4D3D8C9}" type="presParOf" srcId="{BA5B660F-829F-443F-916C-12D24EC7ED8D}" destId="{A93DC1D2-020B-49A0-B188-0077BF98FD37}" srcOrd="0" destOrd="0" presId="urn:microsoft.com/office/officeart/2018/2/layout/IconVerticalSolidList"/>
    <dgm:cxn modelId="{10E73F06-1E9C-483A-9297-809EF2F3B8B9}" type="presParOf" srcId="{BA5B660F-829F-443F-916C-12D24EC7ED8D}" destId="{6DF200E1-B778-4515-9FB1-6DECF317C84E}" srcOrd="1" destOrd="0" presId="urn:microsoft.com/office/officeart/2018/2/layout/IconVerticalSolidList"/>
    <dgm:cxn modelId="{BE076878-93D6-44F3-884A-8627535E615F}" type="presParOf" srcId="{BA5B660F-829F-443F-916C-12D24EC7ED8D}" destId="{07C8CBE8-CA2A-473C-8DF1-19EAE708ECBC}" srcOrd="2" destOrd="0" presId="urn:microsoft.com/office/officeart/2018/2/layout/IconVerticalSolidList"/>
    <dgm:cxn modelId="{DE5552E2-3D8D-497E-8C53-274A203A15B3}" type="presParOf" srcId="{BA5B660F-829F-443F-916C-12D24EC7ED8D}" destId="{66997FDD-3630-4FBC-B898-285DC077E2EE}" srcOrd="3" destOrd="0" presId="urn:microsoft.com/office/officeart/2018/2/layout/IconVerticalSolidList"/>
    <dgm:cxn modelId="{EC2A730C-B0CB-404E-91B4-ECD1BC56033A}" type="presParOf" srcId="{DCA509FA-BD59-4D24-8C65-FE74BB4D007D}" destId="{B61A312C-9FB4-4C82-9810-87FC04D20E46}" srcOrd="1" destOrd="0" presId="urn:microsoft.com/office/officeart/2018/2/layout/IconVerticalSolidList"/>
    <dgm:cxn modelId="{7195CA48-B154-4DC3-9E1E-B877626E2D01}" type="presParOf" srcId="{DCA509FA-BD59-4D24-8C65-FE74BB4D007D}" destId="{7C77D302-A839-4DF4-8476-5D5A8961DC89}" srcOrd="2" destOrd="0" presId="urn:microsoft.com/office/officeart/2018/2/layout/IconVerticalSolidList"/>
    <dgm:cxn modelId="{ED507A88-9B7A-4D0D-9BF8-146B7D2415F3}" type="presParOf" srcId="{7C77D302-A839-4DF4-8476-5D5A8961DC89}" destId="{DADEC40A-598A-4883-B4C1-4DE1CE002197}" srcOrd="0" destOrd="0" presId="urn:microsoft.com/office/officeart/2018/2/layout/IconVerticalSolidList"/>
    <dgm:cxn modelId="{CB4FB668-17C1-4BCB-B1EF-8490283FE087}" type="presParOf" srcId="{7C77D302-A839-4DF4-8476-5D5A8961DC89}" destId="{84853B4C-D555-40C4-B1FE-A7431473053A}" srcOrd="1" destOrd="0" presId="urn:microsoft.com/office/officeart/2018/2/layout/IconVerticalSolidList"/>
    <dgm:cxn modelId="{8B61E645-AE9C-427E-AB5F-0DF65F31CD91}" type="presParOf" srcId="{7C77D302-A839-4DF4-8476-5D5A8961DC89}" destId="{C4811110-51CC-446E-9917-A29CCC077617}" srcOrd="2" destOrd="0" presId="urn:microsoft.com/office/officeart/2018/2/layout/IconVerticalSolidList"/>
    <dgm:cxn modelId="{4373998F-D473-42FF-9E2D-ADD0AA397A6E}" type="presParOf" srcId="{7C77D302-A839-4DF4-8476-5D5A8961DC89}" destId="{A4EDECA1-5D83-46A5-9845-15290A8497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C7E40-D9A4-427B-AC59-BB5D50E9049A}"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15757EE-1312-4032-A9AF-64F58F0EC26F}">
      <dgm:prSet/>
      <dgm:spPr/>
      <dgm:t>
        <a:bodyPr/>
        <a:lstStyle/>
        <a:p>
          <a:r>
            <a:rPr lang="en-CA"/>
            <a:t>Acceptance of a new technology follows a three-phase process:</a:t>
          </a:r>
          <a:endParaRPr lang="en-US"/>
        </a:p>
      </dgm:t>
    </dgm:pt>
    <dgm:pt modelId="{303536E0-29C5-4E98-A36C-69179285DCE8}" type="parTrans" cxnId="{17813D8C-C6B6-4F55-A16B-90F4E06B6D85}">
      <dgm:prSet/>
      <dgm:spPr/>
      <dgm:t>
        <a:bodyPr/>
        <a:lstStyle/>
        <a:p>
          <a:endParaRPr lang="en-US"/>
        </a:p>
      </dgm:t>
    </dgm:pt>
    <dgm:pt modelId="{78D89764-D2DA-430B-9639-8BE72D1D45ED}" type="sibTrans" cxnId="{17813D8C-C6B6-4F55-A16B-90F4E06B6D85}">
      <dgm:prSet/>
      <dgm:spPr/>
      <dgm:t>
        <a:bodyPr/>
        <a:lstStyle/>
        <a:p>
          <a:endParaRPr lang="en-US"/>
        </a:p>
      </dgm:t>
    </dgm:pt>
    <dgm:pt modelId="{78EB3447-02A1-466C-8317-B8C8A171D0BF}">
      <dgm:prSet/>
      <dgm:spPr/>
      <dgm:t>
        <a:bodyPr/>
        <a:lstStyle/>
        <a:p>
          <a:r>
            <a:rPr lang="en-CA"/>
            <a:t>1) Invention– combining elements and materials to form new ones</a:t>
          </a:r>
          <a:endParaRPr lang="en-US"/>
        </a:p>
      </dgm:t>
    </dgm:pt>
    <dgm:pt modelId="{92FFB1AF-9305-4D40-A817-208E967D2CF7}" type="parTrans" cxnId="{E99ACC5C-4F34-46E7-881C-52809B0C0753}">
      <dgm:prSet/>
      <dgm:spPr/>
      <dgm:t>
        <a:bodyPr/>
        <a:lstStyle/>
        <a:p>
          <a:endParaRPr lang="en-US"/>
        </a:p>
      </dgm:t>
    </dgm:pt>
    <dgm:pt modelId="{02DF0392-0B31-4567-B0A2-E1F95004FC86}" type="sibTrans" cxnId="{E99ACC5C-4F34-46E7-881C-52809B0C0753}">
      <dgm:prSet/>
      <dgm:spPr/>
      <dgm:t>
        <a:bodyPr/>
        <a:lstStyle/>
        <a:p>
          <a:endParaRPr lang="en-US"/>
        </a:p>
      </dgm:t>
    </dgm:pt>
    <dgm:pt modelId="{27836F35-3ACF-4B28-A339-4086F6CD3D15}">
      <dgm:prSet/>
      <dgm:spPr/>
      <dgm:t>
        <a:bodyPr/>
        <a:lstStyle/>
        <a:p>
          <a:r>
            <a:rPr lang="en-CA"/>
            <a:t>2) Discovery—discovering a new way of viewing reality</a:t>
          </a:r>
          <a:endParaRPr lang="en-US"/>
        </a:p>
      </dgm:t>
    </dgm:pt>
    <dgm:pt modelId="{2E530D59-47A0-415A-9895-8B5194D18BF4}" type="parTrans" cxnId="{FD055213-907D-4A40-A40B-C424F6CE9956}">
      <dgm:prSet/>
      <dgm:spPr/>
      <dgm:t>
        <a:bodyPr/>
        <a:lstStyle/>
        <a:p>
          <a:endParaRPr lang="en-US"/>
        </a:p>
      </dgm:t>
    </dgm:pt>
    <dgm:pt modelId="{0F6D8C1C-65C6-48A6-8A09-D51453A65371}" type="sibTrans" cxnId="{FD055213-907D-4A40-A40B-C424F6CE9956}">
      <dgm:prSet/>
      <dgm:spPr/>
      <dgm:t>
        <a:bodyPr/>
        <a:lstStyle/>
        <a:p>
          <a:endParaRPr lang="en-US"/>
        </a:p>
      </dgm:t>
    </dgm:pt>
    <dgm:pt modelId="{74C3BC0C-820F-4CEE-9F39-4157E66A86AE}">
      <dgm:prSet/>
      <dgm:spPr/>
      <dgm:t>
        <a:bodyPr/>
        <a:lstStyle/>
        <a:p>
          <a:r>
            <a:rPr lang="en-CA"/>
            <a:t>3) Diffusion—the spread of a discovery from one area to another </a:t>
          </a:r>
          <a:endParaRPr lang="en-US"/>
        </a:p>
      </dgm:t>
    </dgm:pt>
    <dgm:pt modelId="{B205CFE6-BACA-47AE-8E79-658BC88D8D3F}" type="parTrans" cxnId="{C22DAE10-EAC8-40B4-9F41-C0434E3B1E9E}">
      <dgm:prSet/>
      <dgm:spPr/>
      <dgm:t>
        <a:bodyPr/>
        <a:lstStyle/>
        <a:p>
          <a:endParaRPr lang="en-US"/>
        </a:p>
      </dgm:t>
    </dgm:pt>
    <dgm:pt modelId="{B30F29BE-2429-42C1-865D-9F9A799672A0}" type="sibTrans" cxnId="{C22DAE10-EAC8-40B4-9F41-C0434E3B1E9E}">
      <dgm:prSet/>
      <dgm:spPr/>
      <dgm:t>
        <a:bodyPr/>
        <a:lstStyle/>
        <a:p>
          <a:endParaRPr lang="en-US"/>
        </a:p>
      </dgm:t>
    </dgm:pt>
    <dgm:pt modelId="{9C646364-D3DE-4C89-8BA1-954433FED43C}" type="pres">
      <dgm:prSet presAssocID="{474C7E40-D9A4-427B-AC59-BB5D50E9049A}" presName="root" presStyleCnt="0">
        <dgm:presLayoutVars>
          <dgm:dir/>
          <dgm:resizeHandles val="exact"/>
        </dgm:presLayoutVars>
      </dgm:prSet>
      <dgm:spPr/>
    </dgm:pt>
    <dgm:pt modelId="{A91F61EA-8FED-4594-8CD2-35830DDF54C0}" type="pres">
      <dgm:prSet presAssocID="{A15757EE-1312-4032-A9AF-64F58F0EC26F}" presName="compNode" presStyleCnt="0"/>
      <dgm:spPr/>
    </dgm:pt>
    <dgm:pt modelId="{150DE4D4-A256-4E58-AE22-DE0BED0A5427}" type="pres">
      <dgm:prSet presAssocID="{A15757EE-1312-4032-A9AF-64F58F0EC26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Circle"/>
        </a:ext>
      </dgm:extLst>
    </dgm:pt>
    <dgm:pt modelId="{5FD1A022-B98C-4522-8C45-B82744860147}" type="pres">
      <dgm:prSet presAssocID="{A15757EE-1312-4032-A9AF-64F58F0EC26F}" presName="spaceRect" presStyleCnt="0"/>
      <dgm:spPr/>
    </dgm:pt>
    <dgm:pt modelId="{88294EEF-125A-463A-A42A-82BB88C4797D}" type="pres">
      <dgm:prSet presAssocID="{A15757EE-1312-4032-A9AF-64F58F0EC26F}" presName="textRect" presStyleLbl="revTx" presStyleIdx="0" presStyleCnt="4">
        <dgm:presLayoutVars>
          <dgm:chMax val="1"/>
          <dgm:chPref val="1"/>
        </dgm:presLayoutVars>
      </dgm:prSet>
      <dgm:spPr/>
    </dgm:pt>
    <dgm:pt modelId="{49486C37-C0A8-411F-8A65-13302403CD6A}" type="pres">
      <dgm:prSet presAssocID="{78D89764-D2DA-430B-9639-8BE72D1D45ED}" presName="sibTrans" presStyleCnt="0"/>
      <dgm:spPr/>
    </dgm:pt>
    <dgm:pt modelId="{9523025B-730E-4CC1-AB16-BA46FA5A8770}" type="pres">
      <dgm:prSet presAssocID="{78EB3447-02A1-466C-8317-B8C8A171D0BF}" presName="compNode" presStyleCnt="0"/>
      <dgm:spPr/>
    </dgm:pt>
    <dgm:pt modelId="{21D2CA7A-391E-4BFF-BD94-00DEAF732CA4}" type="pres">
      <dgm:prSet presAssocID="{78EB3447-02A1-466C-8317-B8C8A171D0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tom"/>
        </a:ext>
      </dgm:extLst>
    </dgm:pt>
    <dgm:pt modelId="{F7A0C2E7-0E7E-4F59-95FC-CFB2DE197548}" type="pres">
      <dgm:prSet presAssocID="{78EB3447-02A1-466C-8317-B8C8A171D0BF}" presName="spaceRect" presStyleCnt="0"/>
      <dgm:spPr/>
    </dgm:pt>
    <dgm:pt modelId="{137424FD-940A-46A4-91E7-44472721915D}" type="pres">
      <dgm:prSet presAssocID="{78EB3447-02A1-466C-8317-B8C8A171D0BF}" presName="textRect" presStyleLbl="revTx" presStyleIdx="1" presStyleCnt="4">
        <dgm:presLayoutVars>
          <dgm:chMax val="1"/>
          <dgm:chPref val="1"/>
        </dgm:presLayoutVars>
      </dgm:prSet>
      <dgm:spPr/>
    </dgm:pt>
    <dgm:pt modelId="{FA557A77-B5D4-41C2-BFFC-6C971BB8158B}" type="pres">
      <dgm:prSet presAssocID="{02DF0392-0B31-4567-B0A2-E1F95004FC86}" presName="sibTrans" presStyleCnt="0"/>
      <dgm:spPr/>
    </dgm:pt>
    <dgm:pt modelId="{44DB09EE-6C36-45D4-95C4-EA3BF370A431}" type="pres">
      <dgm:prSet presAssocID="{27836F35-3ACF-4B28-A339-4086F6CD3D15}" presName="compNode" presStyleCnt="0"/>
      <dgm:spPr/>
    </dgm:pt>
    <dgm:pt modelId="{858712AB-B687-42DF-9439-F4FCECF9F249}" type="pres">
      <dgm:prSet presAssocID="{27836F35-3ACF-4B28-A339-4086F6CD3D1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lescope"/>
        </a:ext>
      </dgm:extLst>
    </dgm:pt>
    <dgm:pt modelId="{9F8A5388-682E-41ED-85F7-319B3338F61A}" type="pres">
      <dgm:prSet presAssocID="{27836F35-3ACF-4B28-A339-4086F6CD3D15}" presName="spaceRect" presStyleCnt="0"/>
      <dgm:spPr/>
    </dgm:pt>
    <dgm:pt modelId="{8CFFEFBD-7BFB-42FF-8378-DB68BC477C65}" type="pres">
      <dgm:prSet presAssocID="{27836F35-3ACF-4B28-A339-4086F6CD3D15}" presName="textRect" presStyleLbl="revTx" presStyleIdx="2" presStyleCnt="4">
        <dgm:presLayoutVars>
          <dgm:chMax val="1"/>
          <dgm:chPref val="1"/>
        </dgm:presLayoutVars>
      </dgm:prSet>
      <dgm:spPr/>
    </dgm:pt>
    <dgm:pt modelId="{D178305C-DAD1-4547-B0CF-936D5374B688}" type="pres">
      <dgm:prSet presAssocID="{0F6D8C1C-65C6-48A6-8A09-D51453A65371}" presName="sibTrans" presStyleCnt="0"/>
      <dgm:spPr/>
    </dgm:pt>
    <dgm:pt modelId="{93BCBDAF-C55A-4F65-A0A9-F9A0444C9A51}" type="pres">
      <dgm:prSet presAssocID="{74C3BC0C-820F-4CEE-9F39-4157E66A86AE}" presName="compNode" presStyleCnt="0"/>
      <dgm:spPr/>
    </dgm:pt>
    <dgm:pt modelId="{7B846DBF-5CB6-4500-8BF4-EE483EBDF10F}" type="pres">
      <dgm:prSet presAssocID="{74C3BC0C-820F-4CEE-9F39-4157E66A86A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ximize"/>
        </a:ext>
      </dgm:extLst>
    </dgm:pt>
    <dgm:pt modelId="{BBC21864-E58E-4EB6-8966-152D11CD379D}" type="pres">
      <dgm:prSet presAssocID="{74C3BC0C-820F-4CEE-9F39-4157E66A86AE}" presName="spaceRect" presStyleCnt="0"/>
      <dgm:spPr/>
    </dgm:pt>
    <dgm:pt modelId="{420B72F0-BED5-4B24-BFB1-A626F7E9CD97}" type="pres">
      <dgm:prSet presAssocID="{74C3BC0C-820F-4CEE-9F39-4157E66A86AE}" presName="textRect" presStyleLbl="revTx" presStyleIdx="3" presStyleCnt="4">
        <dgm:presLayoutVars>
          <dgm:chMax val="1"/>
          <dgm:chPref val="1"/>
        </dgm:presLayoutVars>
      </dgm:prSet>
      <dgm:spPr/>
    </dgm:pt>
  </dgm:ptLst>
  <dgm:cxnLst>
    <dgm:cxn modelId="{F358AD08-AB64-4031-9FF3-EB1FD2F419D4}" type="presOf" srcId="{74C3BC0C-820F-4CEE-9F39-4157E66A86AE}" destId="{420B72F0-BED5-4B24-BFB1-A626F7E9CD97}" srcOrd="0" destOrd="0" presId="urn:microsoft.com/office/officeart/2018/2/layout/IconLabelList"/>
    <dgm:cxn modelId="{C22DAE10-EAC8-40B4-9F41-C0434E3B1E9E}" srcId="{474C7E40-D9A4-427B-AC59-BB5D50E9049A}" destId="{74C3BC0C-820F-4CEE-9F39-4157E66A86AE}" srcOrd="3" destOrd="0" parTransId="{B205CFE6-BACA-47AE-8E79-658BC88D8D3F}" sibTransId="{B30F29BE-2429-42C1-865D-9F9A799672A0}"/>
    <dgm:cxn modelId="{FD055213-907D-4A40-A40B-C424F6CE9956}" srcId="{474C7E40-D9A4-427B-AC59-BB5D50E9049A}" destId="{27836F35-3ACF-4B28-A339-4086F6CD3D15}" srcOrd="2" destOrd="0" parTransId="{2E530D59-47A0-415A-9895-8B5194D18BF4}" sibTransId="{0F6D8C1C-65C6-48A6-8A09-D51453A65371}"/>
    <dgm:cxn modelId="{D7F73927-0762-48A3-B9D9-46C0B6F43053}" type="presOf" srcId="{A15757EE-1312-4032-A9AF-64F58F0EC26F}" destId="{88294EEF-125A-463A-A42A-82BB88C4797D}" srcOrd="0" destOrd="0" presId="urn:microsoft.com/office/officeart/2018/2/layout/IconLabelList"/>
    <dgm:cxn modelId="{E99ACC5C-4F34-46E7-881C-52809B0C0753}" srcId="{474C7E40-D9A4-427B-AC59-BB5D50E9049A}" destId="{78EB3447-02A1-466C-8317-B8C8A171D0BF}" srcOrd="1" destOrd="0" parTransId="{92FFB1AF-9305-4D40-A817-208E967D2CF7}" sibTransId="{02DF0392-0B31-4567-B0A2-E1F95004FC86}"/>
    <dgm:cxn modelId="{4918D372-260A-4F91-8B5D-B0793F60E519}" type="presOf" srcId="{474C7E40-D9A4-427B-AC59-BB5D50E9049A}" destId="{9C646364-D3DE-4C89-8BA1-954433FED43C}" srcOrd="0" destOrd="0" presId="urn:microsoft.com/office/officeart/2018/2/layout/IconLabelList"/>
    <dgm:cxn modelId="{17813D8C-C6B6-4F55-A16B-90F4E06B6D85}" srcId="{474C7E40-D9A4-427B-AC59-BB5D50E9049A}" destId="{A15757EE-1312-4032-A9AF-64F58F0EC26F}" srcOrd="0" destOrd="0" parTransId="{303536E0-29C5-4E98-A36C-69179285DCE8}" sibTransId="{78D89764-D2DA-430B-9639-8BE72D1D45ED}"/>
    <dgm:cxn modelId="{40084894-1CA8-4589-9805-94603F934879}" type="presOf" srcId="{27836F35-3ACF-4B28-A339-4086F6CD3D15}" destId="{8CFFEFBD-7BFB-42FF-8378-DB68BC477C65}" srcOrd="0" destOrd="0" presId="urn:microsoft.com/office/officeart/2018/2/layout/IconLabelList"/>
    <dgm:cxn modelId="{AD424996-A684-4083-B699-0F61210F3424}" type="presOf" srcId="{78EB3447-02A1-466C-8317-B8C8A171D0BF}" destId="{137424FD-940A-46A4-91E7-44472721915D}" srcOrd="0" destOrd="0" presId="urn:microsoft.com/office/officeart/2018/2/layout/IconLabelList"/>
    <dgm:cxn modelId="{85455155-6922-4F27-B331-C652DFC62788}" type="presParOf" srcId="{9C646364-D3DE-4C89-8BA1-954433FED43C}" destId="{A91F61EA-8FED-4594-8CD2-35830DDF54C0}" srcOrd="0" destOrd="0" presId="urn:microsoft.com/office/officeart/2018/2/layout/IconLabelList"/>
    <dgm:cxn modelId="{91A0A2DC-71AD-4C2B-A85D-B05533AB79CE}" type="presParOf" srcId="{A91F61EA-8FED-4594-8CD2-35830DDF54C0}" destId="{150DE4D4-A256-4E58-AE22-DE0BED0A5427}" srcOrd="0" destOrd="0" presId="urn:microsoft.com/office/officeart/2018/2/layout/IconLabelList"/>
    <dgm:cxn modelId="{169165F6-DCAB-4934-AAA2-F9F4D7F23D10}" type="presParOf" srcId="{A91F61EA-8FED-4594-8CD2-35830DDF54C0}" destId="{5FD1A022-B98C-4522-8C45-B82744860147}" srcOrd="1" destOrd="0" presId="urn:microsoft.com/office/officeart/2018/2/layout/IconLabelList"/>
    <dgm:cxn modelId="{FEC3F120-A5A4-4205-BAC9-DA49E2D3E6EF}" type="presParOf" srcId="{A91F61EA-8FED-4594-8CD2-35830DDF54C0}" destId="{88294EEF-125A-463A-A42A-82BB88C4797D}" srcOrd="2" destOrd="0" presId="urn:microsoft.com/office/officeart/2018/2/layout/IconLabelList"/>
    <dgm:cxn modelId="{C6AD2DF0-AD1F-4478-8FA0-1115A839E87A}" type="presParOf" srcId="{9C646364-D3DE-4C89-8BA1-954433FED43C}" destId="{49486C37-C0A8-411F-8A65-13302403CD6A}" srcOrd="1" destOrd="0" presId="urn:microsoft.com/office/officeart/2018/2/layout/IconLabelList"/>
    <dgm:cxn modelId="{BC83FCD0-F5E7-4C10-A2AE-CF184317B752}" type="presParOf" srcId="{9C646364-D3DE-4C89-8BA1-954433FED43C}" destId="{9523025B-730E-4CC1-AB16-BA46FA5A8770}" srcOrd="2" destOrd="0" presId="urn:microsoft.com/office/officeart/2018/2/layout/IconLabelList"/>
    <dgm:cxn modelId="{FAE6D2E3-D426-41FB-9BED-7F61AE8BEC7C}" type="presParOf" srcId="{9523025B-730E-4CC1-AB16-BA46FA5A8770}" destId="{21D2CA7A-391E-4BFF-BD94-00DEAF732CA4}" srcOrd="0" destOrd="0" presId="urn:microsoft.com/office/officeart/2018/2/layout/IconLabelList"/>
    <dgm:cxn modelId="{5D50767B-16DD-4676-8437-4E2387E576AC}" type="presParOf" srcId="{9523025B-730E-4CC1-AB16-BA46FA5A8770}" destId="{F7A0C2E7-0E7E-4F59-95FC-CFB2DE197548}" srcOrd="1" destOrd="0" presId="urn:microsoft.com/office/officeart/2018/2/layout/IconLabelList"/>
    <dgm:cxn modelId="{07051893-33D3-4A51-B77C-33CC629DAB9C}" type="presParOf" srcId="{9523025B-730E-4CC1-AB16-BA46FA5A8770}" destId="{137424FD-940A-46A4-91E7-44472721915D}" srcOrd="2" destOrd="0" presId="urn:microsoft.com/office/officeart/2018/2/layout/IconLabelList"/>
    <dgm:cxn modelId="{CE61EABA-8A93-467F-822A-0F288523D855}" type="presParOf" srcId="{9C646364-D3DE-4C89-8BA1-954433FED43C}" destId="{FA557A77-B5D4-41C2-BFFC-6C971BB8158B}" srcOrd="3" destOrd="0" presId="urn:microsoft.com/office/officeart/2018/2/layout/IconLabelList"/>
    <dgm:cxn modelId="{0D1EC23C-86D9-41D2-BA3A-E950376B34C7}" type="presParOf" srcId="{9C646364-D3DE-4C89-8BA1-954433FED43C}" destId="{44DB09EE-6C36-45D4-95C4-EA3BF370A431}" srcOrd="4" destOrd="0" presId="urn:microsoft.com/office/officeart/2018/2/layout/IconLabelList"/>
    <dgm:cxn modelId="{B48ABA66-2EF6-4AD6-B9E7-4653F173570D}" type="presParOf" srcId="{44DB09EE-6C36-45D4-95C4-EA3BF370A431}" destId="{858712AB-B687-42DF-9439-F4FCECF9F249}" srcOrd="0" destOrd="0" presId="urn:microsoft.com/office/officeart/2018/2/layout/IconLabelList"/>
    <dgm:cxn modelId="{AE456CEE-413A-4DA9-B926-A282BDFF3A85}" type="presParOf" srcId="{44DB09EE-6C36-45D4-95C4-EA3BF370A431}" destId="{9F8A5388-682E-41ED-85F7-319B3338F61A}" srcOrd="1" destOrd="0" presId="urn:microsoft.com/office/officeart/2018/2/layout/IconLabelList"/>
    <dgm:cxn modelId="{1350A343-FB20-4628-9BD2-5B6BFFCFC1EA}" type="presParOf" srcId="{44DB09EE-6C36-45D4-95C4-EA3BF370A431}" destId="{8CFFEFBD-7BFB-42FF-8378-DB68BC477C65}" srcOrd="2" destOrd="0" presId="urn:microsoft.com/office/officeart/2018/2/layout/IconLabelList"/>
    <dgm:cxn modelId="{915EF404-F56E-40CB-85EF-1B5FB5E2CACD}" type="presParOf" srcId="{9C646364-D3DE-4C89-8BA1-954433FED43C}" destId="{D178305C-DAD1-4547-B0CF-936D5374B688}" srcOrd="5" destOrd="0" presId="urn:microsoft.com/office/officeart/2018/2/layout/IconLabelList"/>
    <dgm:cxn modelId="{CEAEFF38-EAE7-4FF1-82E3-1DEAD37025ED}" type="presParOf" srcId="{9C646364-D3DE-4C89-8BA1-954433FED43C}" destId="{93BCBDAF-C55A-4F65-A0A9-F9A0444C9A51}" srcOrd="6" destOrd="0" presId="urn:microsoft.com/office/officeart/2018/2/layout/IconLabelList"/>
    <dgm:cxn modelId="{0D8E9212-8FB7-4666-BA7B-C8A8CF952898}" type="presParOf" srcId="{93BCBDAF-C55A-4F65-A0A9-F9A0444C9A51}" destId="{7B846DBF-5CB6-4500-8BF4-EE483EBDF10F}" srcOrd="0" destOrd="0" presId="urn:microsoft.com/office/officeart/2018/2/layout/IconLabelList"/>
    <dgm:cxn modelId="{6CA4A589-8BB7-46CF-BD5C-022D00597383}" type="presParOf" srcId="{93BCBDAF-C55A-4F65-A0A9-F9A0444C9A51}" destId="{BBC21864-E58E-4EB6-8966-152D11CD379D}" srcOrd="1" destOrd="0" presId="urn:microsoft.com/office/officeart/2018/2/layout/IconLabelList"/>
    <dgm:cxn modelId="{726A1F2A-D2AC-4CB5-A863-6557285D6943}" type="presParOf" srcId="{93BCBDAF-C55A-4F65-A0A9-F9A0444C9A51}" destId="{420B72F0-BED5-4B24-BFB1-A626F7E9CD9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DC1D2-020B-49A0-B188-0077BF98FD37}">
      <dsp:nvSpPr>
        <dsp:cNvPr id="0" name=""/>
        <dsp:cNvSpPr/>
      </dsp:nvSpPr>
      <dsp:spPr>
        <a:xfrm>
          <a:off x="0" y="829627"/>
          <a:ext cx="6492875" cy="15316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200E1-B778-4515-9FB1-6DECF317C84E}">
      <dsp:nvSpPr>
        <dsp:cNvPr id="0" name=""/>
        <dsp:cNvSpPr/>
      </dsp:nvSpPr>
      <dsp:spPr>
        <a:xfrm>
          <a:off x="463315" y="1174241"/>
          <a:ext cx="842391" cy="8423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997FDD-3630-4FBC-B898-285DC077E2EE}">
      <dsp:nvSpPr>
        <dsp:cNvPr id="0" name=""/>
        <dsp:cNvSpPr/>
      </dsp:nvSpPr>
      <dsp:spPr>
        <a:xfrm>
          <a:off x="1769021" y="829627"/>
          <a:ext cx="4723853" cy="153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162096" rIns="162096" bIns="162096" numCol="1" spcCol="1270" anchor="ctr" anchorCtr="0">
          <a:noAutofit/>
        </a:bodyPr>
        <a:lstStyle/>
        <a:p>
          <a:pPr marL="0" lvl="0" indent="0" algn="l" defTabSz="933450">
            <a:lnSpc>
              <a:spcPct val="90000"/>
            </a:lnSpc>
            <a:spcBef>
              <a:spcPct val="0"/>
            </a:spcBef>
            <a:spcAft>
              <a:spcPct val="35000"/>
            </a:spcAft>
            <a:buNone/>
          </a:pPr>
          <a:r>
            <a:rPr lang="en-CA" sz="2100" kern="1200"/>
            <a:t>Technology makes our lives easier</a:t>
          </a:r>
          <a:endParaRPr lang="en-US" sz="2100" kern="1200"/>
        </a:p>
      </dsp:txBody>
      <dsp:txXfrm>
        <a:off x="1769021" y="829627"/>
        <a:ext cx="4723853" cy="1531620"/>
      </dsp:txXfrm>
    </dsp:sp>
    <dsp:sp modelId="{DADEC40A-598A-4883-B4C1-4DE1CE002197}">
      <dsp:nvSpPr>
        <dsp:cNvPr id="0" name=""/>
        <dsp:cNvSpPr/>
      </dsp:nvSpPr>
      <dsp:spPr>
        <a:xfrm>
          <a:off x="0" y="2744152"/>
          <a:ext cx="6492875" cy="15316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53B4C-D555-40C4-B1FE-A7431473053A}">
      <dsp:nvSpPr>
        <dsp:cNvPr id="0" name=""/>
        <dsp:cNvSpPr/>
      </dsp:nvSpPr>
      <dsp:spPr>
        <a:xfrm>
          <a:off x="463315" y="3088767"/>
          <a:ext cx="842391" cy="8423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EDECA1-5D83-46A5-9845-15290A84976F}">
      <dsp:nvSpPr>
        <dsp:cNvPr id="0" name=""/>
        <dsp:cNvSpPr/>
      </dsp:nvSpPr>
      <dsp:spPr>
        <a:xfrm>
          <a:off x="1769021" y="2744152"/>
          <a:ext cx="4723853" cy="153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162096" rIns="162096" bIns="162096" numCol="1" spcCol="1270" anchor="ctr" anchorCtr="0">
          <a:noAutofit/>
        </a:bodyPr>
        <a:lstStyle/>
        <a:p>
          <a:pPr marL="0" lvl="0" indent="0" algn="l" defTabSz="933450">
            <a:lnSpc>
              <a:spcPct val="90000"/>
            </a:lnSpc>
            <a:spcBef>
              <a:spcPct val="0"/>
            </a:spcBef>
            <a:spcAft>
              <a:spcPct val="35000"/>
            </a:spcAft>
            <a:buNone/>
          </a:pPr>
          <a:r>
            <a:rPr lang="en-CA" sz="2100" kern="1200"/>
            <a:t>Technology is the creation of tools or objects that both extend our natural abilities and alter our social environment </a:t>
          </a:r>
          <a:endParaRPr lang="en-US" sz="2100" kern="1200"/>
        </a:p>
      </dsp:txBody>
      <dsp:txXfrm>
        <a:off x="1769021" y="2744152"/>
        <a:ext cx="4723853" cy="1531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DE4D4-A256-4E58-AE22-DE0BED0A5427}">
      <dsp:nvSpPr>
        <dsp:cNvPr id="0" name=""/>
        <dsp:cNvSpPr/>
      </dsp:nvSpPr>
      <dsp:spPr>
        <a:xfrm>
          <a:off x="1664782" y="407050"/>
          <a:ext cx="875993" cy="8759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294EEF-125A-463A-A42A-82BB88C4797D}">
      <dsp:nvSpPr>
        <dsp:cNvPr id="0" name=""/>
        <dsp:cNvSpPr/>
      </dsp:nvSpPr>
      <dsp:spPr>
        <a:xfrm>
          <a:off x="1129453" y="1589368"/>
          <a:ext cx="19466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CA" sz="1500" kern="1200"/>
            <a:t>Acceptance of a new technology follows a three-phase process:</a:t>
          </a:r>
          <a:endParaRPr lang="en-US" sz="1500" kern="1200"/>
        </a:p>
      </dsp:txBody>
      <dsp:txXfrm>
        <a:off x="1129453" y="1589368"/>
        <a:ext cx="1946652" cy="720000"/>
      </dsp:txXfrm>
    </dsp:sp>
    <dsp:sp modelId="{21D2CA7A-391E-4BFF-BD94-00DEAF732CA4}">
      <dsp:nvSpPr>
        <dsp:cNvPr id="0" name=""/>
        <dsp:cNvSpPr/>
      </dsp:nvSpPr>
      <dsp:spPr>
        <a:xfrm>
          <a:off x="3952098" y="407050"/>
          <a:ext cx="875993" cy="8759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7424FD-940A-46A4-91E7-44472721915D}">
      <dsp:nvSpPr>
        <dsp:cNvPr id="0" name=""/>
        <dsp:cNvSpPr/>
      </dsp:nvSpPr>
      <dsp:spPr>
        <a:xfrm>
          <a:off x="3416769" y="1589368"/>
          <a:ext cx="19466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CA" sz="1500" kern="1200"/>
            <a:t>1) Invention– combining elements and materials to form new ones</a:t>
          </a:r>
          <a:endParaRPr lang="en-US" sz="1500" kern="1200"/>
        </a:p>
      </dsp:txBody>
      <dsp:txXfrm>
        <a:off x="3416769" y="1589368"/>
        <a:ext cx="1946652" cy="720000"/>
      </dsp:txXfrm>
    </dsp:sp>
    <dsp:sp modelId="{858712AB-B687-42DF-9439-F4FCECF9F249}">
      <dsp:nvSpPr>
        <dsp:cNvPr id="0" name=""/>
        <dsp:cNvSpPr/>
      </dsp:nvSpPr>
      <dsp:spPr>
        <a:xfrm>
          <a:off x="1664782" y="2796031"/>
          <a:ext cx="875993" cy="8759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FFEFBD-7BFB-42FF-8378-DB68BC477C65}">
      <dsp:nvSpPr>
        <dsp:cNvPr id="0" name=""/>
        <dsp:cNvSpPr/>
      </dsp:nvSpPr>
      <dsp:spPr>
        <a:xfrm>
          <a:off x="1129453" y="3978349"/>
          <a:ext cx="19466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CA" sz="1500" kern="1200"/>
            <a:t>2) Discovery—discovering a new way of viewing reality</a:t>
          </a:r>
          <a:endParaRPr lang="en-US" sz="1500" kern="1200"/>
        </a:p>
      </dsp:txBody>
      <dsp:txXfrm>
        <a:off x="1129453" y="3978349"/>
        <a:ext cx="1946652" cy="720000"/>
      </dsp:txXfrm>
    </dsp:sp>
    <dsp:sp modelId="{7B846DBF-5CB6-4500-8BF4-EE483EBDF10F}">
      <dsp:nvSpPr>
        <dsp:cNvPr id="0" name=""/>
        <dsp:cNvSpPr/>
      </dsp:nvSpPr>
      <dsp:spPr>
        <a:xfrm>
          <a:off x="3952098" y="2796031"/>
          <a:ext cx="875993" cy="8759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0B72F0-BED5-4B24-BFB1-A626F7E9CD97}">
      <dsp:nvSpPr>
        <dsp:cNvPr id="0" name=""/>
        <dsp:cNvSpPr/>
      </dsp:nvSpPr>
      <dsp:spPr>
        <a:xfrm>
          <a:off x="3416769" y="3978349"/>
          <a:ext cx="194665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CA" sz="1500" kern="1200"/>
            <a:t>3) Diffusion—the spread of a discovery from one area to another </a:t>
          </a:r>
          <a:endParaRPr lang="en-US" sz="1500" kern="1200"/>
        </a:p>
      </dsp:txBody>
      <dsp:txXfrm>
        <a:off x="3416769" y="3978349"/>
        <a:ext cx="194665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3E8698-AC7C-4940-88F9-959F93D4C9B1}" type="datetimeFigureOut">
              <a:rPr lang="en-US" smtClean="0"/>
              <a:t>1/19/2024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106012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8698-AC7C-4940-88F9-959F93D4C9B1}"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45880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3E8698-AC7C-4940-88F9-959F93D4C9B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48634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3E8698-AC7C-4940-88F9-959F93D4C9B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686323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3E8698-AC7C-4940-88F9-959F93D4C9B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658221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3E8698-AC7C-4940-88F9-959F93D4C9B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37930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3E8698-AC7C-4940-88F9-959F93D4C9B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585729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E8698-AC7C-4940-88F9-959F93D4C9B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2060277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E8698-AC7C-4940-88F9-959F93D4C9B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47794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E8698-AC7C-4940-88F9-959F93D4C9B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98839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3E8698-AC7C-4940-88F9-959F93D4C9B1}"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129860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E8698-AC7C-4940-88F9-959F93D4C9B1}"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385730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E8698-AC7C-4940-88F9-959F93D4C9B1}"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347577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E8698-AC7C-4940-88F9-959F93D4C9B1}"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306200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E8698-AC7C-4940-88F9-959F93D4C9B1}"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207645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8698-AC7C-4940-88F9-959F93D4C9B1}"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98749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E8698-AC7C-4940-88F9-959F93D4C9B1}"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A7CB4-79E6-4979-9A30-380C44B4D669}" type="slidenum">
              <a:rPr lang="en-US" smtClean="0"/>
              <a:t>‹#›</a:t>
            </a:fld>
            <a:endParaRPr lang="en-US"/>
          </a:p>
        </p:txBody>
      </p:sp>
    </p:spTree>
    <p:extLst>
      <p:ext uri="{BB962C8B-B14F-4D97-AF65-F5344CB8AC3E}">
        <p14:creationId xmlns:p14="http://schemas.microsoft.com/office/powerpoint/2010/main" val="303213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3E8698-AC7C-4940-88F9-959F93D4C9B1}" type="datetimeFigureOut">
              <a:rPr lang="en-US" smtClean="0"/>
              <a:t>1/19/2024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DA7CB4-79E6-4979-9A30-380C44B4D669}" type="slidenum">
              <a:rPr lang="en-US" smtClean="0"/>
              <a:t>‹#›</a:t>
            </a:fld>
            <a:endParaRPr lang="en-US"/>
          </a:p>
        </p:txBody>
      </p:sp>
    </p:spTree>
    <p:extLst>
      <p:ext uri="{BB962C8B-B14F-4D97-AF65-F5344CB8AC3E}">
        <p14:creationId xmlns:p14="http://schemas.microsoft.com/office/powerpoint/2010/main" val="3537262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en.wikipedia.org/wiki/IPhone_12_Pro"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commons.wikimedia.org/wiki/File:Germany,_German_Democratic_Republic_location_map_July_1952_-_January_1957.sv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flickr.com/photos/98927875@N05/1173143646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4EB265-F02F-4B59-A508-C6EB995F2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 name="Picture 4" descr="Pipetting sample into multi well tray">
            <a:extLst>
              <a:ext uri="{FF2B5EF4-FFF2-40B4-BE49-F238E27FC236}">
                <a16:creationId xmlns:a16="http://schemas.microsoft.com/office/drawing/2014/main" id="{F5E98AA0-4D18-46A9-A2F2-CD837504BEBA}"/>
              </a:ext>
            </a:extLst>
          </p:cNvPr>
          <p:cNvPicPr>
            <a:picLocks noChangeAspect="1"/>
          </p:cNvPicPr>
          <p:nvPr/>
        </p:nvPicPr>
        <p:blipFill rotWithShape="1">
          <a:blip r:embed="rId3"/>
          <a:srcRect l="29223" t="6321" r="15365" b="10"/>
          <a:stretch/>
        </p:blipFill>
        <p:spPr>
          <a:xfrm>
            <a:off x="20" y="10"/>
            <a:ext cx="5448280" cy="6857990"/>
          </a:xfrm>
          <a:prstGeom prst="rect">
            <a:avLst/>
          </a:prstGeom>
        </p:spPr>
      </p:pic>
      <p:grpSp>
        <p:nvGrpSpPr>
          <p:cNvPr id="11" name="Group 10">
            <a:extLst>
              <a:ext uri="{FF2B5EF4-FFF2-40B4-BE49-F238E27FC236}">
                <a16:creationId xmlns:a16="http://schemas.microsoft.com/office/drawing/2014/main" id="{2C998072-124D-48E2-A6E2-8F1E8ED837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12" name="Rectangle 19">
              <a:extLst>
                <a:ext uri="{FF2B5EF4-FFF2-40B4-BE49-F238E27FC236}">
                  <a16:creationId xmlns:a16="http://schemas.microsoft.com/office/drawing/2014/main" id="{1E14E093-754E-4506-A8D6-FCE1C15C8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3" name="Rectangle 20">
              <a:extLst>
                <a:ext uri="{FF2B5EF4-FFF2-40B4-BE49-F238E27FC236}">
                  <a16:creationId xmlns:a16="http://schemas.microsoft.com/office/drawing/2014/main" id="{CF21968D-4653-4795-8719-23625D73D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 name="Group 14">
            <a:extLst>
              <a:ext uri="{FF2B5EF4-FFF2-40B4-BE49-F238E27FC236}">
                <a16:creationId xmlns:a16="http://schemas.microsoft.com/office/drawing/2014/main" id="{7C1932C4-6593-4E91-A419-A6DD5ACF2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0843" y="0"/>
            <a:ext cx="5014912" cy="6862763"/>
            <a:chOff x="2928938" y="-4763"/>
            <a:chExt cx="5014912" cy="6862763"/>
          </a:xfrm>
        </p:grpSpPr>
        <p:sp>
          <p:nvSpPr>
            <p:cNvPr id="16" name="Freeform 6">
              <a:extLst>
                <a:ext uri="{FF2B5EF4-FFF2-40B4-BE49-F238E27FC236}">
                  <a16:creationId xmlns:a16="http://schemas.microsoft.com/office/drawing/2014/main" id="{7760625D-64B1-4CBD-9E72-3A2E98F98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7" name="Freeform 7">
              <a:extLst>
                <a:ext uri="{FF2B5EF4-FFF2-40B4-BE49-F238E27FC236}">
                  <a16:creationId xmlns:a16="http://schemas.microsoft.com/office/drawing/2014/main" id="{E71E0260-05A5-45ED-8B56-77316E5A9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8" name="Freeform 9">
              <a:extLst>
                <a:ext uri="{FF2B5EF4-FFF2-40B4-BE49-F238E27FC236}">
                  <a16:creationId xmlns:a16="http://schemas.microsoft.com/office/drawing/2014/main" id="{AD29CF5D-216F-4967-90BD-0A39F6072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9" name="Freeform 10">
              <a:extLst>
                <a:ext uri="{FF2B5EF4-FFF2-40B4-BE49-F238E27FC236}">
                  <a16:creationId xmlns:a16="http://schemas.microsoft.com/office/drawing/2014/main" id="{00059C3C-E45F-452B-B06F-6713C5456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0" name="Freeform 11">
              <a:extLst>
                <a:ext uri="{FF2B5EF4-FFF2-40B4-BE49-F238E27FC236}">
                  <a16:creationId xmlns:a16="http://schemas.microsoft.com/office/drawing/2014/main" id="{7B5AA5D5-8081-4AD6-9962-4DE4EBAA4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1" name="Freeform 12">
              <a:extLst>
                <a:ext uri="{FF2B5EF4-FFF2-40B4-BE49-F238E27FC236}">
                  <a16:creationId xmlns:a16="http://schemas.microsoft.com/office/drawing/2014/main" id="{A7DDA84B-1C5A-4E35-A4E5-A9948B088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49E20B4-5B93-48C0-903C-061DDA84A45A}"/>
              </a:ext>
            </a:extLst>
          </p:cNvPr>
          <p:cNvSpPr>
            <a:spLocks noGrp="1"/>
          </p:cNvSpPr>
          <p:nvPr>
            <p:ph type="ctrTitle"/>
          </p:nvPr>
        </p:nvSpPr>
        <p:spPr>
          <a:xfrm>
            <a:off x="4978399" y="1380068"/>
            <a:ext cx="6524623" cy="2616199"/>
          </a:xfrm>
        </p:spPr>
        <p:txBody>
          <a:bodyPr>
            <a:normAutofit/>
          </a:bodyPr>
          <a:lstStyle/>
          <a:p>
            <a:r>
              <a:rPr lang="en-CA"/>
              <a:t>The Stanford Prison Experiment </a:t>
            </a:r>
            <a:endParaRPr lang="en-US"/>
          </a:p>
        </p:txBody>
      </p:sp>
      <p:sp>
        <p:nvSpPr>
          <p:cNvPr id="3" name="Subtitle 2">
            <a:extLst>
              <a:ext uri="{FF2B5EF4-FFF2-40B4-BE49-F238E27FC236}">
                <a16:creationId xmlns:a16="http://schemas.microsoft.com/office/drawing/2014/main" id="{78B92985-4A7F-46F8-8EAE-2C44126DC276}"/>
              </a:ext>
            </a:extLst>
          </p:cNvPr>
          <p:cNvSpPr>
            <a:spLocks noGrp="1"/>
          </p:cNvSpPr>
          <p:nvPr>
            <p:ph type="subTitle" idx="1"/>
          </p:nvPr>
        </p:nvSpPr>
        <p:spPr>
          <a:xfrm>
            <a:off x="6000751" y="3996267"/>
            <a:ext cx="5502271" cy="1388534"/>
          </a:xfrm>
        </p:spPr>
        <p:txBody>
          <a:bodyPr>
            <a:normAutofit/>
          </a:bodyPr>
          <a:lstStyle/>
          <a:p>
            <a:r>
              <a:rPr lang="en-CA"/>
              <a:t>Unit 2: Theories of Social Change </a:t>
            </a:r>
            <a:endParaRPr lang="en-US"/>
          </a:p>
        </p:txBody>
      </p:sp>
    </p:spTree>
    <p:extLst>
      <p:ext uri="{BB962C8B-B14F-4D97-AF65-F5344CB8AC3E}">
        <p14:creationId xmlns:p14="http://schemas.microsoft.com/office/powerpoint/2010/main" val="114548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isoner #4325">
            <a:extLst>
              <a:ext uri="{FF2B5EF4-FFF2-40B4-BE49-F238E27FC236}">
                <a16:creationId xmlns:a16="http://schemas.microsoft.com/office/drawing/2014/main" id="{8776A99B-72AE-4F96-949B-E98C72F5E8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30" r="2" b="2"/>
          <a:stretch/>
        </p:blipFill>
        <p:spPr bwMode="auto">
          <a:xfrm>
            <a:off x="8785907" y="1998131"/>
            <a:ext cx="2717116"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6DB254-84B4-41AE-9A87-1D72949F74A5}"/>
              </a:ext>
            </a:extLst>
          </p:cNvPr>
          <p:cNvSpPr>
            <a:spLocks noGrp="1"/>
          </p:cNvSpPr>
          <p:nvPr>
            <p:ph type="title"/>
          </p:nvPr>
        </p:nvSpPr>
        <p:spPr>
          <a:xfrm>
            <a:off x="1484311" y="685800"/>
            <a:ext cx="10018713" cy="1185333"/>
          </a:xfrm>
        </p:spPr>
        <p:txBody>
          <a:bodyPr>
            <a:normAutofit/>
          </a:bodyPr>
          <a:lstStyle/>
          <a:p>
            <a:r>
              <a:rPr lang="en-CA"/>
              <a:t>What did the guards do upon arrival?</a:t>
            </a:r>
            <a:endParaRPr lang="en-US"/>
          </a:p>
        </p:txBody>
      </p:sp>
      <p:sp>
        <p:nvSpPr>
          <p:cNvPr id="3" name="Content Placeholder 2">
            <a:extLst>
              <a:ext uri="{FF2B5EF4-FFF2-40B4-BE49-F238E27FC236}">
                <a16:creationId xmlns:a16="http://schemas.microsoft.com/office/drawing/2014/main" id="{0C35A360-5913-4E0B-9ADB-3240E2FCE8E2}"/>
              </a:ext>
            </a:extLst>
          </p:cNvPr>
          <p:cNvSpPr>
            <a:spLocks noGrp="1"/>
          </p:cNvSpPr>
          <p:nvPr>
            <p:ph idx="1"/>
          </p:nvPr>
        </p:nvSpPr>
        <p:spPr>
          <a:xfrm>
            <a:off x="1484311" y="1998133"/>
            <a:ext cx="6855356" cy="3793067"/>
          </a:xfrm>
        </p:spPr>
        <p:txBody>
          <a:bodyPr>
            <a:normAutofit/>
          </a:bodyPr>
          <a:lstStyle/>
          <a:p>
            <a:r>
              <a:rPr lang="en-CA"/>
              <a:t>The guards were not given any special training. They were only given a brief orientation telling them to maintain law and order, avoid physical violence, and prevent prisoner escapes.</a:t>
            </a:r>
          </a:p>
          <a:p>
            <a:r>
              <a:rPr lang="en-CA"/>
              <a:t>No guards left the experiment, although one guard later said that he had considered it.</a:t>
            </a:r>
          </a:p>
          <a:p>
            <a:endParaRPr lang="en-US"/>
          </a:p>
        </p:txBody>
      </p:sp>
    </p:spTree>
    <p:extLst>
      <p:ext uri="{BB962C8B-B14F-4D97-AF65-F5344CB8AC3E}">
        <p14:creationId xmlns:p14="http://schemas.microsoft.com/office/powerpoint/2010/main" val="385644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DFAAE7-061D-4086-99EC-872CB3050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033D7487-84BF-4261-A308-50098281BAF2}"/>
              </a:ext>
            </a:extLst>
          </p:cNvPr>
          <p:cNvSpPr>
            <a:spLocks noGrp="1"/>
          </p:cNvSpPr>
          <p:nvPr>
            <p:ph type="title"/>
          </p:nvPr>
        </p:nvSpPr>
        <p:spPr>
          <a:xfrm>
            <a:off x="3854451" y="685800"/>
            <a:ext cx="7648573" cy="1752599"/>
          </a:xfrm>
        </p:spPr>
        <p:txBody>
          <a:bodyPr>
            <a:normAutofit/>
          </a:bodyPr>
          <a:lstStyle/>
          <a:p>
            <a:r>
              <a:rPr lang="en-CA"/>
              <a:t>What were the rules or ethics of the study?</a:t>
            </a:r>
            <a:endParaRPr lang="en-US"/>
          </a:p>
        </p:txBody>
      </p:sp>
      <p:sp>
        <p:nvSpPr>
          <p:cNvPr id="10" name="Rectangle 9">
            <a:extLst>
              <a:ext uri="{FF2B5EF4-FFF2-40B4-BE49-F238E27FC236}">
                <a16:creationId xmlns:a16="http://schemas.microsoft.com/office/drawing/2014/main" id="{E7570099-A243-48DD-9EAE-36F4AC095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6">
            <a:extLst>
              <a:ext uri="{FF2B5EF4-FFF2-40B4-BE49-F238E27FC236}">
                <a16:creationId xmlns:a16="http://schemas.microsoft.com/office/drawing/2014/main" id="{45E4A74B-6514-424A-ADFA-C232FA6B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4" name="Freeform 7">
            <a:extLst>
              <a:ext uri="{FF2B5EF4-FFF2-40B4-BE49-F238E27FC236}">
                <a16:creationId xmlns:a16="http://schemas.microsoft.com/office/drawing/2014/main" id="{F61C5C86-C785-4B92-9F2D-133B8B8C2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6" name="Freeform 12">
            <a:extLst>
              <a:ext uri="{FF2B5EF4-FFF2-40B4-BE49-F238E27FC236}">
                <a16:creationId xmlns:a16="http://schemas.microsoft.com/office/drawing/2014/main" id="{954D0BF9-002C-4D3A-A222-C166094A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8" name="Freeform 13">
            <a:extLst>
              <a:ext uri="{FF2B5EF4-FFF2-40B4-BE49-F238E27FC236}">
                <a16:creationId xmlns:a16="http://schemas.microsoft.com/office/drawing/2014/main" id="{6080EB6E-D69F-43B1-91EC-75C3033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0" name="Freeform: Shape 19">
            <a:extLst>
              <a:ext uri="{FF2B5EF4-FFF2-40B4-BE49-F238E27FC236}">
                <a16:creationId xmlns:a16="http://schemas.microsoft.com/office/drawing/2014/main" id="{21BA816A-EE68-4A96-BA05-73303B2F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sp>
      <p:sp>
        <p:nvSpPr>
          <p:cNvPr id="22" name="Freeform 15">
            <a:extLst>
              <a:ext uri="{FF2B5EF4-FFF2-40B4-BE49-F238E27FC236}">
                <a16:creationId xmlns:a16="http://schemas.microsoft.com/office/drawing/2014/main" id="{22A94CDB-5D63-4C75-9CB6-6C18CDF37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sp>
        <p:nvSpPr>
          <p:cNvPr id="3" name="Content Placeholder 2">
            <a:extLst>
              <a:ext uri="{FF2B5EF4-FFF2-40B4-BE49-F238E27FC236}">
                <a16:creationId xmlns:a16="http://schemas.microsoft.com/office/drawing/2014/main" id="{6A2CC958-CDA8-4DE9-816A-D9BAD63A7929}"/>
              </a:ext>
            </a:extLst>
          </p:cNvPr>
          <p:cNvSpPr>
            <a:spLocks noGrp="1"/>
          </p:cNvSpPr>
          <p:nvPr>
            <p:ph idx="1"/>
          </p:nvPr>
        </p:nvSpPr>
        <p:spPr>
          <a:xfrm>
            <a:off x="3854451" y="2666999"/>
            <a:ext cx="7648572" cy="3124201"/>
          </a:xfrm>
        </p:spPr>
        <p:txBody>
          <a:bodyPr anchor="t">
            <a:normAutofit/>
          </a:bodyPr>
          <a:lstStyle/>
          <a:p>
            <a:r>
              <a:rPr lang="en-CA" sz="2000"/>
              <a:t>Students signed a consent form </a:t>
            </a:r>
          </a:p>
          <a:p>
            <a:r>
              <a:rPr lang="en-CA" sz="2000"/>
              <a:t>Yes, the study was approved by the Stanford Human Subjects Review Committee, the Stanford Psychology Department, and the Group Effectiveness Branch of the Office of Naval Research. </a:t>
            </a:r>
          </a:p>
          <a:p>
            <a:r>
              <a:rPr lang="en-CA" sz="2000"/>
              <a:t>The American Psychological Association conducted an ethics evaluation in 1973, and the APA concluded that all existing ethical guidelines had been followed.</a:t>
            </a:r>
            <a:endParaRPr lang="en-US" sz="2000"/>
          </a:p>
        </p:txBody>
      </p:sp>
    </p:spTree>
    <p:extLst>
      <p:ext uri="{BB962C8B-B14F-4D97-AF65-F5344CB8AC3E}">
        <p14:creationId xmlns:p14="http://schemas.microsoft.com/office/powerpoint/2010/main" val="50234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DF29-4871-4F15-A40A-CAC053BD0564}"/>
              </a:ext>
            </a:extLst>
          </p:cNvPr>
          <p:cNvSpPr>
            <a:spLocks noGrp="1"/>
          </p:cNvSpPr>
          <p:nvPr>
            <p:ph type="title"/>
          </p:nvPr>
        </p:nvSpPr>
        <p:spPr/>
        <p:txBody>
          <a:bodyPr/>
          <a:lstStyle/>
          <a:p>
            <a:r>
              <a:rPr lang="en-CA"/>
              <a:t>PREDICTION</a:t>
            </a:r>
            <a:endParaRPr lang="en-US"/>
          </a:p>
        </p:txBody>
      </p:sp>
      <p:sp>
        <p:nvSpPr>
          <p:cNvPr id="3" name="Content Placeholder 2">
            <a:extLst>
              <a:ext uri="{FF2B5EF4-FFF2-40B4-BE49-F238E27FC236}">
                <a16:creationId xmlns:a16="http://schemas.microsoft.com/office/drawing/2014/main" id="{78508B60-93D1-4DE0-8BBF-9568F8CB607A}"/>
              </a:ext>
            </a:extLst>
          </p:cNvPr>
          <p:cNvSpPr>
            <a:spLocks noGrp="1"/>
          </p:cNvSpPr>
          <p:nvPr>
            <p:ph idx="1"/>
          </p:nvPr>
        </p:nvSpPr>
        <p:spPr/>
        <p:txBody>
          <a:bodyPr/>
          <a:lstStyle/>
          <a:p>
            <a:r>
              <a:rPr lang="en-CA"/>
              <a:t>What do you think happened for the duration of the study? </a:t>
            </a:r>
          </a:p>
          <a:p>
            <a:r>
              <a:rPr lang="en-CA"/>
              <a:t>Why do you think this is true?</a:t>
            </a:r>
            <a:endParaRPr lang="en-US"/>
          </a:p>
        </p:txBody>
      </p:sp>
    </p:spTree>
    <p:extLst>
      <p:ext uri="{BB962C8B-B14F-4D97-AF65-F5344CB8AC3E}">
        <p14:creationId xmlns:p14="http://schemas.microsoft.com/office/powerpoint/2010/main" val="403443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CF1A-9DB8-4DFF-88D4-3AB3A137A728}"/>
              </a:ext>
            </a:extLst>
          </p:cNvPr>
          <p:cNvSpPr>
            <a:spLocks noGrp="1"/>
          </p:cNvSpPr>
          <p:nvPr>
            <p:ph type="title"/>
          </p:nvPr>
        </p:nvSpPr>
        <p:spPr/>
        <p:txBody>
          <a:bodyPr/>
          <a:lstStyle/>
          <a:p>
            <a:r>
              <a:rPr lang="en-CA"/>
              <a:t>Could prisoners quit?</a:t>
            </a:r>
            <a:endParaRPr lang="en-US"/>
          </a:p>
        </p:txBody>
      </p:sp>
      <p:sp>
        <p:nvSpPr>
          <p:cNvPr id="3" name="Content Placeholder 2">
            <a:extLst>
              <a:ext uri="{FF2B5EF4-FFF2-40B4-BE49-F238E27FC236}">
                <a16:creationId xmlns:a16="http://schemas.microsoft.com/office/drawing/2014/main" id="{857F960F-4EDF-48A1-A7DF-1C4C25B75F82}"/>
              </a:ext>
            </a:extLst>
          </p:cNvPr>
          <p:cNvSpPr>
            <a:spLocks noGrp="1"/>
          </p:cNvSpPr>
          <p:nvPr>
            <p:ph idx="1"/>
          </p:nvPr>
        </p:nvSpPr>
        <p:spPr/>
        <p:txBody>
          <a:bodyPr>
            <a:normAutofit lnSpcReduction="10000"/>
          </a:bodyPr>
          <a:lstStyle/>
          <a:p>
            <a:r>
              <a:rPr lang="en-CA" b="1"/>
              <a:t>  </a:t>
            </a:r>
            <a:r>
              <a:rPr lang="en-CA"/>
              <a:t>Yes, and some prisoners did discontinue their participation. For the most part, however, prisoners seemed to forget or misunderstand that they could leave "through established procedures," and they reinforced a sense of imprisonment by telling each other that there was no way out.</a:t>
            </a:r>
          </a:p>
          <a:p>
            <a:r>
              <a:rPr lang="en-CA"/>
              <a:t>Half the prisoners were released early due to severe emotional or cognitive reactions.</a:t>
            </a:r>
          </a:p>
          <a:p>
            <a:pPr marL="0" indent="0">
              <a:buNone/>
            </a:pPr>
            <a:br>
              <a:rPr lang="en-CA"/>
            </a:br>
            <a:endParaRPr lang="en-US"/>
          </a:p>
        </p:txBody>
      </p:sp>
    </p:spTree>
    <p:extLst>
      <p:ext uri="{BB962C8B-B14F-4D97-AF65-F5344CB8AC3E}">
        <p14:creationId xmlns:p14="http://schemas.microsoft.com/office/powerpoint/2010/main" val="3447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F20050C-409A-427F-8B1B-CC080E4B980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2" name="Freeform 6">
              <a:extLst>
                <a:ext uri="{FF2B5EF4-FFF2-40B4-BE49-F238E27FC236}">
                  <a16:creationId xmlns:a16="http://schemas.microsoft.com/office/drawing/2014/main" id="{D9A6442D-4773-4F5E-B862-1FC2BB1C4675}"/>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2C627CDA-214B-4BBA-8D42-39B961B285CE}"/>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4DFE7697-C523-4CA4-8F34-CBB0CFB10533}"/>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83F6E0A8-0638-4D6F-88E9-14A58EB5AE94}"/>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B89E237D-6539-40AD-8DC8-84FCF6B3DE0C}"/>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461257D0-6EE7-49E5-8F18-1434BF087C46}"/>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9" name="Rounded Rectangle 16">
            <a:extLst>
              <a:ext uri="{FF2B5EF4-FFF2-40B4-BE49-F238E27FC236}">
                <a16:creationId xmlns:a16="http://schemas.microsoft.com/office/drawing/2014/main" id="{62D73780-58B7-4124-85C7-4ACE829495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8194" name="Picture 2" descr="Symbolic Shackles">
            <a:extLst>
              <a:ext uri="{FF2B5EF4-FFF2-40B4-BE49-F238E27FC236}">
                <a16:creationId xmlns:a16="http://schemas.microsoft.com/office/drawing/2014/main" id="{C5583006-9292-4008-B474-BE6C9B784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202" y="1437299"/>
            <a:ext cx="6237359" cy="36956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A785ACE-81FA-43CF-A768-09788ABBD6A6}"/>
              </a:ext>
            </a:extLst>
          </p:cNvPr>
          <p:cNvSpPr>
            <a:spLocks noGrp="1"/>
          </p:cNvSpPr>
          <p:nvPr>
            <p:ph type="title"/>
          </p:nvPr>
        </p:nvSpPr>
        <p:spPr>
          <a:xfrm>
            <a:off x="1484314" y="2176975"/>
            <a:ext cx="2812385" cy="2802988"/>
          </a:xfrm>
        </p:spPr>
        <p:txBody>
          <a:bodyPr>
            <a:noAutofit/>
          </a:bodyPr>
          <a:lstStyle/>
          <a:p>
            <a:pPr>
              <a:lnSpc>
                <a:spcPct val="90000"/>
              </a:lnSpc>
            </a:pPr>
            <a:r>
              <a:rPr lang="en-CA"/>
              <a:t>Made them wear shackles as a reminder of their role as prisoners </a:t>
            </a:r>
            <a:endParaRPr lang="en-US"/>
          </a:p>
        </p:txBody>
      </p:sp>
    </p:spTree>
    <p:extLst>
      <p:ext uri="{BB962C8B-B14F-4D97-AF65-F5344CB8AC3E}">
        <p14:creationId xmlns:p14="http://schemas.microsoft.com/office/powerpoint/2010/main" val="129569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DBA0-D04C-4413-81BD-6D14F492115B}"/>
              </a:ext>
            </a:extLst>
          </p:cNvPr>
          <p:cNvSpPr>
            <a:spLocks noGrp="1"/>
          </p:cNvSpPr>
          <p:nvPr>
            <p:ph type="title"/>
          </p:nvPr>
        </p:nvSpPr>
        <p:spPr>
          <a:xfrm>
            <a:off x="1484311" y="685800"/>
            <a:ext cx="10018713" cy="1752599"/>
          </a:xfrm>
        </p:spPr>
        <p:txBody>
          <a:bodyPr>
            <a:normAutofit fontScale="90000"/>
          </a:bodyPr>
          <a:lstStyle/>
          <a:p>
            <a:r>
              <a:rPr lang="en-CA"/>
              <a:t>Created a privilege cell for prisoners to have special food and to brush their teeth and brush their hair and they got their beds  </a:t>
            </a:r>
            <a:endParaRPr lang="en-US"/>
          </a:p>
        </p:txBody>
      </p:sp>
      <p:pic>
        <p:nvPicPr>
          <p:cNvPr id="11266" name="Picture 2" descr="https://static1.squarespace.com/static/557a07d5e4b05fe7bf112c19/t/55816f92e4b041b423ddfb03/1434546071919/?format=300w">
            <a:extLst>
              <a:ext uri="{FF2B5EF4-FFF2-40B4-BE49-F238E27FC236}">
                <a16:creationId xmlns:a16="http://schemas.microsoft.com/office/drawing/2014/main" id="{B97BB1FF-D843-443E-A0E2-3B6DAAC35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681" y="2836455"/>
            <a:ext cx="5290519" cy="313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02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307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74" name="Group 73">
            <a:extLst>
              <a:ext uri="{FF2B5EF4-FFF2-40B4-BE49-F238E27FC236}">
                <a16:creationId xmlns:a16="http://schemas.microsoft.com/office/drawing/2014/main" id="{D6BA167A-D3C3-4EE8-8B5E-13679208725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5" name="Freeform 6">
              <a:extLst>
                <a:ext uri="{FF2B5EF4-FFF2-40B4-BE49-F238E27FC236}">
                  <a16:creationId xmlns:a16="http://schemas.microsoft.com/office/drawing/2014/main" id="{810CA83B-630E-45DB-ADCB-F0260428513D}"/>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6" name="Freeform 7">
              <a:extLst>
                <a:ext uri="{FF2B5EF4-FFF2-40B4-BE49-F238E27FC236}">
                  <a16:creationId xmlns:a16="http://schemas.microsoft.com/office/drawing/2014/main" id="{7A57B554-6973-429A-818B-524C03DA479E}"/>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7" name="Freeform 9">
              <a:extLst>
                <a:ext uri="{FF2B5EF4-FFF2-40B4-BE49-F238E27FC236}">
                  <a16:creationId xmlns:a16="http://schemas.microsoft.com/office/drawing/2014/main" id="{89ED2DB2-F3BB-4B5E-84E6-CC259E394AF3}"/>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8" name="Freeform 10">
              <a:extLst>
                <a:ext uri="{FF2B5EF4-FFF2-40B4-BE49-F238E27FC236}">
                  <a16:creationId xmlns:a16="http://schemas.microsoft.com/office/drawing/2014/main" id="{93816493-5723-43CF-95A9-2CDEC9B11D76}"/>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9" name="Freeform 11">
              <a:extLst>
                <a:ext uri="{FF2B5EF4-FFF2-40B4-BE49-F238E27FC236}">
                  <a16:creationId xmlns:a16="http://schemas.microsoft.com/office/drawing/2014/main" id="{A9964935-0316-4743-BD2E-35B86AF480C4}"/>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0" name="Freeform 12">
              <a:extLst>
                <a:ext uri="{FF2B5EF4-FFF2-40B4-BE49-F238E27FC236}">
                  <a16:creationId xmlns:a16="http://schemas.microsoft.com/office/drawing/2014/main" id="{2B20A700-1547-48D5-AA6F-C1473539C70F}"/>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3077" name="Picture 2" descr="Doing Pushups">
            <a:extLst>
              <a:ext uri="{FF2B5EF4-FFF2-40B4-BE49-F238E27FC236}">
                <a16:creationId xmlns:a16="http://schemas.microsoft.com/office/drawing/2014/main" id="{5CD76C45-9587-4AC1-A6FD-B152748F76F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76" r="2313" b="10226"/>
          <a:stretch/>
        </p:blipFill>
        <p:spPr bwMode="auto">
          <a:xfrm>
            <a:off x="20" y="10"/>
            <a:ext cx="54482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82" name="Group 81">
            <a:extLst>
              <a:ext uri="{FF2B5EF4-FFF2-40B4-BE49-F238E27FC236}">
                <a16:creationId xmlns:a16="http://schemas.microsoft.com/office/drawing/2014/main" id="{2C998072-124D-48E2-A6E2-8F1E8ED837F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83" name="Rectangle 19">
              <a:extLst>
                <a:ext uri="{FF2B5EF4-FFF2-40B4-BE49-F238E27FC236}">
                  <a16:creationId xmlns:a16="http://schemas.microsoft.com/office/drawing/2014/main" id="{1E14E093-754E-4506-A8D6-FCE1C15C82E0}"/>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84" name="Rectangle 20">
              <a:extLst>
                <a:ext uri="{FF2B5EF4-FFF2-40B4-BE49-F238E27FC236}">
                  <a16:creationId xmlns:a16="http://schemas.microsoft.com/office/drawing/2014/main" id="{CF21968D-4653-4795-8719-23625D73D440}"/>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86" name="Group 85">
            <a:extLst>
              <a:ext uri="{FF2B5EF4-FFF2-40B4-BE49-F238E27FC236}">
                <a16:creationId xmlns:a16="http://schemas.microsoft.com/office/drawing/2014/main" id="{7C1932C4-6593-4E91-A419-A6DD5ACF2AA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87" name="Freeform 6">
              <a:extLst>
                <a:ext uri="{FF2B5EF4-FFF2-40B4-BE49-F238E27FC236}">
                  <a16:creationId xmlns:a16="http://schemas.microsoft.com/office/drawing/2014/main" id="{7760625D-64B1-4CBD-9E72-3A2E98F98310}"/>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8" name="Freeform 7">
              <a:extLst>
                <a:ext uri="{FF2B5EF4-FFF2-40B4-BE49-F238E27FC236}">
                  <a16:creationId xmlns:a16="http://schemas.microsoft.com/office/drawing/2014/main" id="{E71E0260-05A5-45ED-8B56-77316E5A9412}"/>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9" name="Freeform 9">
              <a:extLst>
                <a:ext uri="{FF2B5EF4-FFF2-40B4-BE49-F238E27FC236}">
                  <a16:creationId xmlns:a16="http://schemas.microsoft.com/office/drawing/2014/main" id="{AD29CF5D-216F-4967-90BD-0A39F6072B5F}"/>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90" name="Freeform 10">
              <a:extLst>
                <a:ext uri="{FF2B5EF4-FFF2-40B4-BE49-F238E27FC236}">
                  <a16:creationId xmlns:a16="http://schemas.microsoft.com/office/drawing/2014/main" id="{00059C3C-E45F-452B-B06F-6713C54567F5}"/>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1" name="Freeform 11">
              <a:extLst>
                <a:ext uri="{FF2B5EF4-FFF2-40B4-BE49-F238E27FC236}">
                  <a16:creationId xmlns:a16="http://schemas.microsoft.com/office/drawing/2014/main" id="{7B5AA5D5-8081-4AD6-9962-4DE4EBAA4A28}"/>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2" name="Freeform 12">
              <a:extLst>
                <a:ext uri="{FF2B5EF4-FFF2-40B4-BE49-F238E27FC236}">
                  <a16:creationId xmlns:a16="http://schemas.microsoft.com/office/drawing/2014/main" id="{A7DDA84B-1C5A-4E35-A4E5-A9948B088B0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A1DDB138-B80E-476A-8D01-1038E96D8AC2}"/>
              </a:ext>
            </a:extLst>
          </p:cNvPr>
          <p:cNvSpPr>
            <a:spLocks noGrp="1"/>
          </p:cNvSpPr>
          <p:nvPr>
            <p:ph type="title"/>
          </p:nvPr>
        </p:nvSpPr>
        <p:spPr>
          <a:xfrm>
            <a:off x="4978399" y="1380068"/>
            <a:ext cx="6524623" cy="2616199"/>
          </a:xfrm>
        </p:spPr>
        <p:txBody>
          <a:bodyPr vert="horz" lIns="91440" tIns="45720" rIns="91440" bIns="45720" rtlCol="0" anchor="b">
            <a:normAutofit/>
          </a:bodyPr>
          <a:lstStyle/>
          <a:p>
            <a:pPr algn="r">
              <a:lnSpc>
                <a:spcPct val="90000"/>
              </a:lnSpc>
            </a:pPr>
            <a:r>
              <a:rPr lang="en-US" sz="6000"/>
              <a:t>What did the guards do to the prisoners?</a:t>
            </a:r>
          </a:p>
        </p:txBody>
      </p:sp>
    </p:spTree>
    <p:extLst>
      <p:ext uri="{BB962C8B-B14F-4D97-AF65-F5344CB8AC3E}">
        <p14:creationId xmlns:p14="http://schemas.microsoft.com/office/powerpoint/2010/main" val="386060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tinguishing a Prisoner Revolt">
            <a:extLst>
              <a:ext uri="{FF2B5EF4-FFF2-40B4-BE49-F238E27FC236}">
                <a16:creationId xmlns:a16="http://schemas.microsoft.com/office/drawing/2014/main" id="{9497A346-8FD5-4553-B0B0-CA98214D5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033" y="1363428"/>
            <a:ext cx="6240990" cy="3697791"/>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7FE4EA-95CB-4902-8E2E-AC18B86F0D79}"/>
              </a:ext>
            </a:extLst>
          </p:cNvPr>
          <p:cNvSpPr>
            <a:spLocks noGrp="1"/>
          </p:cNvSpPr>
          <p:nvPr>
            <p:ph type="title"/>
          </p:nvPr>
        </p:nvSpPr>
        <p:spPr>
          <a:xfrm>
            <a:off x="1245704" y="2632053"/>
            <a:ext cx="3664867" cy="1504335"/>
          </a:xfrm>
        </p:spPr>
        <p:txBody>
          <a:bodyPr>
            <a:noAutofit/>
          </a:bodyPr>
          <a:lstStyle/>
          <a:p>
            <a:r>
              <a:rPr lang="en-CA" sz="4800"/>
              <a:t>Used fire extinguishers to stop prisoner revolts </a:t>
            </a:r>
            <a:endParaRPr lang="en-US" sz="4800"/>
          </a:p>
        </p:txBody>
      </p:sp>
    </p:spTree>
    <p:extLst>
      <p:ext uri="{BB962C8B-B14F-4D97-AF65-F5344CB8AC3E}">
        <p14:creationId xmlns:p14="http://schemas.microsoft.com/office/powerpoint/2010/main" val="214285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51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74" name="Group 73">
            <a:extLst>
              <a:ext uri="{FF2B5EF4-FFF2-40B4-BE49-F238E27FC236}">
                <a16:creationId xmlns:a16="http://schemas.microsoft.com/office/drawing/2014/main" id="{D6BA167A-D3C3-4EE8-8B5E-13679208725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5" name="Freeform 6">
              <a:extLst>
                <a:ext uri="{FF2B5EF4-FFF2-40B4-BE49-F238E27FC236}">
                  <a16:creationId xmlns:a16="http://schemas.microsoft.com/office/drawing/2014/main" id="{810CA83B-630E-45DB-ADCB-F0260428513D}"/>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6" name="Freeform 7">
              <a:extLst>
                <a:ext uri="{FF2B5EF4-FFF2-40B4-BE49-F238E27FC236}">
                  <a16:creationId xmlns:a16="http://schemas.microsoft.com/office/drawing/2014/main" id="{7A57B554-6973-429A-818B-524C03DA479E}"/>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7" name="Freeform 9">
              <a:extLst>
                <a:ext uri="{FF2B5EF4-FFF2-40B4-BE49-F238E27FC236}">
                  <a16:creationId xmlns:a16="http://schemas.microsoft.com/office/drawing/2014/main" id="{89ED2DB2-F3BB-4B5E-84E6-CC259E394AF3}"/>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8" name="Freeform 10">
              <a:extLst>
                <a:ext uri="{FF2B5EF4-FFF2-40B4-BE49-F238E27FC236}">
                  <a16:creationId xmlns:a16="http://schemas.microsoft.com/office/drawing/2014/main" id="{93816493-5723-43CF-95A9-2CDEC9B11D76}"/>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9" name="Freeform 11">
              <a:extLst>
                <a:ext uri="{FF2B5EF4-FFF2-40B4-BE49-F238E27FC236}">
                  <a16:creationId xmlns:a16="http://schemas.microsoft.com/office/drawing/2014/main" id="{A9964935-0316-4743-BD2E-35B86AF480C4}"/>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0" name="Freeform 12">
              <a:extLst>
                <a:ext uri="{FF2B5EF4-FFF2-40B4-BE49-F238E27FC236}">
                  <a16:creationId xmlns:a16="http://schemas.microsoft.com/office/drawing/2014/main" id="{2B20A700-1547-48D5-AA6F-C1473539C70F}"/>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82" name="Rounded Rectangle 4">
            <a:extLst>
              <a:ext uri="{FF2B5EF4-FFF2-40B4-BE49-F238E27FC236}">
                <a16:creationId xmlns:a16="http://schemas.microsoft.com/office/drawing/2014/main" id="{04B8AA00-7D75-4530-A597-9DE5F21CBE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5125" name="Picture 2" descr="Naked Prisoner">
            <a:extLst>
              <a:ext uri="{FF2B5EF4-FFF2-40B4-BE49-F238E27FC236}">
                <a16:creationId xmlns:a16="http://schemas.microsoft.com/office/drawing/2014/main" id="{0E030376-8BAA-49C9-A420-A36A233C3CE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693" b="2"/>
          <a:stretch/>
        </p:blipFill>
        <p:spPr bwMode="auto">
          <a:xfrm>
            <a:off x="7873801" y="1011765"/>
            <a:ext cx="3341190" cy="4546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3ACB5F-C3C1-4B53-8CD0-E34EAB484CE6}"/>
              </a:ext>
            </a:extLst>
          </p:cNvPr>
          <p:cNvSpPr>
            <a:spLocks noGrp="1"/>
          </p:cNvSpPr>
          <p:nvPr>
            <p:ph type="title"/>
          </p:nvPr>
        </p:nvSpPr>
        <p:spPr>
          <a:xfrm>
            <a:off x="2127250" y="2674385"/>
            <a:ext cx="4978303" cy="2616199"/>
          </a:xfrm>
        </p:spPr>
        <p:txBody>
          <a:bodyPr vert="horz" lIns="91440" tIns="45720" rIns="91440" bIns="45720" rtlCol="0" anchor="b">
            <a:normAutofit fontScale="90000"/>
          </a:bodyPr>
          <a:lstStyle/>
          <a:p>
            <a:pPr algn="r"/>
            <a:r>
              <a:rPr lang="en-CA" sz="6000"/>
              <a:t>Used  humiliation as a strategy by getting the prisoners naked</a:t>
            </a:r>
            <a:endParaRPr lang="en-US" sz="6000"/>
          </a:p>
        </p:txBody>
      </p:sp>
    </p:spTree>
    <p:extLst>
      <p:ext uri="{BB962C8B-B14F-4D97-AF65-F5344CB8AC3E}">
        <p14:creationId xmlns:p14="http://schemas.microsoft.com/office/powerpoint/2010/main" val="3017113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Rectangle 92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143" name="Group 142">
            <a:extLst>
              <a:ext uri="{FF2B5EF4-FFF2-40B4-BE49-F238E27FC236}">
                <a16:creationId xmlns:a16="http://schemas.microsoft.com/office/drawing/2014/main" id="{D6BA167A-D3C3-4EE8-8B5E-13679208725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44" name="Freeform 6">
              <a:extLst>
                <a:ext uri="{FF2B5EF4-FFF2-40B4-BE49-F238E27FC236}">
                  <a16:creationId xmlns:a16="http://schemas.microsoft.com/office/drawing/2014/main" id="{810CA83B-630E-45DB-ADCB-F0260428513D}"/>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5" name="Freeform 7">
              <a:extLst>
                <a:ext uri="{FF2B5EF4-FFF2-40B4-BE49-F238E27FC236}">
                  <a16:creationId xmlns:a16="http://schemas.microsoft.com/office/drawing/2014/main" id="{7A57B554-6973-429A-818B-524C03DA479E}"/>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6" name="Freeform 9">
              <a:extLst>
                <a:ext uri="{FF2B5EF4-FFF2-40B4-BE49-F238E27FC236}">
                  <a16:creationId xmlns:a16="http://schemas.microsoft.com/office/drawing/2014/main" id="{89ED2DB2-F3BB-4B5E-84E6-CC259E394AF3}"/>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7" name="Freeform 10">
              <a:extLst>
                <a:ext uri="{FF2B5EF4-FFF2-40B4-BE49-F238E27FC236}">
                  <a16:creationId xmlns:a16="http://schemas.microsoft.com/office/drawing/2014/main" id="{93816493-5723-43CF-95A9-2CDEC9B11D76}"/>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8" name="Freeform 11">
              <a:extLst>
                <a:ext uri="{FF2B5EF4-FFF2-40B4-BE49-F238E27FC236}">
                  <a16:creationId xmlns:a16="http://schemas.microsoft.com/office/drawing/2014/main" id="{A9964935-0316-4743-BD2E-35B86AF480C4}"/>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9" name="Freeform 12">
              <a:extLst>
                <a:ext uri="{FF2B5EF4-FFF2-40B4-BE49-F238E27FC236}">
                  <a16:creationId xmlns:a16="http://schemas.microsoft.com/office/drawing/2014/main" id="{2B20A700-1547-48D5-AA6F-C1473539C70F}"/>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9221" name="Picture 2" descr="https://static1.squarespace.com/static/557a07d5e4b05fe7bf112c19/t/557b1821e4b0a9c66aa5e3b0/1434130519008/?format=750w">
            <a:extLst>
              <a:ext uri="{FF2B5EF4-FFF2-40B4-BE49-F238E27FC236}">
                <a16:creationId xmlns:a16="http://schemas.microsoft.com/office/drawing/2014/main" id="{BA167C81-341A-42DC-9A7B-70D46C189D7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8526" r="27960" b="9091"/>
          <a:stretch/>
        </p:blipFill>
        <p:spPr bwMode="auto">
          <a:xfrm>
            <a:off x="20" y="10"/>
            <a:ext cx="54482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2C998072-124D-48E2-A6E2-8F1E8ED837F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152" name="Rectangle 19">
              <a:extLst>
                <a:ext uri="{FF2B5EF4-FFF2-40B4-BE49-F238E27FC236}">
                  <a16:creationId xmlns:a16="http://schemas.microsoft.com/office/drawing/2014/main" id="{1E14E093-754E-4506-A8D6-FCE1C15C82E0}"/>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useBgFill="1">
          <p:nvSpPr>
            <p:cNvPr id="153" name="Rectangle 20">
              <a:extLst>
                <a:ext uri="{FF2B5EF4-FFF2-40B4-BE49-F238E27FC236}">
                  <a16:creationId xmlns:a16="http://schemas.microsoft.com/office/drawing/2014/main" id="{CF21968D-4653-4795-8719-23625D73D440}"/>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5" name="Group 154">
            <a:extLst>
              <a:ext uri="{FF2B5EF4-FFF2-40B4-BE49-F238E27FC236}">
                <a16:creationId xmlns:a16="http://schemas.microsoft.com/office/drawing/2014/main" id="{7C1932C4-6593-4E91-A419-A6DD5ACF2AA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56" name="Freeform 6">
              <a:extLst>
                <a:ext uri="{FF2B5EF4-FFF2-40B4-BE49-F238E27FC236}">
                  <a16:creationId xmlns:a16="http://schemas.microsoft.com/office/drawing/2014/main" id="{7760625D-64B1-4CBD-9E72-3A2E98F98310}"/>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57" name="Freeform 7">
              <a:extLst>
                <a:ext uri="{FF2B5EF4-FFF2-40B4-BE49-F238E27FC236}">
                  <a16:creationId xmlns:a16="http://schemas.microsoft.com/office/drawing/2014/main" id="{E71E0260-05A5-45ED-8B56-77316E5A9412}"/>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58" name="Freeform 9">
              <a:extLst>
                <a:ext uri="{FF2B5EF4-FFF2-40B4-BE49-F238E27FC236}">
                  <a16:creationId xmlns:a16="http://schemas.microsoft.com/office/drawing/2014/main" id="{AD29CF5D-216F-4967-90BD-0A39F6072B5F}"/>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9" name="Freeform 10">
              <a:extLst>
                <a:ext uri="{FF2B5EF4-FFF2-40B4-BE49-F238E27FC236}">
                  <a16:creationId xmlns:a16="http://schemas.microsoft.com/office/drawing/2014/main" id="{00059C3C-E45F-452B-B06F-6713C54567F5}"/>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0" name="Freeform 11">
              <a:extLst>
                <a:ext uri="{FF2B5EF4-FFF2-40B4-BE49-F238E27FC236}">
                  <a16:creationId xmlns:a16="http://schemas.microsoft.com/office/drawing/2014/main" id="{7B5AA5D5-8081-4AD6-9962-4DE4EBAA4A28}"/>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1" name="Freeform 12">
              <a:extLst>
                <a:ext uri="{FF2B5EF4-FFF2-40B4-BE49-F238E27FC236}">
                  <a16:creationId xmlns:a16="http://schemas.microsoft.com/office/drawing/2014/main" id="{A7DDA84B-1C5A-4E35-A4E5-A9948B088B0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D62F33B6-DB1D-461B-8D30-11E1CCEA1306}"/>
              </a:ext>
            </a:extLst>
          </p:cNvPr>
          <p:cNvSpPr>
            <a:spLocks noGrp="1"/>
          </p:cNvSpPr>
          <p:nvPr>
            <p:ph type="title"/>
          </p:nvPr>
        </p:nvSpPr>
        <p:spPr>
          <a:xfrm>
            <a:off x="4978399" y="1380068"/>
            <a:ext cx="6524623" cy="2616199"/>
          </a:xfrm>
        </p:spPr>
        <p:txBody>
          <a:bodyPr vert="horz" lIns="91440" tIns="45720" rIns="91440" bIns="45720" rtlCol="0" anchor="b">
            <a:normAutofit/>
          </a:bodyPr>
          <a:lstStyle/>
          <a:p>
            <a:pPr algn="r">
              <a:lnSpc>
                <a:spcPct val="90000"/>
              </a:lnSpc>
            </a:pPr>
            <a:r>
              <a:rPr lang="en-US" sz="4700"/>
              <a:t>Strip searched prisoners upon arrival and sprayed them with disinfectant</a:t>
            </a:r>
          </a:p>
        </p:txBody>
      </p:sp>
    </p:spTree>
    <p:extLst>
      <p:ext uri="{BB962C8B-B14F-4D97-AF65-F5344CB8AC3E}">
        <p14:creationId xmlns:p14="http://schemas.microsoft.com/office/powerpoint/2010/main" val="235779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4049-078B-4F29-A123-77B370D2E732}"/>
              </a:ext>
            </a:extLst>
          </p:cNvPr>
          <p:cNvSpPr>
            <a:spLocks noGrp="1"/>
          </p:cNvSpPr>
          <p:nvPr>
            <p:ph type="title"/>
          </p:nvPr>
        </p:nvSpPr>
        <p:spPr/>
        <p:txBody>
          <a:bodyPr/>
          <a:lstStyle/>
          <a:p>
            <a:r>
              <a:rPr lang="en-CA"/>
              <a:t>Philip Zimbardo</a:t>
            </a:r>
            <a:endParaRPr lang="en-US"/>
          </a:p>
        </p:txBody>
      </p:sp>
      <p:sp>
        <p:nvSpPr>
          <p:cNvPr id="3" name="Content Placeholder 2">
            <a:extLst>
              <a:ext uri="{FF2B5EF4-FFF2-40B4-BE49-F238E27FC236}">
                <a16:creationId xmlns:a16="http://schemas.microsoft.com/office/drawing/2014/main" id="{48E30A8E-8109-4E07-B828-95623DDBE748}"/>
              </a:ext>
            </a:extLst>
          </p:cNvPr>
          <p:cNvSpPr>
            <a:spLocks noGrp="1"/>
          </p:cNvSpPr>
          <p:nvPr>
            <p:ph idx="1"/>
          </p:nvPr>
        </p:nvSpPr>
        <p:spPr/>
        <p:txBody>
          <a:bodyPr/>
          <a:lstStyle/>
          <a:p>
            <a:r>
              <a:rPr lang="en-CA"/>
              <a:t>He was a famous psychologist who conducted the Stanford prison experiment in 1971</a:t>
            </a:r>
          </a:p>
          <a:p>
            <a:r>
              <a:rPr lang="en-CA"/>
              <a:t>He recruited average male undergraduates to take part in the study which was a simulation of the prison setting</a:t>
            </a:r>
          </a:p>
          <a:p>
            <a:r>
              <a:rPr lang="en-CA"/>
              <a:t>The prisoners and the guards got very involved with their respective roles  </a:t>
            </a:r>
          </a:p>
          <a:p>
            <a:endParaRPr lang="en-US"/>
          </a:p>
        </p:txBody>
      </p:sp>
    </p:spTree>
    <p:extLst>
      <p:ext uri="{BB962C8B-B14F-4D97-AF65-F5344CB8AC3E}">
        <p14:creationId xmlns:p14="http://schemas.microsoft.com/office/powerpoint/2010/main" val="326166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615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74" name="Group 73">
            <a:extLst>
              <a:ext uri="{FF2B5EF4-FFF2-40B4-BE49-F238E27FC236}">
                <a16:creationId xmlns:a16="http://schemas.microsoft.com/office/drawing/2014/main" id="{D6BA167A-D3C3-4EE8-8B5E-13679208725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5" name="Freeform 6">
              <a:extLst>
                <a:ext uri="{FF2B5EF4-FFF2-40B4-BE49-F238E27FC236}">
                  <a16:creationId xmlns:a16="http://schemas.microsoft.com/office/drawing/2014/main" id="{810CA83B-630E-45DB-ADCB-F0260428513D}"/>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6" name="Freeform 7">
              <a:extLst>
                <a:ext uri="{FF2B5EF4-FFF2-40B4-BE49-F238E27FC236}">
                  <a16:creationId xmlns:a16="http://schemas.microsoft.com/office/drawing/2014/main" id="{7A57B554-6973-429A-818B-524C03DA479E}"/>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7" name="Freeform 9">
              <a:extLst>
                <a:ext uri="{FF2B5EF4-FFF2-40B4-BE49-F238E27FC236}">
                  <a16:creationId xmlns:a16="http://schemas.microsoft.com/office/drawing/2014/main" id="{89ED2DB2-F3BB-4B5E-84E6-CC259E394AF3}"/>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8" name="Freeform 10">
              <a:extLst>
                <a:ext uri="{FF2B5EF4-FFF2-40B4-BE49-F238E27FC236}">
                  <a16:creationId xmlns:a16="http://schemas.microsoft.com/office/drawing/2014/main" id="{93816493-5723-43CF-95A9-2CDEC9B11D76}"/>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9" name="Freeform 11">
              <a:extLst>
                <a:ext uri="{FF2B5EF4-FFF2-40B4-BE49-F238E27FC236}">
                  <a16:creationId xmlns:a16="http://schemas.microsoft.com/office/drawing/2014/main" id="{A9964935-0316-4743-BD2E-35B86AF480C4}"/>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0" name="Freeform 12">
              <a:extLst>
                <a:ext uri="{FF2B5EF4-FFF2-40B4-BE49-F238E27FC236}">
                  <a16:creationId xmlns:a16="http://schemas.microsoft.com/office/drawing/2014/main" id="{2B20A700-1547-48D5-AA6F-C1473539C70F}"/>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82" name="Rounded Rectangle 4">
            <a:extLst>
              <a:ext uri="{FF2B5EF4-FFF2-40B4-BE49-F238E27FC236}">
                <a16:creationId xmlns:a16="http://schemas.microsoft.com/office/drawing/2014/main" id="{04B8AA00-7D75-4530-A597-9DE5F21CBE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6149" name="Picture 2" descr="Cleaning a Toilet as Punishment">
            <a:extLst>
              <a:ext uri="{FF2B5EF4-FFF2-40B4-BE49-F238E27FC236}">
                <a16:creationId xmlns:a16="http://schemas.microsoft.com/office/drawing/2014/main" id="{53A0B810-A53A-4B34-B01C-5372F062CF1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693" b="2"/>
          <a:stretch/>
        </p:blipFill>
        <p:spPr bwMode="auto">
          <a:xfrm>
            <a:off x="7873801" y="1011765"/>
            <a:ext cx="3341190" cy="4546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E4A565-2A75-4644-97E5-FD07D224C3F6}"/>
              </a:ext>
            </a:extLst>
          </p:cNvPr>
          <p:cNvSpPr>
            <a:spLocks noGrp="1"/>
          </p:cNvSpPr>
          <p:nvPr>
            <p:ph type="title"/>
          </p:nvPr>
        </p:nvSpPr>
        <p:spPr>
          <a:xfrm>
            <a:off x="2253785" y="1380068"/>
            <a:ext cx="4978303" cy="2616199"/>
          </a:xfrm>
        </p:spPr>
        <p:txBody>
          <a:bodyPr vert="horz" lIns="91440" tIns="45720" rIns="91440" bIns="45720" rtlCol="0" anchor="b">
            <a:normAutofit/>
          </a:bodyPr>
          <a:lstStyle/>
          <a:p>
            <a:pPr algn="r">
              <a:lnSpc>
                <a:spcPct val="90000"/>
              </a:lnSpc>
            </a:pPr>
            <a:r>
              <a:rPr lang="en-US" sz="4200"/>
              <a:t>Used punishment (like cleaning toilets) if an order was disobeyed</a:t>
            </a:r>
          </a:p>
        </p:txBody>
      </p:sp>
    </p:spTree>
    <p:extLst>
      <p:ext uri="{BB962C8B-B14F-4D97-AF65-F5344CB8AC3E}">
        <p14:creationId xmlns:p14="http://schemas.microsoft.com/office/powerpoint/2010/main" val="162906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446F-F74D-4131-89E8-5C52D22761C8}"/>
              </a:ext>
            </a:extLst>
          </p:cNvPr>
          <p:cNvSpPr>
            <a:spLocks noGrp="1"/>
          </p:cNvSpPr>
          <p:nvPr>
            <p:ph type="title"/>
          </p:nvPr>
        </p:nvSpPr>
        <p:spPr/>
        <p:txBody>
          <a:bodyPr>
            <a:normAutofit fontScale="90000"/>
          </a:bodyPr>
          <a:lstStyle/>
          <a:p>
            <a:r>
              <a:rPr lang="en-CA"/>
              <a:t>The guards broke into each cell, stripped the prisoners naked, took the beds out, forced the ringleaders of the prisoner rebellion into solitary confinement, and generally began to harass and intimidate the prisoners.</a:t>
            </a:r>
            <a:endParaRPr lang="en-US"/>
          </a:p>
        </p:txBody>
      </p:sp>
      <p:pic>
        <p:nvPicPr>
          <p:cNvPr id="10242" name="Picture 2" descr="https://static1.squarespace.com/static/557a07d5e4b05fe7bf112c19/t/557c1279e4b0a5d8f4b4318d/1434194582847/?format=300w">
            <a:extLst>
              <a:ext uri="{FF2B5EF4-FFF2-40B4-BE49-F238E27FC236}">
                <a16:creationId xmlns:a16="http://schemas.microsoft.com/office/drawing/2014/main" id="{F7C6A0D7-B342-4860-AB78-4BE4BC17C3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4917" y="31051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408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71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75" name="Group 74">
            <a:extLst>
              <a:ext uri="{FF2B5EF4-FFF2-40B4-BE49-F238E27FC236}">
                <a16:creationId xmlns:a16="http://schemas.microsoft.com/office/drawing/2014/main" id="{D6BA167A-D3C3-4EE8-8B5E-13679208725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6" name="Freeform 6">
              <a:extLst>
                <a:ext uri="{FF2B5EF4-FFF2-40B4-BE49-F238E27FC236}">
                  <a16:creationId xmlns:a16="http://schemas.microsoft.com/office/drawing/2014/main" id="{810CA83B-630E-45DB-ADCB-F0260428513D}"/>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7" name="Freeform 7">
              <a:extLst>
                <a:ext uri="{FF2B5EF4-FFF2-40B4-BE49-F238E27FC236}">
                  <a16:creationId xmlns:a16="http://schemas.microsoft.com/office/drawing/2014/main" id="{7A57B554-6973-429A-818B-524C03DA479E}"/>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8" name="Freeform 9">
              <a:extLst>
                <a:ext uri="{FF2B5EF4-FFF2-40B4-BE49-F238E27FC236}">
                  <a16:creationId xmlns:a16="http://schemas.microsoft.com/office/drawing/2014/main" id="{89ED2DB2-F3BB-4B5E-84E6-CC259E394AF3}"/>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9" name="Freeform 10">
              <a:extLst>
                <a:ext uri="{FF2B5EF4-FFF2-40B4-BE49-F238E27FC236}">
                  <a16:creationId xmlns:a16="http://schemas.microsoft.com/office/drawing/2014/main" id="{93816493-5723-43CF-95A9-2CDEC9B11D76}"/>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0" name="Freeform 11">
              <a:extLst>
                <a:ext uri="{FF2B5EF4-FFF2-40B4-BE49-F238E27FC236}">
                  <a16:creationId xmlns:a16="http://schemas.microsoft.com/office/drawing/2014/main" id="{A9964935-0316-4743-BD2E-35B86AF480C4}"/>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1" name="Freeform 12">
              <a:extLst>
                <a:ext uri="{FF2B5EF4-FFF2-40B4-BE49-F238E27FC236}">
                  <a16:creationId xmlns:a16="http://schemas.microsoft.com/office/drawing/2014/main" id="{2B20A700-1547-48D5-AA6F-C1473539C70F}"/>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83" name="Rounded Rectangle 4">
            <a:extLst>
              <a:ext uri="{FF2B5EF4-FFF2-40B4-BE49-F238E27FC236}">
                <a16:creationId xmlns:a16="http://schemas.microsoft.com/office/drawing/2014/main" id="{04B8AA00-7D75-4530-A597-9DE5F21CBE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7172" name="Picture 4" descr="Endless Pushups">
            <a:extLst>
              <a:ext uri="{FF2B5EF4-FFF2-40B4-BE49-F238E27FC236}">
                <a16:creationId xmlns:a16="http://schemas.microsoft.com/office/drawing/2014/main" id="{6A3F5C20-B7A7-4BBB-B6E0-7A75757BA44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 r="1681" b="2"/>
          <a:stretch/>
        </p:blipFill>
        <p:spPr bwMode="auto">
          <a:xfrm>
            <a:off x="7873801" y="1011765"/>
            <a:ext cx="3341190" cy="4546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A7F047-5AD2-47A1-8B53-9BC946DE2A8A}"/>
              </a:ext>
            </a:extLst>
          </p:cNvPr>
          <p:cNvSpPr>
            <a:spLocks noGrp="1"/>
          </p:cNvSpPr>
          <p:nvPr>
            <p:ph type="title"/>
          </p:nvPr>
        </p:nvSpPr>
        <p:spPr>
          <a:xfrm>
            <a:off x="2253785" y="1380068"/>
            <a:ext cx="4978303" cy="2616199"/>
          </a:xfrm>
        </p:spPr>
        <p:txBody>
          <a:bodyPr vert="horz" lIns="91440" tIns="45720" rIns="91440" bIns="45720" rtlCol="0" anchor="b">
            <a:normAutofit/>
          </a:bodyPr>
          <a:lstStyle/>
          <a:p>
            <a:pPr algn="r">
              <a:lnSpc>
                <a:spcPct val="90000"/>
              </a:lnSpc>
            </a:pPr>
            <a:r>
              <a:rPr lang="en-US" sz="4200"/>
              <a:t>Used push-ups (endless push-ups) as a discipline strategy</a:t>
            </a:r>
          </a:p>
        </p:txBody>
      </p:sp>
    </p:spTree>
    <p:extLst>
      <p:ext uri="{BB962C8B-B14F-4D97-AF65-F5344CB8AC3E}">
        <p14:creationId xmlns:p14="http://schemas.microsoft.com/office/powerpoint/2010/main" val="2114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C8E3B-CFC2-430B-A1D4-E12074D48A04}"/>
              </a:ext>
            </a:extLst>
          </p:cNvPr>
          <p:cNvSpPr>
            <a:spLocks noGrp="1"/>
          </p:cNvSpPr>
          <p:nvPr>
            <p:ph type="title"/>
          </p:nvPr>
        </p:nvSpPr>
        <p:spPr/>
        <p:txBody>
          <a:bodyPr/>
          <a:lstStyle/>
          <a:p>
            <a:r>
              <a:rPr lang="en-CA"/>
              <a:t>What were the actual results?</a:t>
            </a:r>
            <a:endParaRPr lang="en-US"/>
          </a:p>
        </p:txBody>
      </p:sp>
      <p:sp>
        <p:nvSpPr>
          <p:cNvPr id="3" name="Content Placeholder 2">
            <a:extLst>
              <a:ext uri="{FF2B5EF4-FFF2-40B4-BE49-F238E27FC236}">
                <a16:creationId xmlns:a16="http://schemas.microsoft.com/office/drawing/2014/main" id="{1747EAE9-8301-4F28-9DF5-1A3804637DC5}"/>
              </a:ext>
            </a:extLst>
          </p:cNvPr>
          <p:cNvSpPr>
            <a:spLocks noGrp="1"/>
          </p:cNvSpPr>
          <p:nvPr>
            <p:ph idx="1"/>
          </p:nvPr>
        </p:nvSpPr>
        <p:spPr/>
        <p:txBody>
          <a:bodyPr/>
          <a:lstStyle/>
          <a:p>
            <a:r>
              <a:rPr lang="en-CA"/>
              <a:t>There were many results, but perhaps the most important was simply this: The simulation became so real, and the guards became so abusive, that the experiment had to be shut down after only 6 days rather than the two weeks planned.</a:t>
            </a:r>
          </a:p>
          <a:p>
            <a:r>
              <a:rPr lang="en-CA"/>
              <a:t>The guards became increasingly aggressive so the conditions for the other prisoners were deemed unsafe </a:t>
            </a:r>
            <a:endParaRPr lang="en-US"/>
          </a:p>
        </p:txBody>
      </p:sp>
    </p:spTree>
    <p:extLst>
      <p:ext uri="{BB962C8B-B14F-4D97-AF65-F5344CB8AC3E}">
        <p14:creationId xmlns:p14="http://schemas.microsoft.com/office/powerpoint/2010/main" val="46708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2F4B0B-6CDE-4467-A567-7930C6692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Freeform: Shape 10">
            <a:extLst>
              <a:ext uri="{FF2B5EF4-FFF2-40B4-BE49-F238E27FC236}">
                <a16:creationId xmlns:a16="http://schemas.microsoft.com/office/drawing/2014/main" id="{4FBD904E-E2AA-40C0-9B75-6705C2936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8F27FB5D-F579-4D3F-AC8E-8564CF80A513}"/>
              </a:ext>
            </a:extLst>
          </p:cNvPr>
          <p:cNvSpPr>
            <a:spLocks noGrp="1"/>
          </p:cNvSpPr>
          <p:nvPr>
            <p:ph type="title"/>
          </p:nvPr>
        </p:nvSpPr>
        <p:spPr>
          <a:xfrm>
            <a:off x="535021" y="685800"/>
            <a:ext cx="2639962" cy="5105400"/>
          </a:xfrm>
        </p:spPr>
        <p:txBody>
          <a:bodyPr>
            <a:normAutofit/>
          </a:bodyPr>
          <a:lstStyle/>
          <a:p>
            <a:r>
              <a:rPr lang="en-CA" sz="3700">
                <a:solidFill>
                  <a:srgbClr val="FFFFFF"/>
                </a:solidFill>
              </a:rPr>
              <a:t>Technology: An Agent of Social Change</a:t>
            </a:r>
            <a:endParaRPr lang="en-US" sz="3700">
              <a:solidFill>
                <a:srgbClr val="FFFFFF"/>
              </a:solidFill>
            </a:endParaRPr>
          </a:p>
        </p:txBody>
      </p:sp>
      <p:grpSp>
        <p:nvGrpSpPr>
          <p:cNvPr id="13" name="Group 12">
            <a:extLst>
              <a:ext uri="{FF2B5EF4-FFF2-40B4-BE49-F238E27FC236}">
                <a16:creationId xmlns:a16="http://schemas.microsoft.com/office/drawing/2014/main" id="{C2CA0337-9B09-4746-93D0-7E92F42202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9400DCF3-F870-42BD-9169-1B4BD854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4C6F6B-30DD-4B7F-8169-7A575C25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66C1E1CC-3625-43BC-98A8-A1C67FAD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37C6358A-C557-444E-A1F5-149AD3B6C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E1981B58-ABB6-4FEB-BE0A-17F8AD1B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828B56B0-6617-4529-B84C-73B093A8F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4FFB52CB-156B-416D-836D-E33FB1BA7EA5}"/>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801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FF12-5EBE-4202-9CA4-119437E22B3F}"/>
              </a:ext>
            </a:extLst>
          </p:cNvPr>
          <p:cNvSpPr>
            <a:spLocks noGrp="1"/>
          </p:cNvSpPr>
          <p:nvPr>
            <p:ph type="title"/>
          </p:nvPr>
        </p:nvSpPr>
        <p:spPr>
          <a:xfrm>
            <a:off x="1484311" y="685800"/>
            <a:ext cx="10018713" cy="1185333"/>
          </a:xfrm>
        </p:spPr>
        <p:txBody>
          <a:bodyPr>
            <a:normAutofit/>
          </a:bodyPr>
          <a:lstStyle/>
          <a:p>
            <a:r>
              <a:rPr lang="en-CA"/>
              <a:t>Technological Determinism</a:t>
            </a:r>
            <a:endParaRPr lang="en-US"/>
          </a:p>
        </p:txBody>
      </p:sp>
      <p:sp>
        <p:nvSpPr>
          <p:cNvPr id="3" name="Content Placeholder 2">
            <a:extLst>
              <a:ext uri="{FF2B5EF4-FFF2-40B4-BE49-F238E27FC236}">
                <a16:creationId xmlns:a16="http://schemas.microsoft.com/office/drawing/2014/main" id="{7C78554D-C5CE-494A-A9CF-7B4EF72CFDE9}"/>
              </a:ext>
            </a:extLst>
          </p:cNvPr>
          <p:cNvSpPr>
            <a:spLocks noGrp="1"/>
          </p:cNvSpPr>
          <p:nvPr>
            <p:ph idx="1"/>
          </p:nvPr>
        </p:nvSpPr>
        <p:spPr>
          <a:xfrm>
            <a:off x="1484311" y="1998133"/>
            <a:ext cx="6855356" cy="3793067"/>
          </a:xfrm>
        </p:spPr>
        <p:txBody>
          <a:bodyPr>
            <a:normAutofit/>
          </a:bodyPr>
          <a:lstStyle/>
          <a:p>
            <a:pPr>
              <a:lnSpc>
                <a:spcPct val="90000"/>
              </a:lnSpc>
            </a:pPr>
            <a:r>
              <a:rPr lang="en-CA"/>
              <a:t>The view that social change is initiated by technology and not necessarily by the individual </a:t>
            </a:r>
          </a:p>
          <a:p>
            <a:pPr>
              <a:lnSpc>
                <a:spcPct val="90000"/>
              </a:lnSpc>
            </a:pPr>
            <a:r>
              <a:rPr lang="en-CA"/>
              <a:t>This is contrary to what traditional theorists believe </a:t>
            </a:r>
          </a:p>
          <a:p>
            <a:pPr>
              <a:lnSpc>
                <a:spcPct val="90000"/>
              </a:lnSpc>
            </a:pPr>
            <a:r>
              <a:rPr lang="en-CA"/>
              <a:t>Technology takes on a “life of their own” and develop seeing society adapt to changes </a:t>
            </a:r>
          </a:p>
          <a:p>
            <a:pPr>
              <a:lnSpc>
                <a:spcPct val="90000"/>
              </a:lnSpc>
            </a:pPr>
            <a:r>
              <a:rPr lang="en-CA"/>
              <a:t>Technology forms the material basis of society and then determines the status of society in comparison to other societies (Thorstein Veblen)</a:t>
            </a:r>
            <a:endParaRPr lang="en-US"/>
          </a:p>
        </p:txBody>
      </p:sp>
      <p:pic>
        <p:nvPicPr>
          <p:cNvPr id="4" name="Picture 4">
            <a:extLst>
              <a:ext uri="{FF2B5EF4-FFF2-40B4-BE49-F238E27FC236}">
                <a16:creationId xmlns:a16="http://schemas.microsoft.com/office/drawing/2014/main" id="{80AB0A2C-8F0C-472A-B35D-3A4FA786315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540" r="51068" b="1"/>
          <a:stretch/>
        </p:blipFill>
        <p:spPr>
          <a:xfrm>
            <a:off x="8785907" y="1998131"/>
            <a:ext cx="2717116" cy="379151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475069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2F4B0B-6CDE-4467-A567-7930C6692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Freeform: Shape 10">
            <a:extLst>
              <a:ext uri="{FF2B5EF4-FFF2-40B4-BE49-F238E27FC236}">
                <a16:creationId xmlns:a16="http://schemas.microsoft.com/office/drawing/2014/main" id="{4FBD904E-E2AA-40C0-9B75-6705C2936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330C920-27A7-4794-B65A-5A03A6EAFB7B}"/>
              </a:ext>
            </a:extLst>
          </p:cNvPr>
          <p:cNvSpPr>
            <a:spLocks noGrp="1"/>
          </p:cNvSpPr>
          <p:nvPr>
            <p:ph type="title"/>
          </p:nvPr>
        </p:nvSpPr>
        <p:spPr>
          <a:xfrm>
            <a:off x="535021" y="685800"/>
            <a:ext cx="2639962" cy="5105400"/>
          </a:xfrm>
        </p:spPr>
        <p:txBody>
          <a:bodyPr>
            <a:normAutofit/>
          </a:bodyPr>
          <a:lstStyle/>
          <a:p>
            <a:r>
              <a:rPr lang="en-CA">
                <a:solidFill>
                  <a:srgbClr val="FFFFFF"/>
                </a:solidFill>
              </a:rPr>
              <a:t>Cultural Lag Theory- William Ogden</a:t>
            </a:r>
            <a:endParaRPr lang="en-US">
              <a:solidFill>
                <a:srgbClr val="FFFFFF"/>
              </a:solidFill>
            </a:endParaRPr>
          </a:p>
        </p:txBody>
      </p:sp>
      <p:grpSp>
        <p:nvGrpSpPr>
          <p:cNvPr id="13" name="Group 12">
            <a:extLst>
              <a:ext uri="{FF2B5EF4-FFF2-40B4-BE49-F238E27FC236}">
                <a16:creationId xmlns:a16="http://schemas.microsoft.com/office/drawing/2014/main" id="{C2CA0337-9B09-4746-93D0-7E92F42202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9400DCF3-F870-42BD-9169-1B4BD854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4C6F6B-30DD-4B7F-8169-7A575C25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66C1E1CC-3625-43BC-98A8-A1C67FAD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37C6358A-C557-444E-A1F5-149AD3B6C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E1981B58-ABB6-4FEB-BE0A-17F8AD1B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828B56B0-6617-4529-B84C-73B093A8F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86CD8846-9B4F-461D-B484-B9E137D480AA}"/>
              </a:ext>
            </a:extLst>
          </p:cNvPr>
          <p:cNvGraphicFramePr>
            <a:graphicFrameLocks noGrp="1"/>
          </p:cNvGraphicFramePr>
          <p:nvPr>
            <p:ph idx="1"/>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544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1026" name="Picture 2" descr="Image result for max weber">
            <a:extLst>
              <a:ext uri="{FF2B5EF4-FFF2-40B4-BE49-F238E27FC236}">
                <a16:creationId xmlns:a16="http://schemas.microsoft.com/office/drawing/2014/main" id="{17B91DE2-C8F3-49C0-8D18-CF299D58A2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672"/>
          <a:stretch/>
        </p:blipFill>
        <p:spPr bwMode="auto">
          <a:xfrm>
            <a:off x="8785907" y="1998131"/>
            <a:ext cx="2717116"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FF1567-2552-46B9-B100-74CB67910956}"/>
              </a:ext>
            </a:extLst>
          </p:cNvPr>
          <p:cNvSpPr>
            <a:spLocks noGrp="1"/>
          </p:cNvSpPr>
          <p:nvPr>
            <p:ph type="title"/>
          </p:nvPr>
        </p:nvSpPr>
        <p:spPr>
          <a:xfrm>
            <a:off x="1484311" y="685800"/>
            <a:ext cx="10018713" cy="1185333"/>
          </a:xfrm>
        </p:spPr>
        <p:txBody>
          <a:bodyPr>
            <a:normAutofit/>
          </a:bodyPr>
          <a:lstStyle/>
          <a:p>
            <a:r>
              <a:rPr lang="en-CA"/>
              <a:t>Alienation- Max Weber </a:t>
            </a:r>
            <a:endParaRPr lang="en-US"/>
          </a:p>
        </p:txBody>
      </p:sp>
      <p:sp>
        <p:nvSpPr>
          <p:cNvPr id="3" name="Content Placeholder 2">
            <a:extLst>
              <a:ext uri="{FF2B5EF4-FFF2-40B4-BE49-F238E27FC236}">
                <a16:creationId xmlns:a16="http://schemas.microsoft.com/office/drawing/2014/main" id="{4B4D614D-57FF-4536-9702-B9FDC5F4DC88}"/>
              </a:ext>
            </a:extLst>
          </p:cNvPr>
          <p:cNvSpPr>
            <a:spLocks noGrp="1"/>
          </p:cNvSpPr>
          <p:nvPr>
            <p:ph idx="1"/>
          </p:nvPr>
        </p:nvSpPr>
        <p:spPr>
          <a:xfrm>
            <a:off x="1484311" y="1998133"/>
            <a:ext cx="6855356" cy="3793067"/>
          </a:xfrm>
        </p:spPr>
        <p:txBody>
          <a:bodyPr>
            <a:normAutofit/>
          </a:bodyPr>
          <a:lstStyle/>
          <a:p>
            <a:r>
              <a:rPr lang="en-CA"/>
              <a:t>Famous German sociologist </a:t>
            </a:r>
          </a:p>
          <a:p>
            <a:r>
              <a:rPr lang="en-CA"/>
              <a:t>He was concerned that social values of grace and compassion would be replaced with cold, utilitarian values </a:t>
            </a:r>
          </a:p>
          <a:p>
            <a:r>
              <a:rPr lang="en-CA"/>
              <a:t>According to Weber, people provoke social change when they feel isolated from society</a:t>
            </a:r>
            <a:endParaRPr lang="en-US"/>
          </a:p>
        </p:txBody>
      </p:sp>
    </p:spTree>
    <p:extLst>
      <p:ext uri="{BB962C8B-B14F-4D97-AF65-F5344CB8AC3E}">
        <p14:creationId xmlns:p14="http://schemas.microsoft.com/office/powerpoint/2010/main" val="2315297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7FDA103-E93C-4CEF-81ED-76C691476AB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2" name="Freeform 6">
              <a:extLst>
                <a:ext uri="{FF2B5EF4-FFF2-40B4-BE49-F238E27FC236}">
                  <a16:creationId xmlns:a16="http://schemas.microsoft.com/office/drawing/2014/main" id="{C34390FC-0287-47DE-BC09-4B8AD2612509}"/>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D8FAF106-53CB-4766-A369-0DF61B563947}"/>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EE066CE1-19D1-4BE6-ACF8-EAA97B39120E}"/>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CC70B74E-2A5C-40A6-98DB-A57702C1D6D7}"/>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EF2F2CE3-E9F2-4B88-A344-E673E08CFF09}"/>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FB11C1E1-E825-4847-9FF9-8194D26DA35A}"/>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9" name="Rounded Rectangle 16">
            <a:extLst>
              <a:ext uri="{FF2B5EF4-FFF2-40B4-BE49-F238E27FC236}">
                <a16:creationId xmlns:a16="http://schemas.microsoft.com/office/drawing/2014/main" id="{A26D183E-22A6-4713-B267-DCB0605A1C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EDCF6339-5DF4-4B09-9989-8654B4E2644E}"/>
              </a:ext>
            </a:extLst>
          </p:cNvPr>
          <p:cNvSpPr>
            <a:spLocks noGrp="1"/>
          </p:cNvSpPr>
          <p:nvPr>
            <p:ph type="title"/>
          </p:nvPr>
        </p:nvSpPr>
        <p:spPr>
          <a:xfrm>
            <a:off x="1484312" y="685800"/>
            <a:ext cx="4278928" cy="1752599"/>
          </a:xfrm>
        </p:spPr>
        <p:txBody>
          <a:bodyPr>
            <a:normAutofit/>
          </a:bodyPr>
          <a:lstStyle/>
          <a:p>
            <a:r>
              <a:rPr lang="en-CA"/>
              <a:t>Alienation</a:t>
            </a:r>
            <a:endParaRPr lang="en-US"/>
          </a:p>
        </p:txBody>
      </p:sp>
      <p:sp>
        <p:nvSpPr>
          <p:cNvPr id="3" name="Content Placeholder 2">
            <a:extLst>
              <a:ext uri="{FF2B5EF4-FFF2-40B4-BE49-F238E27FC236}">
                <a16:creationId xmlns:a16="http://schemas.microsoft.com/office/drawing/2014/main" id="{CA5C79E8-849A-4EEA-8DDE-9DFBA658AD6A}"/>
              </a:ext>
            </a:extLst>
          </p:cNvPr>
          <p:cNvSpPr>
            <a:spLocks noGrp="1"/>
          </p:cNvSpPr>
          <p:nvPr>
            <p:ph idx="1"/>
          </p:nvPr>
        </p:nvSpPr>
        <p:spPr>
          <a:xfrm>
            <a:off x="1484310" y="2666999"/>
            <a:ext cx="4278929" cy="3124201"/>
          </a:xfrm>
        </p:spPr>
        <p:txBody>
          <a:bodyPr>
            <a:normAutofit/>
          </a:bodyPr>
          <a:lstStyle/>
          <a:p>
            <a:pPr>
              <a:lnSpc>
                <a:spcPct val="90000"/>
              </a:lnSpc>
            </a:pPr>
            <a:r>
              <a:rPr lang="en-CA" sz="2000"/>
              <a:t>Refers to an individual separation from a community or a group of people in general </a:t>
            </a:r>
          </a:p>
          <a:p>
            <a:pPr>
              <a:lnSpc>
                <a:spcPct val="90000"/>
              </a:lnSpc>
            </a:pPr>
            <a:r>
              <a:rPr lang="en-CA" sz="2000"/>
              <a:t>This is also known as anomie </a:t>
            </a:r>
          </a:p>
          <a:p>
            <a:pPr>
              <a:lnSpc>
                <a:spcPct val="90000"/>
              </a:lnSpc>
            </a:pPr>
            <a:r>
              <a:rPr lang="en-CA" sz="2000"/>
              <a:t>Refers to a personal condition resulting in a lack of norms</a:t>
            </a:r>
          </a:p>
          <a:p>
            <a:pPr>
              <a:lnSpc>
                <a:spcPct val="90000"/>
              </a:lnSpc>
            </a:pPr>
            <a:r>
              <a:rPr lang="en-CA" sz="2000"/>
              <a:t>A totalitarian society would produce an anomic individual such as Hitler </a:t>
            </a:r>
            <a:endParaRPr lang="en-US" sz="2000"/>
          </a:p>
        </p:txBody>
      </p:sp>
      <p:pic>
        <p:nvPicPr>
          <p:cNvPr id="5" name="Picture 4">
            <a:extLst>
              <a:ext uri="{FF2B5EF4-FFF2-40B4-BE49-F238E27FC236}">
                <a16:creationId xmlns:a16="http://schemas.microsoft.com/office/drawing/2014/main" id="{AF2B6D18-6931-919D-159F-B55CF4D5990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97223" y="977105"/>
            <a:ext cx="3972835" cy="4701580"/>
          </a:xfrm>
          <a:prstGeom prst="rect">
            <a:avLst/>
          </a:prstGeom>
        </p:spPr>
      </p:pic>
    </p:spTree>
    <p:extLst>
      <p:ext uri="{BB962C8B-B14F-4D97-AF65-F5344CB8AC3E}">
        <p14:creationId xmlns:p14="http://schemas.microsoft.com/office/powerpoint/2010/main" val="160434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4" name="Picture 4" descr="A picture containing close, key&#10;&#10;Description automatically generated">
            <a:extLst>
              <a:ext uri="{FF2B5EF4-FFF2-40B4-BE49-F238E27FC236}">
                <a16:creationId xmlns:a16="http://schemas.microsoft.com/office/drawing/2014/main" id="{817875E8-638D-4EEE-8E0A-6D6DFC516F4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441" r="25981"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2" name="Group 11">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D9892586-F23A-410A-82E5-53D1593BDCC3}"/>
              </a:ext>
            </a:extLst>
          </p:cNvPr>
          <p:cNvSpPr>
            <a:spLocks noGrp="1"/>
          </p:cNvSpPr>
          <p:nvPr>
            <p:ph type="title"/>
          </p:nvPr>
        </p:nvSpPr>
        <p:spPr>
          <a:xfrm>
            <a:off x="972080" y="685800"/>
            <a:ext cx="5260680" cy="1752599"/>
          </a:xfrm>
        </p:spPr>
        <p:txBody>
          <a:bodyPr>
            <a:normAutofit/>
          </a:bodyPr>
          <a:lstStyle/>
          <a:p>
            <a:pPr algn="l"/>
            <a:r>
              <a:rPr lang="en-CA"/>
              <a:t>Isolation</a:t>
            </a:r>
            <a:endParaRPr lang="en-US"/>
          </a:p>
        </p:txBody>
      </p:sp>
      <p:sp>
        <p:nvSpPr>
          <p:cNvPr id="3" name="Content Placeholder 2">
            <a:extLst>
              <a:ext uri="{FF2B5EF4-FFF2-40B4-BE49-F238E27FC236}">
                <a16:creationId xmlns:a16="http://schemas.microsoft.com/office/drawing/2014/main" id="{9D4A6EE3-DDBF-4AEA-BA92-5E7BDA7C7F3F}"/>
              </a:ext>
            </a:extLst>
          </p:cNvPr>
          <p:cNvSpPr>
            <a:spLocks noGrp="1"/>
          </p:cNvSpPr>
          <p:nvPr>
            <p:ph idx="1"/>
          </p:nvPr>
        </p:nvSpPr>
        <p:spPr>
          <a:xfrm>
            <a:off x="643468" y="2666999"/>
            <a:ext cx="5260680" cy="3124201"/>
          </a:xfrm>
        </p:spPr>
        <p:txBody>
          <a:bodyPr>
            <a:normAutofit/>
          </a:bodyPr>
          <a:lstStyle/>
          <a:p>
            <a:pPr>
              <a:lnSpc>
                <a:spcPct val="90000"/>
              </a:lnSpc>
            </a:pPr>
            <a:r>
              <a:rPr lang="en-CA" sz="1900"/>
              <a:t>A state of seclusion</a:t>
            </a:r>
          </a:p>
          <a:p>
            <a:pPr>
              <a:lnSpc>
                <a:spcPct val="90000"/>
              </a:lnSpc>
            </a:pPr>
            <a:r>
              <a:rPr lang="en-CA" sz="1900"/>
              <a:t>Lack of contact with people </a:t>
            </a:r>
          </a:p>
          <a:p>
            <a:pPr>
              <a:lnSpc>
                <a:spcPct val="90000"/>
              </a:lnSpc>
            </a:pPr>
            <a:r>
              <a:rPr lang="en-CA" sz="1900"/>
              <a:t>May stem from:</a:t>
            </a:r>
          </a:p>
          <a:p>
            <a:pPr>
              <a:lnSpc>
                <a:spcPct val="90000"/>
              </a:lnSpc>
            </a:pPr>
            <a:r>
              <a:rPr lang="en-CA" sz="1900"/>
              <a:t>Bad relationships</a:t>
            </a:r>
          </a:p>
          <a:p>
            <a:pPr>
              <a:lnSpc>
                <a:spcPct val="90000"/>
              </a:lnSpc>
            </a:pPr>
            <a:r>
              <a:rPr lang="en-CA" sz="1900"/>
              <a:t>Deliberate choice </a:t>
            </a:r>
          </a:p>
          <a:p>
            <a:pPr>
              <a:lnSpc>
                <a:spcPct val="90000"/>
              </a:lnSpc>
            </a:pPr>
            <a:r>
              <a:rPr lang="en-CA" sz="1900"/>
              <a:t>Contagious disease</a:t>
            </a:r>
          </a:p>
          <a:p>
            <a:pPr>
              <a:lnSpc>
                <a:spcPct val="90000"/>
              </a:lnSpc>
            </a:pPr>
            <a:r>
              <a:rPr lang="en-CA" sz="1900"/>
              <a:t>Repulsive personal habits </a:t>
            </a:r>
          </a:p>
          <a:p>
            <a:pPr>
              <a:lnSpc>
                <a:spcPct val="90000"/>
              </a:lnSpc>
            </a:pPr>
            <a:r>
              <a:rPr lang="en-CA" sz="1900"/>
              <a:t>Mental illness </a:t>
            </a:r>
            <a:endParaRPr lang="en-US" sz="1900"/>
          </a:p>
        </p:txBody>
      </p:sp>
    </p:spTree>
    <p:extLst>
      <p:ext uri="{BB962C8B-B14F-4D97-AF65-F5344CB8AC3E}">
        <p14:creationId xmlns:p14="http://schemas.microsoft.com/office/powerpoint/2010/main" val="234920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10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74" name="Group 73">
            <a:extLst>
              <a:ext uri="{FF2B5EF4-FFF2-40B4-BE49-F238E27FC236}">
                <a16:creationId xmlns:a16="http://schemas.microsoft.com/office/drawing/2014/main" id="{C4DBDFA9-08EB-4D7B-A78D-C55FA041153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5" name="Freeform 6">
              <a:extLst>
                <a:ext uri="{FF2B5EF4-FFF2-40B4-BE49-F238E27FC236}">
                  <a16:creationId xmlns:a16="http://schemas.microsoft.com/office/drawing/2014/main" id="{B5DB6DAD-8C73-48BA-A076-DD97829AC880}"/>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6" name="Freeform 7">
              <a:extLst>
                <a:ext uri="{FF2B5EF4-FFF2-40B4-BE49-F238E27FC236}">
                  <a16:creationId xmlns:a16="http://schemas.microsoft.com/office/drawing/2014/main" id="{049C0B3B-222A-4303-80BE-D4314A395AFA}"/>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7" name="Freeform 9">
              <a:extLst>
                <a:ext uri="{FF2B5EF4-FFF2-40B4-BE49-F238E27FC236}">
                  <a16:creationId xmlns:a16="http://schemas.microsoft.com/office/drawing/2014/main" id="{07FDF952-3B6F-4C6D-B66C-94D87E627C92}"/>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8" name="Freeform 10">
              <a:extLst>
                <a:ext uri="{FF2B5EF4-FFF2-40B4-BE49-F238E27FC236}">
                  <a16:creationId xmlns:a16="http://schemas.microsoft.com/office/drawing/2014/main" id="{EEBA0FAD-1126-46FB-9D2D-BEA3E8FC4E9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9" name="Freeform 11">
              <a:extLst>
                <a:ext uri="{FF2B5EF4-FFF2-40B4-BE49-F238E27FC236}">
                  <a16:creationId xmlns:a16="http://schemas.microsoft.com/office/drawing/2014/main" id="{58A7569F-71E5-4C1E-8F61-7B4D50B6BDD4}"/>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0" name="Freeform 12">
              <a:extLst>
                <a:ext uri="{FF2B5EF4-FFF2-40B4-BE49-F238E27FC236}">
                  <a16:creationId xmlns:a16="http://schemas.microsoft.com/office/drawing/2014/main" id="{1E25C137-81F4-4388-AAAC-599E23DED91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82" name="Rounded Rectangle 6">
            <a:extLst>
              <a:ext uri="{FF2B5EF4-FFF2-40B4-BE49-F238E27FC236}">
                <a16:creationId xmlns:a16="http://schemas.microsoft.com/office/drawing/2014/main" id="{092DE265-5D35-4609-A037-07F08E1CA2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609600"/>
            <a:ext cx="7833360" cy="3633216"/>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029" name="Picture 2" descr="Image result for stanford prison experiment guards">
            <a:extLst>
              <a:ext uri="{FF2B5EF4-FFF2-40B4-BE49-F238E27FC236}">
                <a16:creationId xmlns:a16="http://schemas.microsoft.com/office/drawing/2014/main" id="{24CEBF1B-292C-4BC2-BDD0-8C8F27BCC1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81959" y="975360"/>
            <a:ext cx="7102207" cy="29474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6D52CA-1A9D-4ED5-A6B7-E4F74693D109}"/>
              </a:ext>
            </a:extLst>
          </p:cNvPr>
          <p:cNvSpPr>
            <a:spLocks noGrp="1"/>
          </p:cNvSpPr>
          <p:nvPr>
            <p:ph type="title"/>
          </p:nvPr>
        </p:nvSpPr>
        <p:spPr>
          <a:xfrm>
            <a:off x="4089399" y="4562856"/>
            <a:ext cx="7413623" cy="898149"/>
          </a:xfrm>
        </p:spPr>
        <p:txBody>
          <a:bodyPr vert="horz" lIns="91440" tIns="45720" rIns="91440" bIns="45720" rtlCol="0" anchor="b">
            <a:normAutofit/>
          </a:bodyPr>
          <a:lstStyle/>
          <a:p>
            <a:pPr algn="r"/>
            <a:r>
              <a:rPr lang="en-US" sz="4800"/>
              <a:t>The Guards </a:t>
            </a:r>
          </a:p>
        </p:txBody>
      </p:sp>
    </p:spTree>
    <p:extLst>
      <p:ext uri="{BB962C8B-B14F-4D97-AF65-F5344CB8AC3E}">
        <p14:creationId xmlns:p14="http://schemas.microsoft.com/office/powerpoint/2010/main" val="422150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76000"/>
                  <a:satMod val="180000"/>
                </a:schemeClr>
                <a:schemeClr val="bg2">
                  <a:tint val="80000"/>
                  <a:satMod val="120000"/>
                  <a:lumMod val="180000"/>
                </a:schemeClr>
              </a:duotone>
            </a:blip>
            <a:stretch/>
          </a:blipFill>
          <a:ln>
            <a:noFill/>
          </a:ln>
          <a:effectLst/>
        </p:spPr>
      </p:sp>
      <p:grpSp>
        <p:nvGrpSpPr>
          <p:cNvPr id="73" name="Group 72">
            <a:extLst>
              <a:ext uri="{FF2B5EF4-FFF2-40B4-BE49-F238E27FC236}">
                <a16:creationId xmlns:a16="http://schemas.microsoft.com/office/drawing/2014/main" id="{D6BA167A-D3C3-4EE8-8B5E-13679208725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4" name="Freeform 6">
              <a:extLst>
                <a:ext uri="{FF2B5EF4-FFF2-40B4-BE49-F238E27FC236}">
                  <a16:creationId xmlns:a16="http://schemas.microsoft.com/office/drawing/2014/main" id="{810CA83B-630E-45DB-ADCB-F0260428513D}"/>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5" name="Freeform 7">
              <a:extLst>
                <a:ext uri="{FF2B5EF4-FFF2-40B4-BE49-F238E27FC236}">
                  <a16:creationId xmlns:a16="http://schemas.microsoft.com/office/drawing/2014/main" id="{7A57B554-6973-429A-818B-524C03DA479E}"/>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6" name="Freeform 9">
              <a:extLst>
                <a:ext uri="{FF2B5EF4-FFF2-40B4-BE49-F238E27FC236}">
                  <a16:creationId xmlns:a16="http://schemas.microsoft.com/office/drawing/2014/main" id="{89ED2DB2-F3BB-4B5E-84E6-CC259E394AF3}"/>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7" name="Freeform 10">
              <a:extLst>
                <a:ext uri="{FF2B5EF4-FFF2-40B4-BE49-F238E27FC236}">
                  <a16:creationId xmlns:a16="http://schemas.microsoft.com/office/drawing/2014/main" id="{93816493-5723-43CF-95A9-2CDEC9B11D76}"/>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8" name="Freeform 11">
              <a:extLst>
                <a:ext uri="{FF2B5EF4-FFF2-40B4-BE49-F238E27FC236}">
                  <a16:creationId xmlns:a16="http://schemas.microsoft.com/office/drawing/2014/main" id="{A9964935-0316-4743-BD2E-35B86AF480C4}"/>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9" name="Freeform 12">
              <a:extLst>
                <a:ext uri="{FF2B5EF4-FFF2-40B4-BE49-F238E27FC236}">
                  <a16:creationId xmlns:a16="http://schemas.microsoft.com/office/drawing/2014/main" id="{2B20A700-1547-48D5-AA6F-C1473539C70F}"/>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81" name="Rounded Rectangle 4">
            <a:extLst>
              <a:ext uri="{FF2B5EF4-FFF2-40B4-BE49-F238E27FC236}">
                <a16:creationId xmlns:a16="http://schemas.microsoft.com/office/drawing/2014/main" id="{04B8AA00-7D75-4530-A597-9DE5F21CBE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2050" name="Picture 2" descr="Image result for stanford prison experiment prisoners">
            <a:extLst>
              <a:ext uri="{FF2B5EF4-FFF2-40B4-BE49-F238E27FC236}">
                <a16:creationId xmlns:a16="http://schemas.microsoft.com/office/drawing/2014/main" id="{BE003852-BA66-4728-A02A-C4AD1830856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693" b="2"/>
          <a:stretch/>
        </p:blipFill>
        <p:spPr bwMode="auto">
          <a:xfrm>
            <a:off x="7873801" y="1011765"/>
            <a:ext cx="3341190" cy="4546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8C7906-3A9D-4277-8A8A-6E3792B12A3D}"/>
              </a:ext>
            </a:extLst>
          </p:cNvPr>
          <p:cNvSpPr>
            <a:spLocks noGrp="1"/>
          </p:cNvSpPr>
          <p:nvPr>
            <p:ph type="title"/>
          </p:nvPr>
        </p:nvSpPr>
        <p:spPr>
          <a:xfrm>
            <a:off x="2253785" y="1380068"/>
            <a:ext cx="4978303" cy="2616199"/>
          </a:xfrm>
        </p:spPr>
        <p:txBody>
          <a:bodyPr vert="horz" lIns="91440" tIns="45720" rIns="91440" bIns="45720" rtlCol="0" anchor="b">
            <a:normAutofit/>
          </a:bodyPr>
          <a:lstStyle/>
          <a:p>
            <a:pPr algn="r"/>
            <a:r>
              <a:rPr lang="en-US" sz="6000"/>
              <a:t>The Prisoners</a:t>
            </a:r>
          </a:p>
        </p:txBody>
      </p:sp>
    </p:spTree>
    <p:extLst>
      <p:ext uri="{BB962C8B-B14F-4D97-AF65-F5344CB8AC3E}">
        <p14:creationId xmlns:p14="http://schemas.microsoft.com/office/powerpoint/2010/main" val="399467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CE04-8E01-4BF2-AEF0-494A6EC71805}"/>
              </a:ext>
            </a:extLst>
          </p:cNvPr>
          <p:cNvSpPr>
            <a:spLocks noGrp="1"/>
          </p:cNvSpPr>
          <p:nvPr>
            <p:ph type="title"/>
          </p:nvPr>
        </p:nvSpPr>
        <p:spPr/>
        <p:txBody>
          <a:bodyPr/>
          <a:lstStyle/>
          <a:p>
            <a:r>
              <a:rPr lang="en-CA"/>
              <a:t>What were the participants told?</a:t>
            </a:r>
            <a:endParaRPr lang="en-US"/>
          </a:p>
        </p:txBody>
      </p:sp>
      <p:sp>
        <p:nvSpPr>
          <p:cNvPr id="3" name="Content Placeholder 2">
            <a:extLst>
              <a:ext uri="{FF2B5EF4-FFF2-40B4-BE49-F238E27FC236}">
                <a16:creationId xmlns:a16="http://schemas.microsoft.com/office/drawing/2014/main" id="{CE7A5719-7757-4A1F-9561-C68E154B06D4}"/>
              </a:ext>
            </a:extLst>
          </p:cNvPr>
          <p:cNvSpPr>
            <a:spLocks noGrp="1"/>
          </p:cNvSpPr>
          <p:nvPr>
            <p:ph idx="1"/>
          </p:nvPr>
        </p:nvSpPr>
        <p:spPr/>
        <p:txBody>
          <a:bodyPr/>
          <a:lstStyle/>
          <a:p>
            <a:r>
              <a:rPr lang="en-CA" b="1" i="1"/>
              <a:t> </a:t>
            </a:r>
            <a:r>
              <a:rPr lang="en-CA"/>
              <a:t>Students were told that they would be assigned to play the role of prisoner or guard in a study of prison life, that they would observed and filmed, and that they would be expected to participate for the full duration of the study </a:t>
            </a:r>
            <a:endParaRPr lang="en-US"/>
          </a:p>
        </p:txBody>
      </p:sp>
    </p:spTree>
    <p:extLst>
      <p:ext uri="{BB962C8B-B14F-4D97-AF65-F5344CB8AC3E}">
        <p14:creationId xmlns:p14="http://schemas.microsoft.com/office/powerpoint/2010/main" val="219275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8A74-A9A9-4147-A108-A474297A29C3}"/>
              </a:ext>
            </a:extLst>
          </p:cNvPr>
          <p:cNvSpPr>
            <a:spLocks noGrp="1"/>
          </p:cNvSpPr>
          <p:nvPr>
            <p:ph type="title"/>
          </p:nvPr>
        </p:nvSpPr>
        <p:spPr/>
        <p:txBody>
          <a:bodyPr/>
          <a:lstStyle/>
          <a:p>
            <a:r>
              <a:rPr lang="en-CA"/>
              <a:t>How were the roles chosen?</a:t>
            </a:r>
            <a:endParaRPr lang="en-US"/>
          </a:p>
        </p:txBody>
      </p:sp>
      <p:sp>
        <p:nvSpPr>
          <p:cNvPr id="3" name="Content Placeholder 2">
            <a:extLst>
              <a:ext uri="{FF2B5EF4-FFF2-40B4-BE49-F238E27FC236}">
                <a16:creationId xmlns:a16="http://schemas.microsoft.com/office/drawing/2014/main" id="{FD5A5E9D-F736-4E41-9706-3F24A62CEB4E}"/>
              </a:ext>
            </a:extLst>
          </p:cNvPr>
          <p:cNvSpPr>
            <a:spLocks noGrp="1"/>
          </p:cNvSpPr>
          <p:nvPr>
            <p:ph idx="1"/>
          </p:nvPr>
        </p:nvSpPr>
        <p:spPr/>
        <p:txBody>
          <a:bodyPr>
            <a:normAutofit lnSpcReduction="10000"/>
          </a:bodyPr>
          <a:lstStyle/>
          <a:p>
            <a:r>
              <a:rPr lang="en-CA"/>
              <a:t>From more than 75 people who responded to the ad, 24 students were chosen: 12 to role play prisoners (9 plus 3 alternates) and 12 to role play guards (also 9 plus 3 alternates). </a:t>
            </a:r>
          </a:p>
          <a:p>
            <a:r>
              <a:rPr lang="en-CA"/>
              <a:t>These students had no prior record of criminal arrests, medical conditions, or psychological disorders.</a:t>
            </a:r>
          </a:p>
          <a:p>
            <a:r>
              <a:rPr lang="en-CA"/>
              <a:t>The assignment was done randomly, as with the toss of a coin, to make sure that the prisoners and guards were comparable to each other at the beginning of the experiment.</a:t>
            </a:r>
          </a:p>
          <a:p>
            <a:endParaRPr lang="en-US"/>
          </a:p>
        </p:txBody>
      </p:sp>
    </p:spTree>
    <p:extLst>
      <p:ext uri="{BB962C8B-B14F-4D97-AF65-F5344CB8AC3E}">
        <p14:creationId xmlns:p14="http://schemas.microsoft.com/office/powerpoint/2010/main" val="41566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DB7C-33B7-480C-890A-77634F2470B3}"/>
              </a:ext>
            </a:extLst>
          </p:cNvPr>
          <p:cNvSpPr>
            <a:spLocks noGrp="1"/>
          </p:cNvSpPr>
          <p:nvPr>
            <p:ph type="title"/>
          </p:nvPr>
        </p:nvSpPr>
        <p:spPr/>
        <p:txBody>
          <a:bodyPr/>
          <a:lstStyle/>
          <a:p>
            <a:r>
              <a:rPr lang="en-CA"/>
              <a:t>How long were prisoners there for?</a:t>
            </a:r>
            <a:endParaRPr lang="en-US"/>
          </a:p>
        </p:txBody>
      </p:sp>
      <p:sp>
        <p:nvSpPr>
          <p:cNvPr id="3" name="Content Placeholder 2">
            <a:extLst>
              <a:ext uri="{FF2B5EF4-FFF2-40B4-BE49-F238E27FC236}">
                <a16:creationId xmlns:a16="http://schemas.microsoft.com/office/drawing/2014/main" id="{A7E44DE4-6BB5-4D3E-A5DE-336BBB8CFB3F}"/>
              </a:ext>
            </a:extLst>
          </p:cNvPr>
          <p:cNvSpPr>
            <a:spLocks noGrp="1"/>
          </p:cNvSpPr>
          <p:nvPr>
            <p:ph idx="1"/>
          </p:nvPr>
        </p:nvSpPr>
        <p:spPr/>
        <p:txBody>
          <a:bodyPr/>
          <a:lstStyle/>
          <a:p>
            <a:r>
              <a:rPr lang="en-CA"/>
              <a:t>Prisoners remained in the prison throughout the day and night, but guards generally rotated in three 8-hour shifts. </a:t>
            </a:r>
          </a:p>
          <a:p>
            <a:r>
              <a:rPr lang="en-CA"/>
              <a:t>Thus, there were typically three students guarding nine prisoners.</a:t>
            </a:r>
            <a:endParaRPr lang="en-US"/>
          </a:p>
        </p:txBody>
      </p:sp>
    </p:spTree>
    <p:extLst>
      <p:ext uri="{BB962C8B-B14F-4D97-AF65-F5344CB8AC3E}">
        <p14:creationId xmlns:p14="http://schemas.microsoft.com/office/powerpoint/2010/main" val="12124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E67A1FC6-22FB-4EA7-B90A-C9F18FBEF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8" name="Freeform: Shape 17">
            <a:extLst>
              <a:ext uri="{FF2B5EF4-FFF2-40B4-BE49-F238E27FC236}">
                <a16:creationId xmlns:a16="http://schemas.microsoft.com/office/drawing/2014/main" id="{6246FDC4-DD97-431A-914A-9EB57A4A3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12130" cy="6858000"/>
          </a:xfrm>
          <a:custGeom>
            <a:avLst/>
            <a:gdLst>
              <a:gd name="connsiteX0" fmla="*/ 1073044 w 7912130"/>
              <a:gd name="connsiteY0" fmla="*/ 3032931 h 6858000"/>
              <a:gd name="connsiteX1" fmla="*/ 1073044 w 7912130"/>
              <a:gd name="connsiteY1" fmla="*/ 3035810 h 6858000"/>
              <a:gd name="connsiteX2" fmla="*/ 1076802 w 7912130"/>
              <a:gd name="connsiteY2" fmla="*/ 3035810 h 6858000"/>
              <a:gd name="connsiteX3" fmla="*/ 1170738 w 7912130"/>
              <a:gd name="connsiteY3" fmla="*/ 1248347 h 6858000"/>
              <a:gd name="connsiteX4" fmla="*/ 1170738 w 7912130"/>
              <a:gd name="connsiteY4" fmla="*/ 1273486 h 6858000"/>
              <a:gd name="connsiteX5" fmla="*/ 1183895 w 7912130"/>
              <a:gd name="connsiteY5" fmla="*/ 1248347 h 6858000"/>
              <a:gd name="connsiteX6" fmla="*/ 0 w 7912130"/>
              <a:gd name="connsiteY6" fmla="*/ 0 h 6858000"/>
              <a:gd name="connsiteX7" fmla="*/ 2133906 w 7912130"/>
              <a:gd name="connsiteY7" fmla="*/ 0 h 6858000"/>
              <a:gd name="connsiteX8" fmla="*/ 2629909 w 7912130"/>
              <a:gd name="connsiteY8" fmla="*/ 0 h 6858000"/>
              <a:gd name="connsiteX9" fmla="*/ 1227479 w 7912130"/>
              <a:gd name="connsiteY9" fmla="*/ 2669551 h 6858000"/>
              <a:gd name="connsiteX10" fmla="*/ 1235349 w 7912130"/>
              <a:gd name="connsiteY10" fmla="*/ 2673350 h 6858000"/>
              <a:gd name="connsiteX11" fmla="*/ 1353755 w 7912130"/>
              <a:gd name="connsiteY11" fmla="*/ 2754312 h 6858000"/>
              <a:gd name="connsiteX12" fmla="*/ 7912130 w 7912130"/>
              <a:gd name="connsiteY12" fmla="*/ 6858000 h 6858000"/>
              <a:gd name="connsiteX13" fmla="*/ 6066970 w 7912130"/>
              <a:gd name="connsiteY13" fmla="*/ 6858000 h 6858000"/>
              <a:gd name="connsiteX14" fmla="*/ 6059889 w 7912130"/>
              <a:gd name="connsiteY14" fmla="*/ 6852577 h 6858000"/>
              <a:gd name="connsiteX15" fmla="*/ 6059889 w 7912130"/>
              <a:gd name="connsiteY15" fmla="*/ 6857999 h 6858000"/>
              <a:gd name="connsiteX16" fmla="*/ 1707025 w 7912130"/>
              <a:gd name="connsiteY16" fmla="*/ 6857999 h 6858000"/>
              <a:gd name="connsiteX17" fmla="*/ 1707025 w 7912130"/>
              <a:gd name="connsiteY17" fmla="*/ 6858000 h 6858000"/>
              <a:gd name="connsiteX18" fmla="*/ 1073044 w 7912130"/>
              <a:gd name="connsiteY18" fmla="*/ 6858000 h 6858000"/>
              <a:gd name="connsiteX19" fmla="*/ 536592 w 7912130"/>
              <a:gd name="connsiteY19" fmla="*/ 6858000 h 6858000"/>
              <a:gd name="connsiteX20" fmla="*/ 0 w 791213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2130" h="685800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 name="Freeform: Shape 19">
            <a:extLst>
              <a:ext uri="{FF2B5EF4-FFF2-40B4-BE49-F238E27FC236}">
                <a16:creationId xmlns:a16="http://schemas.microsoft.com/office/drawing/2014/main" id="{CD4E68A2-74B0-42F5-BB75-2E1A7C201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5917" cy="6858000"/>
          </a:xfrm>
          <a:custGeom>
            <a:avLst/>
            <a:gdLst>
              <a:gd name="connsiteX0" fmla="*/ 696831 w 7535917"/>
              <a:gd name="connsiteY0" fmla="*/ 3032931 h 6858000"/>
              <a:gd name="connsiteX1" fmla="*/ 696831 w 7535917"/>
              <a:gd name="connsiteY1" fmla="*/ 3035810 h 6858000"/>
              <a:gd name="connsiteX2" fmla="*/ 700589 w 7535917"/>
              <a:gd name="connsiteY2" fmla="*/ 3035810 h 6858000"/>
              <a:gd name="connsiteX3" fmla="*/ 794525 w 7535917"/>
              <a:gd name="connsiteY3" fmla="*/ 1248347 h 6858000"/>
              <a:gd name="connsiteX4" fmla="*/ 794525 w 7535917"/>
              <a:gd name="connsiteY4" fmla="*/ 1273486 h 6858000"/>
              <a:gd name="connsiteX5" fmla="*/ 807682 w 7535917"/>
              <a:gd name="connsiteY5" fmla="*/ 1248347 h 6858000"/>
              <a:gd name="connsiteX6" fmla="*/ 0 w 7535917"/>
              <a:gd name="connsiteY6" fmla="*/ 0 h 6858000"/>
              <a:gd name="connsiteX7" fmla="*/ 1757693 w 7535917"/>
              <a:gd name="connsiteY7" fmla="*/ 0 h 6858000"/>
              <a:gd name="connsiteX8" fmla="*/ 2253696 w 7535917"/>
              <a:gd name="connsiteY8" fmla="*/ 0 h 6858000"/>
              <a:gd name="connsiteX9" fmla="*/ 851266 w 7535917"/>
              <a:gd name="connsiteY9" fmla="*/ 2669551 h 6858000"/>
              <a:gd name="connsiteX10" fmla="*/ 859136 w 7535917"/>
              <a:gd name="connsiteY10" fmla="*/ 2673350 h 6858000"/>
              <a:gd name="connsiteX11" fmla="*/ 977542 w 7535917"/>
              <a:gd name="connsiteY11" fmla="*/ 2754312 h 6858000"/>
              <a:gd name="connsiteX12" fmla="*/ 7535917 w 7535917"/>
              <a:gd name="connsiteY12" fmla="*/ 6858000 h 6858000"/>
              <a:gd name="connsiteX13" fmla="*/ 5690757 w 7535917"/>
              <a:gd name="connsiteY13" fmla="*/ 6858000 h 6858000"/>
              <a:gd name="connsiteX14" fmla="*/ 5683676 w 7535917"/>
              <a:gd name="connsiteY14" fmla="*/ 6852577 h 6858000"/>
              <a:gd name="connsiteX15" fmla="*/ 5683676 w 7535917"/>
              <a:gd name="connsiteY15" fmla="*/ 6857999 h 6858000"/>
              <a:gd name="connsiteX16" fmla="*/ 1330812 w 7535917"/>
              <a:gd name="connsiteY16" fmla="*/ 6857999 h 6858000"/>
              <a:gd name="connsiteX17" fmla="*/ 1330812 w 7535917"/>
              <a:gd name="connsiteY17" fmla="*/ 6858000 h 6858000"/>
              <a:gd name="connsiteX18" fmla="*/ 696831 w 7535917"/>
              <a:gd name="connsiteY18" fmla="*/ 6858000 h 6858000"/>
              <a:gd name="connsiteX19" fmla="*/ 160379 w 7535917"/>
              <a:gd name="connsiteY19" fmla="*/ 6858000 h 6858000"/>
              <a:gd name="connsiteX20" fmla="*/ 0 w 7535917"/>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35917" h="6858000">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E90F4CC9-64DC-4468-982C-2C8463B72719}"/>
              </a:ext>
            </a:extLst>
          </p:cNvPr>
          <p:cNvSpPr>
            <a:spLocks noGrp="1"/>
          </p:cNvSpPr>
          <p:nvPr>
            <p:ph type="title"/>
          </p:nvPr>
        </p:nvSpPr>
        <p:spPr>
          <a:xfrm>
            <a:off x="3444658" y="755904"/>
            <a:ext cx="7711025" cy="3084576"/>
          </a:xfrm>
        </p:spPr>
        <p:txBody>
          <a:bodyPr vert="horz" lIns="91440" tIns="45720" rIns="91440" bIns="45720" rtlCol="0" anchor="ctr">
            <a:normAutofit/>
          </a:bodyPr>
          <a:lstStyle/>
          <a:p>
            <a:pPr algn="l"/>
            <a:r>
              <a:rPr lang="en-US" sz="6000"/>
              <a:t>How long was the study?</a:t>
            </a:r>
          </a:p>
        </p:txBody>
      </p:sp>
      <p:sp>
        <p:nvSpPr>
          <p:cNvPr id="3" name="Content Placeholder 2">
            <a:extLst>
              <a:ext uri="{FF2B5EF4-FFF2-40B4-BE49-F238E27FC236}">
                <a16:creationId xmlns:a16="http://schemas.microsoft.com/office/drawing/2014/main" id="{F9B84D9A-6076-49A1-8200-72F84A8E9B8E}"/>
              </a:ext>
            </a:extLst>
          </p:cNvPr>
          <p:cNvSpPr>
            <a:spLocks noGrp="1"/>
          </p:cNvSpPr>
          <p:nvPr>
            <p:ph idx="1"/>
          </p:nvPr>
        </p:nvSpPr>
        <p:spPr>
          <a:xfrm>
            <a:off x="7912131" y="4089910"/>
            <a:ext cx="3316702" cy="1712176"/>
          </a:xfrm>
        </p:spPr>
        <p:txBody>
          <a:bodyPr vert="horz" lIns="91440" tIns="45720" rIns="91440" bIns="45720" rtlCol="0" anchor="t">
            <a:normAutofit/>
          </a:bodyPr>
          <a:lstStyle/>
          <a:p>
            <a:pPr marL="0" indent="0">
              <a:buNone/>
            </a:pPr>
            <a:r>
              <a:rPr lang="en-US" sz="2100"/>
              <a:t>It was planned to take 2 weeks total </a:t>
            </a:r>
          </a:p>
        </p:txBody>
      </p:sp>
    </p:spTree>
    <p:extLst>
      <p:ext uri="{BB962C8B-B14F-4D97-AF65-F5344CB8AC3E}">
        <p14:creationId xmlns:p14="http://schemas.microsoft.com/office/powerpoint/2010/main" val="18268778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3AABE10E-8B47-4567-8C44-7892CBD3648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72" name="Freeform 6">
              <a:extLst>
                <a:ext uri="{FF2B5EF4-FFF2-40B4-BE49-F238E27FC236}">
                  <a16:creationId xmlns:a16="http://schemas.microsoft.com/office/drawing/2014/main" id="{3B6F89E5-27DA-48BA-92A3-E78CDA05B4D7}"/>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D75EEA1C-1772-4713-B1FB-6A8FDFA0B78F}"/>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4F733139-7D00-4544-B889-C7ACFA614DC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33CAFEFE-0885-47B5-9181-DCF0391C74EA}"/>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CD0C4A1E-DDEB-4FDA-8245-881A82913FB5}"/>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CAAD0ACF-23E7-4999-B311-DD56934B6BDA}"/>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79" name="Rounded Rectangle 16">
            <a:extLst>
              <a:ext uri="{FF2B5EF4-FFF2-40B4-BE49-F238E27FC236}">
                <a16:creationId xmlns:a16="http://schemas.microsoft.com/office/drawing/2014/main" id="{56B500CE-5BE2-46B7-AD54-1612535760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2050" name="Picture 2" descr="Arresting Prisoner #8612">
            <a:extLst>
              <a:ext uri="{FF2B5EF4-FFF2-40B4-BE49-F238E27FC236}">
                <a16:creationId xmlns:a16="http://schemas.microsoft.com/office/drawing/2014/main" id="{2543C40C-B4ED-402F-99B2-A65ECA80FE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93" r="8982" b="-2"/>
          <a:stretch/>
        </p:blipFill>
        <p:spPr bwMode="auto">
          <a:xfrm>
            <a:off x="6434407" y="1011765"/>
            <a:ext cx="4744154" cy="4546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49AA20-AFFC-4DFB-834B-32D80630C491}"/>
              </a:ext>
            </a:extLst>
          </p:cNvPr>
          <p:cNvSpPr>
            <a:spLocks noGrp="1"/>
          </p:cNvSpPr>
          <p:nvPr>
            <p:ph type="title"/>
          </p:nvPr>
        </p:nvSpPr>
        <p:spPr>
          <a:xfrm>
            <a:off x="1484312" y="685800"/>
            <a:ext cx="4278928" cy="1752599"/>
          </a:xfrm>
        </p:spPr>
        <p:txBody>
          <a:bodyPr>
            <a:normAutofit/>
          </a:bodyPr>
          <a:lstStyle/>
          <a:p>
            <a:pPr>
              <a:lnSpc>
                <a:spcPct val="90000"/>
              </a:lnSpc>
            </a:pPr>
            <a:r>
              <a:rPr lang="en-CA"/>
              <a:t>What happened to the prisoners at the beginning?</a:t>
            </a:r>
            <a:endParaRPr lang="en-US"/>
          </a:p>
        </p:txBody>
      </p:sp>
      <p:sp>
        <p:nvSpPr>
          <p:cNvPr id="3" name="Content Placeholder 2">
            <a:extLst>
              <a:ext uri="{FF2B5EF4-FFF2-40B4-BE49-F238E27FC236}">
                <a16:creationId xmlns:a16="http://schemas.microsoft.com/office/drawing/2014/main" id="{48728123-A90C-47BB-9D48-A8C2875E617D}"/>
              </a:ext>
            </a:extLst>
          </p:cNvPr>
          <p:cNvSpPr>
            <a:spLocks noGrp="1"/>
          </p:cNvSpPr>
          <p:nvPr>
            <p:ph idx="1"/>
          </p:nvPr>
        </p:nvSpPr>
        <p:spPr>
          <a:xfrm>
            <a:off x="1484310" y="2666999"/>
            <a:ext cx="4278929" cy="3124201"/>
          </a:xfrm>
        </p:spPr>
        <p:txBody>
          <a:bodyPr>
            <a:normAutofit/>
          </a:bodyPr>
          <a:lstStyle/>
          <a:p>
            <a:pPr>
              <a:lnSpc>
                <a:spcPct val="90000"/>
              </a:lnSpc>
            </a:pPr>
            <a:r>
              <a:rPr lang="en-CA" sz="2000"/>
              <a:t>The Palo Alto police conducted surprise arrests at the home of prisoners. Students were handcuffed, searched, read their rights, and driven in a squad car to the police station for booking and fingerprinting. </a:t>
            </a:r>
          </a:p>
          <a:p>
            <a:pPr>
              <a:lnSpc>
                <a:spcPct val="90000"/>
              </a:lnSpc>
            </a:pPr>
            <a:r>
              <a:rPr lang="en-CA" sz="2000"/>
              <a:t>The first five prisoners were charged with burglary, and the last four were charged with armed robbery.</a:t>
            </a:r>
            <a:endParaRPr lang="en-US" sz="2000"/>
          </a:p>
        </p:txBody>
      </p:sp>
    </p:spTree>
    <p:extLst>
      <p:ext uri="{BB962C8B-B14F-4D97-AF65-F5344CB8AC3E}">
        <p14:creationId xmlns:p14="http://schemas.microsoft.com/office/powerpoint/2010/main" val="4457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otalTime>10</TotalTime>
  <Words>1001</Words>
  <Application>Microsoft Office PowerPoint</Application>
  <PresentationFormat>Widescreen</PresentationFormat>
  <Paragraphs>79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Corbel</vt:lpstr>
      <vt:lpstr>Parallax</vt:lpstr>
      <vt:lpstr>The Stanford Prison Experiment </vt:lpstr>
      <vt:lpstr>Philip Zimbardo</vt:lpstr>
      <vt:lpstr>The Guards </vt:lpstr>
      <vt:lpstr>The Prisoners</vt:lpstr>
      <vt:lpstr>What were the participants told?</vt:lpstr>
      <vt:lpstr>How were the roles chosen?</vt:lpstr>
      <vt:lpstr>How long were prisoners there for?</vt:lpstr>
      <vt:lpstr>How long was the study?</vt:lpstr>
      <vt:lpstr>What happened to the prisoners at the beginning?</vt:lpstr>
      <vt:lpstr>What did the guards do upon arrival?</vt:lpstr>
      <vt:lpstr>What were the rules or ethics of the study?</vt:lpstr>
      <vt:lpstr>PREDICTION</vt:lpstr>
      <vt:lpstr>Could prisoners quit?</vt:lpstr>
      <vt:lpstr>Made them wear shackles as a reminder of their role as prisoners </vt:lpstr>
      <vt:lpstr>Created a privilege cell for prisoners to have special food and to brush their teeth and brush their hair and they got their beds  </vt:lpstr>
      <vt:lpstr>What did the guards do to the prisoners?</vt:lpstr>
      <vt:lpstr>Used fire extinguishers to stop prisoner revolts </vt:lpstr>
      <vt:lpstr>Used  humiliation as a strategy by getting the prisoners naked</vt:lpstr>
      <vt:lpstr>Strip searched prisoners upon arrival and sprayed them with disinfectant</vt:lpstr>
      <vt:lpstr>Used punishment (like cleaning toilets) if an order was disobeyed</vt:lpstr>
      <vt:lpstr>The guards broke into each cell, stripped the prisoners naked, took the beds out, forced the ringleaders of the prisoner rebellion into solitary confinement, and generally began to harass and intimidate the prisoners.</vt:lpstr>
      <vt:lpstr>Used push-ups (endless push-ups) as a discipline strategy</vt:lpstr>
      <vt:lpstr>What were the actual results?</vt:lpstr>
      <vt:lpstr>Technology: An Agent of Social Change</vt:lpstr>
      <vt:lpstr>Technological Determinism</vt:lpstr>
      <vt:lpstr>Cultural Lag Theory- William Ogden</vt:lpstr>
      <vt:lpstr>Alienation- Max Weber </vt:lpstr>
      <vt:lpstr>Alienation</vt:lpstr>
      <vt:lpstr>Isolation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Stanford Prison Experiment </dc:title>
  <dc:creator>Julie Bamford</dc:creator>
  <cp:lastModifiedBy>Julie Bamford</cp:lastModifiedBy>
  <cp:revision>1</cp:revision>
  <dcterms:created xsi:type="dcterms:W3CDTF">2024-01-19T17:51:30Z</dcterms:created>
  <dcterms:modified xsi:type="dcterms:W3CDTF">2024-01-19T18:02:25Z</dcterms:modified>
</cp:coreProperties>
</file>