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embeddedFontLst>
    <p:embeddedFont>
      <p:font typeface="Bookman Old Style" panose="02050604050505020204" pitchFamily="18" charset="0"/>
      <p:regular r:id="rId18"/>
      <p:bold r:id="rId19"/>
      <p:italic r:id="rId20"/>
      <p:boldItalic r:id="rId21"/>
    </p:embeddedFont>
    <p:embeddedFont>
      <p:font typeface="Libre Franklin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1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0"/>
              <a:buFont typeface="Bookman Old Style"/>
              <a:buNone/>
              <a:defRPr sz="8000">
                <a:solidFill>
                  <a:srgbClr val="FEFE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17" name="Google Shape;17;p2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2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45" name="Google Shape;45;p6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53" name="Google Shape;53;p7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3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4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FEFEFE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ctrTitle"/>
          </p:nvPr>
        </p:nvSpPr>
        <p:spPr>
          <a:xfrm>
            <a:off x="4985517" y="3331444"/>
            <a:ext cx="6470692" cy="122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man Old Style"/>
              <a:buNone/>
            </a:pPr>
            <a:r>
              <a:rPr lang="en-US" sz="3600" dirty="0">
                <a:solidFill>
                  <a:schemeClr val="lt1"/>
                </a:solidFill>
              </a:rPr>
              <a:t>Unit 3 Financial Management and Planning</a:t>
            </a:r>
            <a:endParaRPr sz="3600" dirty="0"/>
          </a:p>
        </p:txBody>
      </p:sp>
      <p:cxnSp>
        <p:nvCxnSpPr>
          <p:cNvPr id="107" name="Google Shape;107;p14"/>
          <p:cNvCxnSpPr/>
          <p:nvPr/>
        </p:nvCxnSpPr>
        <p:spPr>
          <a:xfrm>
            <a:off x="5110211" y="4641183"/>
            <a:ext cx="6309360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alpha val="89803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1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Other Fees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207" name="Google Shape;207;p23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23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460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b="1" dirty="0">
                <a:solidFill>
                  <a:srgbClr val="FFFFFF"/>
                </a:solidFill>
              </a:rPr>
              <a:t>Tuition for specialized programs may be higher. </a:t>
            </a:r>
            <a:r>
              <a:rPr lang="en-US" sz="1600" dirty="0">
                <a:solidFill>
                  <a:srgbClr val="FFFFFF"/>
                </a:solidFill>
              </a:rPr>
              <a:t>For example, programs that involve training on specialized equipment (such as heavy equipment operator or aviation) require college investment in this equipment. These costs are often factored into tuition costs. </a:t>
            </a:r>
            <a:endParaRPr dirty="0"/>
          </a:p>
          <a:p>
            <a:pPr marL="91440" lvl="0" indent="-101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 dirty="0">
                <a:solidFill>
                  <a:srgbClr val="FFFFFF"/>
                </a:solidFill>
              </a:rPr>
              <a:t> Other programs, such as photography or fine arts programs, may require you to </a:t>
            </a:r>
            <a:r>
              <a:rPr lang="en-US" sz="1600" b="1" dirty="0">
                <a:solidFill>
                  <a:srgbClr val="FFFFFF"/>
                </a:solidFill>
              </a:rPr>
              <a:t>buy extra equipment or supplies </a:t>
            </a:r>
            <a:r>
              <a:rPr lang="en-US" sz="1600" dirty="0">
                <a:solidFill>
                  <a:srgbClr val="FFFFFF"/>
                </a:solidFill>
              </a:rPr>
              <a:t>on top of the cost of tuition fees, which can increase your expenses.</a:t>
            </a:r>
            <a:endParaRPr dirty="0"/>
          </a:p>
        </p:txBody>
      </p:sp>
      <p:pic>
        <p:nvPicPr>
          <p:cNvPr id="209" name="Google Shape;209;p23" descr="What&amp;#39;s the Deal with Condo Fees? - StreetSide Calgary"/>
          <p:cNvPicPr preferRelativeResize="0"/>
          <p:nvPr/>
        </p:nvPicPr>
        <p:blipFill rotWithShape="1">
          <a:blip r:embed="rId3">
            <a:alphaModFix/>
          </a:blip>
          <a:srcRect l="11783" r="8885" b="4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5" name="Google Shape;215;p24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Google Shape;216;p24"/>
          <p:cNvSpPr/>
          <p:nvPr/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4" descr="pink ceramic pig coin bank photo – Free Money Image on Unsplash"/>
          <p:cNvPicPr preferRelativeResize="0"/>
          <p:nvPr/>
        </p:nvPicPr>
        <p:blipFill rotWithShape="1">
          <a:blip r:embed="rId3">
            <a:alphaModFix/>
          </a:blip>
          <a:srcRect t="15730"/>
          <a:stretch/>
        </p:blipFill>
        <p:spPr>
          <a:xfrm>
            <a:off x="20" y="975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4"/>
          <p:cNvSpPr/>
          <p:nvPr/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8123416" y="1475234"/>
            <a:ext cx="3214307" cy="290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man Old Style"/>
              <a:buNone/>
            </a:pPr>
            <a:r>
              <a:rPr lang="en-US" sz="4400">
                <a:solidFill>
                  <a:schemeClr val="dk1"/>
                </a:solidFill>
              </a:rPr>
              <a:t>Financial Aid</a:t>
            </a:r>
            <a:endParaRPr/>
          </a:p>
        </p:txBody>
      </p:sp>
      <p:cxnSp>
        <p:nvCxnSpPr>
          <p:cNvPr id="220" name="Google Shape;220;p24"/>
          <p:cNvCxnSpPr/>
          <p:nvPr/>
        </p:nvCxnSpPr>
        <p:spPr>
          <a:xfrm>
            <a:off x="8176090" y="4508519"/>
            <a:ext cx="3108960" cy="0"/>
          </a:xfrm>
          <a:prstGeom prst="straightConnector1">
            <a:avLst/>
          </a:prstGeom>
          <a:noFill/>
          <a:ln w="12700" cap="flat" cmpd="sng">
            <a:solidFill>
              <a:srgbClr val="3F3F3F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1" name="Google Shape;221;p24"/>
          <p:cNvSpPr/>
          <p:nvPr/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7" name="Google Shape;227;p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en-US"/>
              <a:t>Loans</a:t>
            </a:r>
            <a:endParaRPr/>
          </a:p>
        </p:txBody>
      </p:sp>
      <p:cxnSp>
        <p:nvCxnSpPr>
          <p:cNvPr id="228" name="Google Shape;228;p25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" name="Google Shape;229;p2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25"/>
          <p:cNvGrpSpPr/>
          <p:nvPr/>
        </p:nvGrpSpPr>
        <p:grpSpPr>
          <a:xfrm>
            <a:off x="1893172" y="2098515"/>
            <a:ext cx="7843124" cy="3785890"/>
            <a:chOff x="796209" y="0"/>
            <a:chExt cx="7843124" cy="3785890"/>
          </a:xfrm>
        </p:grpSpPr>
        <p:sp>
          <p:nvSpPr>
            <p:cNvPr id="231" name="Google Shape;231;p25"/>
            <p:cNvSpPr/>
            <p:nvPr/>
          </p:nvSpPr>
          <p:spPr>
            <a:xfrm rot="10800000">
              <a:off x="1950496" y="188"/>
              <a:ext cx="6688836" cy="106286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 txBox="1"/>
            <p:nvPr/>
          </p:nvSpPr>
          <p:spPr>
            <a:xfrm>
              <a:off x="2216212" y="188"/>
              <a:ext cx="6423121" cy="1062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8675" tIns="72375" rIns="13512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Libre Franklin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If you don’t have money to pay tuition right away, you </a:t>
              </a:r>
              <a:r>
                <a:rPr lang="en-US" sz="1900" b="1" i="0" u="none" strike="noStrike" cap="none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can opt for a ‘loan’. </a:t>
              </a:r>
              <a:r>
                <a:rPr lang="en-US" sz="1900" b="0" i="0" u="none" strike="noStrike" cap="none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Loans must be paid back, usually once your education is complete and often with interest. </a:t>
              </a:r>
              <a:endParaRPr dirty="0"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796209" y="1330486"/>
              <a:ext cx="1062860" cy="106286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 rot="10800000">
              <a:off x="1950496" y="1361609"/>
              <a:ext cx="6688836" cy="106286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 txBox="1"/>
            <p:nvPr/>
          </p:nvSpPr>
          <p:spPr>
            <a:xfrm>
              <a:off x="2216212" y="1361609"/>
              <a:ext cx="6423121" cy="1062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8675" tIns="72375" rIns="13512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Libre Franklin"/>
                <a:buNone/>
              </a:pPr>
              <a:r>
                <a:rPr lang="en-US" sz="1900" b="1" i="0" u="sng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Government Loans</a:t>
              </a:r>
              <a:r>
                <a:rPr lang="en-US" sz="1900" b="1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: </a:t>
              </a:r>
              <a:r>
                <a:rPr lang="en-US" sz="19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Ontario residents may apply for government loans through the Ontario Student Assistance Program (OSAP). </a:t>
              </a: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888965" y="0"/>
              <a:ext cx="1062860" cy="106286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 rot="10800000">
              <a:off x="1950496" y="2723030"/>
              <a:ext cx="6688836" cy="106286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5"/>
            <p:cNvSpPr txBox="1"/>
            <p:nvPr/>
          </p:nvSpPr>
          <p:spPr>
            <a:xfrm>
              <a:off x="2216212" y="2723030"/>
              <a:ext cx="6423121" cy="1062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8675" tIns="72375" rIns="13512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Libre Franklin"/>
                <a:buNone/>
              </a:pPr>
              <a:r>
                <a:rPr lang="en-US" sz="1900" b="1" i="0" u="sng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Private Loans</a:t>
              </a:r>
              <a:r>
                <a:rPr lang="en-US" sz="1900" b="1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: </a:t>
              </a:r>
              <a:r>
                <a:rPr lang="en-US" sz="19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Many private banking institutions offer postsecondary education loans. </a:t>
              </a:r>
              <a:endParaRPr sz="19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875732" y="2723030"/>
              <a:ext cx="1062860" cy="106286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5" name="Google Shape;245;p2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en-US"/>
              <a:t>Bursaries</a:t>
            </a:r>
            <a:endParaRPr/>
          </a:p>
        </p:txBody>
      </p:sp>
      <p:cxnSp>
        <p:nvCxnSpPr>
          <p:cNvPr id="246" name="Google Shape;246;p26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" name="Google Shape;247;p2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" name="Google Shape;248;p26"/>
          <p:cNvGrpSpPr/>
          <p:nvPr/>
        </p:nvGrpSpPr>
        <p:grpSpPr>
          <a:xfrm>
            <a:off x="1932933" y="2098515"/>
            <a:ext cx="7803363" cy="3785890"/>
            <a:chOff x="835970" y="0"/>
            <a:chExt cx="7803363" cy="3785890"/>
          </a:xfrm>
        </p:grpSpPr>
        <p:sp>
          <p:nvSpPr>
            <p:cNvPr id="249" name="Google Shape;249;p26"/>
            <p:cNvSpPr/>
            <p:nvPr/>
          </p:nvSpPr>
          <p:spPr>
            <a:xfrm rot="10800000">
              <a:off x="1950496" y="188"/>
              <a:ext cx="6688836" cy="1062860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 txBox="1"/>
            <p:nvPr/>
          </p:nvSpPr>
          <p:spPr>
            <a:xfrm>
              <a:off x="2216212" y="188"/>
              <a:ext cx="6423121" cy="1062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8675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Libre Franklin"/>
                <a:buNone/>
              </a:pPr>
              <a:r>
                <a:rPr lang="en-US" sz="2200" b="1" i="0" u="none" strike="noStrike" cap="none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Bursaries 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do not need to be paid back</a:t>
              </a:r>
              <a:endParaRPr dirty="0"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835970" y="1330486"/>
              <a:ext cx="1062860" cy="106286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 rot="10800000">
              <a:off x="1950496" y="1361609"/>
              <a:ext cx="6688836" cy="1062860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 txBox="1"/>
            <p:nvPr/>
          </p:nvSpPr>
          <p:spPr>
            <a:xfrm>
              <a:off x="2216212" y="1361609"/>
              <a:ext cx="6423121" cy="1062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8675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Libre Franklin"/>
                <a:buNone/>
              </a:pPr>
              <a:r>
                <a:rPr lang="en-US" sz="2200" b="0" i="0" u="none" strike="noStrike" cap="none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</a:t>
              </a:r>
              <a:r>
                <a:rPr lang="en-US" sz="2200" b="1" i="0" u="none" strike="noStrike" cap="none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bursary is a monetary reward 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given to a student, typically with financial needs/difficulties</a:t>
              </a:r>
              <a:endParaRPr dirty="0"/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888965" y="0"/>
              <a:ext cx="1062860" cy="106286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 rot="10800000">
              <a:off x="1950496" y="2723030"/>
              <a:ext cx="6688836" cy="1062860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6"/>
            <p:cNvSpPr txBox="1"/>
            <p:nvPr/>
          </p:nvSpPr>
          <p:spPr>
            <a:xfrm>
              <a:off x="2216212" y="2723030"/>
              <a:ext cx="6423121" cy="1062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8675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Libre Franklin"/>
                <a:buNone/>
              </a:pPr>
              <a:r>
                <a:rPr lang="en-US" sz="2200" b="0" i="0" u="none" strike="noStrike" cap="none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 </a:t>
              </a:r>
              <a:r>
                <a:rPr lang="en-US" sz="2200" b="1" i="0" u="none" strike="noStrike" cap="none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bursary may also involve other selection criteria 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such as extracurricular activities, community involvement and leadership</a:t>
              </a:r>
              <a:endParaRPr sz="2200" b="0" i="0" u="none" strike="noStrike" cap="none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875732" y="2723030"/>
              <a:ext cx="1062860" cy="106286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3" name="Google Shape;263;p2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en-US"/>
              <a:t>Scholarships</a:t>
            </a:r>
            <a:endParaRPr/>
          </a:p>
        </p:txBody>
      </p:sp>
      <p:cxnSp>
        <p:nvCxnSpPr>
          <p:cNvPr id="264" name="Google Shape;264;p27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5" name="Google Shape;265;p2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27"/>
          <p:cNvGrpSpPr/>
          <p:nvPr/>
        </p:nvGrpSpPr>
        <p:grpSpPr>
          <a:xfrm>
            <a:off x="1946177" y="2098515"/>
            <a:ext cx="7790119" cy="3786079"/>
            <a:chOff x="849214" y="0"/>
            <a:chExt cx="7790119" cy="3786079"/>
          </a:xfrm>
        </p:grpSpPr>
        <p:sp>
          <p:nvSpPr>
            <p:cNvPr id="267" name="Google Shape;267;p27"/>
            <p:cNvSpPr/>
            <p:nvPr/>
          </p:nvSpPr>
          <p:spPr>
            <a:xfrm rot="10800000">
              <a:off x="1950496" y="188"/>
              <a:ext cx="6688836" cy="1062860"/>
            </a:xfrm>
            <a:prstGeom prst="homePlate">
              <a:avLst>
                <a:gd name="adj" fmla="val 50000"/>
              </a:avLst>
            </a:prstGeom>
            <a:solidFill>
              <a:schemeClr val="accent6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7"/>
            <p:cNvSpPr txBox="1"/>
            <p:nvPr/>
          </p:nvSpPr>
          <p:spPr>
            <a:xfrm>
              <a:off x="2216212" y="188"/>
              <a:ext cx="6423121" cy="1062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8675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Libre Franklin"/>
                <a:buNone/>
              </a:pPr>
              <a:r>
                <a:rPr lang="en-US" sz="2200" b="1" i="0" u="none" strike="noStrike" cap="none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Scholarships do not need to be paid back</a:t>
              </a:r>
              <a:endParaRPr b="1" dirty="0"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849214" y="1330486"/>
              <a:ext cx="1062860" cy="106286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 rot="10800000">
              <a:off x="1950496" y="1361609"/>
              <a:ext cx="6688836" cy="1062860"/>
            </a:xfrm>
            <a:prstGeom prst="homePlate">
              <a:avLst>
                <a:gd name="adj" fmla="val 50000"/>
              </a:avLst>
            </a:prstGeom>
            <a:solidFill>
              <a:schemeClr val="accent6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 txBox="1"/>
            <p:nvPr/>
          </p:nvSpPr>
          <p:spPr>
            <a:xfrm>
              <a:off x="2216212" y="1361609"/>
              <a:ext cx="6423121" cy="1062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8675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Libre Franklin"/>
                <a:buNone/>
              </a:pPr>
              <a:r>
                <a:rPr lang="en-US" sz="2200" b="0" i="0" u="none" strike="noStrike" cap="none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Scholarships are usually awarded based on </a:t>
              </a:r>
              <a:r>
                <a:rPr lang="en-US" sz="2200" b="1" i="0" u="none" strike="noStrike" cap="none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academic merit, 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rather than financial need</a:t>
              </a:r>
              <a:endParaRPr dirty="0"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888965" y="0"/>
              <a:ext cx="1062860" cy="106286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 rot="10800000">
              <a:off x="1950496" y="2723030"/>
              <a:ext cx="6688836" cy="1062860"/>
            </a:xfrm>
            <a:prstGeom prst="homePlate">
              <a:avLst>
                <a:gd name="adj" fmla="val 50000"/>
              </a:avLst>
            </a:prstGeom>
            <a:solidFill>
              <a:schemeClr val="accent6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7"/>
            <p:cNvSpPr txBox="1"/>
            <p:nvPr/>
          </p:nvSpPr>
          <p:spPr>
            <a:xfrm>
              <a:off x="2216212" y="2723030"/>
              <a:ext cx="6423121" cy="1062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8675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Libre Franklin"/>
                <a:buNone/>
              </a:pPr>
              <a:r>
                <a:rPr lang="en-US" sz="2200" b="0" i="0" u="none" strike="noStrike" cap="none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</a:t>
              </a:r>
              <a:r>
                <a:rPr lang="en-US" sz="2200" b="1" i="0" u="none" strike="noStrike" cap="none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apply to scholarships 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through individual college/university websites, or through private sources</a:t>
              </a:r>
              <a:endParaRPr sz="2200" b="0" i="0" u="none" strike="noStrike" cap="none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875732" y="2723219"/>
              <a:ext cx="1062860" cy="106286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5685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34E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Overview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16" name="Google Shape;116;p15"/>
          <p:cNvCxnSpPr/>
          <p:nvPr/>
        </p:nvCxnSpPr>
        <p:spPr>
          <a:xfrm>
            <a:off x="571752" y="2638787"/>
            <a:ext cx="2743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571752" y="2799654"/>
            <a:ext cx="3005462" cy="354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we will be covering in class today: </a:t>
            </a:r>
            <a:endParaRPr dirty="0"/>
          </a:p>
          <a:p>
            <a:pPr marL="91440" lvl="0" indent="-105727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Post-Secondary Education Fees</a:t>
            </a:r>
            <a:endParaRPr dirty="0"/>
          </a:p>
          <a:p>
            <a:pPr marL="91440" lvl="0" indent="-105727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Financial Aid</a:t>
            </a:r>
            <a:endParaRPr dirty="0"/>
          </a:p>
          <a:p>
            <a:pPr marL="384048" lvl="1" indent="-182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⮚"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Loans</a:t>
            </a:r>
            <a:endParaRPr dirty="0"/>
          </a:p>
          <a:p>
            <a:pPr marL="384048" lvl="1" indent="-182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⮚"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Bursaries</a:t>
            </a:r>
            <a:endParaRPr dirty="0"/>
          </a:p>
          <a:p>
            <a:pPr marL="384048" lvl="1" indent="-182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⮚"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Scholarships</a:t>
            </a:r>
            <a:endParaRPr dirty="0"/>
          </a:p>
        </p:txBody>
      </p:sp>
      <p:pic>
        <p:nvPicPr>
          <p:cNvPr id="118" name="Google Shape;118;p15" descr="Find A New Career At 40 | Best Careers To Start At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2017" y="1483049"/>
            <a:ext cx="6798082" cy="389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2C5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E2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4" name="Google Shape;124;p16" descr="A Millennial&amp;#39;s Guide to Finances: 5 Things to Start Before You Turn 30 |  SUCCESS"/>
          <p:cNvPicPr preferRelativeResize="0"/>
          <p:nvPr/>
        </p:nvPicPr>
        <p:blipFill rotWithShape="1">
          <a:blip r:embed="rId3">
            <a:alphaModFix/>
          </a:blip>
          <a:srcRect r="13537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6"/>
          <p:cNvCxnSpPr/>
          <p:nvPr/>
        </p:nvCxnSpPr>
        <p:spPr>
          <a:xfrm>
            <a:off x="7942633" y="2250460"/>
            <a:ext cx="34747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7859485" y="2407436"/>
            <a:ext cx="3690257" cy="346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0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Char char=" 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At this point you all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have a plan and a backup plan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of what you would like to do some day. This week, our focus will be on the </a:t>
            </a:r>
            <a:r>
              <a:rPr lang="en-US" i="1" dirty="0">
                <a:latin typeface="Calibri"/>
                <a:ea typeface="Calibri"/>
                <a:cs typeface="Calibri"/>
                <a:sym typeface="Calibri"/>
              </a:rPr>
              <a:t>financial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side of things and figuring out how to pay for it all. First expense on the docket: post-secondary education.</a:t>
            </a:r>
          </a:p>
          <a:p>
            <a:pPr marL="91440" lvl="0" indent="-120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Char char=" "/>
            </a:pPr>
            <a:r>
              <a:rPr lang="en-US" b="1" dirty="0">
                <a:latin typeface="Calibri"/>
                <a:cs typeface="Calibri"/>
                <a:sym typeface="Calibri"/>
              </a:rPr>
              <a:t>Note</a:t>
            </a:r>
            <a:r>
              <a:rPr lang="en-US" dirty="0">
                <a:latin typeface="Calibri"/>
                <a:cs typeface="Calibri"/>
                <a:sym typeface="Calibri"/>
              </a:rPr>
              <a:t> – these are domestic fees. International student fees are higher. </a:t>
            </a:r>
            <a:endParaRPr dirty="0"/>
          </a:p>
        </p:txBody>
      </p:sp>
      <p:sp>
        <p:nvSpPr>
          <p:cNvPr id="127" name="Google Shape;127;p1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/>
          <p:nvPr/>
        </p:nvSpPr>
        <p:spPr>
          <a:xfrm>
            <a:off x="5685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371061" y="516835"/>
            <a:ext cx="3463520" cy="57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Bookman Old Style"/>
              <a:buNone/>
            </a:pPr>
            <a:r>
              <a:rPr lang="en-US" sz="5000" dirty="0">
                <a:solidFill>
                  <a:schemeClr val="lt1"/>
                </a:solidFill>
              </a:rPr>
              <a:t>Post-Secondary Education Fees</a:t>
            </a:r>
            <a:endParaRPr sz="5000" dirty="0">
              <a:solidFill>
                <a:schemeClr val="lt1"/>
              </a:solidFill>
            </a:endParaRPr>
          </a:p>
        </p:txBody>
      </p:sp>
      <p:grpSp>
        <p:nvGrpSpPr>
          <p:cNvPr id="135" name="Google Shape;135;p17"/>
          <p:cNvGrpSpPr/>
          <p:nvPr/>
        </p:nvGrpSpPr>
        <p:grpSpPr>
          <a:xfrm>
            <a:off x="4741863" y="644176"/>
            <a:ext cx="6797675" cy="5641084"/>
            <a:chOff x="0" y="4413"/>
            <a:chExt cx="6797675" cy="5641084"/>
          </a:xfrm>
        </p:grpSpPr>
        <p:sp>
          <p:nvSpPr>
            <p:cNvPr id="136" name="Google Shape;136;p17"/>
            <p:cNvSpPr/>
            <p:nvPr/>
          </p:nvSpPr>
          <p:spPr>
            <a:xfrm>
              <a:off x="0" y="4413"/>
              <a:ext cx="6797675" cy="940180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284404" y="215954"/>
              <a:ext cx="517099" cy="51709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1085908" y="4413"/>
              <a:ext cx="5711766" cy="940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 txBox="1"/>
            <p:nvPr/>
          </p:nvSpPr>
          <p:spPr>
            <a:xfrm>
              <a:off x="1085908" y="4413"/>
              <a:ext cx="5711766" cy="940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00" tIns="99500" rIns="99500" bIns="99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Libre Franklin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College, university tuition fees</a:t>
              </a: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0" y="1179639"/>
              <a:ext cx="6797675" cy="940180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284404" y="1391180"/>
              <a:ext cx="517099" cy="51709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1085908" y="1179639"/>
              <a:ext cx="5711766" cy="940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1085908" y="1179639"/>
              <a:ext cx="5711766" cy="940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00" tIns="99500" rIns="99500" bIns="99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Libre Franklin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Residence, housing fees</a:t>
              </a: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0" y="2354865"/>
              <a:ext cx="6797675" cy="940180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284404" y="2566406"/>
              <a:ext cx="517099" cy="51709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1085908" y="2354865"/>
              <a:ext cx="5711766" cy="940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7"/>
            <p:cNvSpPr txBox="1"/>
            <p:nvPr/>
          </p:nvSpPr>
          <p:spPr>
            <a:xfrm>
              <a:off x="1085908" y="2354865"/>
              <a:ext cx="5711766" cy="940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00" tIns="99500" rIns="99500" bIns="99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Libre Franklin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Meal plan fees</a:t>
              </a:r>
              <a:endParaRPr/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0" y="3530091"/>
              <a:ext cx="6797675" cy="940180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284404" y="3741632"/>
              <a:ext cx="517099" cy="51709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1085908" y="3530091"/>
              <a:ext cx="5711766" cy="940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7"/>
            <p:cNvSpPr txBox="1"/>
            <p:nvPr/>
          </p:nvSpPr>
          <p:spPr>
            <a:xfrm>
              <a:off x="1085908" y="3530091"/>
              <a:ext cx="5711766" cy="940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00" tIns="99500" rIns="99500" bIns="99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Libre Franklin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Book fees</a:t>
              </a:r>
              <a:endParaRPr/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0" y="4705317"/>
              <a:ext cx="6797675" cy="940180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284404" y="4916857"/>
              <a:ext cx="517099" cy="517099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085908" y="4705317"/>
              <a:ext cx="5711766" cy="940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 txBox="1"/>
            <p:nvPr/>
          </p:nvSpPr>
          <p:spPr>
            <a:xfrm>
              <a:off x="1085908" y="4705317"/>
              <a:ext cx="5711766" cy="940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00" tIns="99500" rIns="99500" bIns="99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Libre Franklin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Other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Program Fees: College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62" name="Google Shape;162;p18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p18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91440" lvl="0" indent="-95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⮚"/>
            </a:pPr>
            <a:r>
              <a:rPr lang="en-US" sz="1500" dirty="0">
                <a:solidFill>
                  <a:srgbClr val="FFFFFF"/>
                </a:solidFill>
              </a:rPr>
              <a:t> To enroll in any college program, you must pay </a:t>
            </a:r>
            <a:r>
              <a:rPr lang="en-US" sz="1500" b="1" i="1" dirty="0">
                <a:solidFill>
                  <a:srgbClr val="FFFFFF"/>
                </a:solidFill>
              </a:rPr>
              <a:t>tuition</a:t>
            </a:r>
            <a:r>
              <a:rPr lang="en-US" sz="1500" i="1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(money charged by a school for instruction)</a:t>
            </a:r>
            <a:endParaRPr dirty="0"/>
          </a:p>
          <a:p>
            <a:pPr marL="91440" lvl="0" indent="-952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Font typeface="Noto Sans Symbols"/>
              <a:buChar char="⮚"/>
            </a:pP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b="1" dirty="0">
                <a:solidFill>
                  <a:srgbClr val="FFFFFF"/>
                </a:solidFill>
              </a:rPr>
              <a:t>Tuition costs vary from college to college, program to program </a:t>
            </a:r>
            <a:r>
              <a:rPr lang="en-US" sz="1500" dirty="0">
                <a:solidFill>
                  <a:srgbClr val="FFFFFF"/>
                </a:solidFill>
              </a:rPr>
              <a:t>and between the different types of college programs</a:t>
            </a:r>
            <a:endParaRPr dirty="0"/>
          </a:p>
          <a:p>
            <a:pPr marL="91440" lvl="0" indent="-952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Font typeface="Noto Sans Symbols"/>
              <a:buChar char="⮚"/>
            </a:pPr>
            <a:r>
              <a:rPr lang="en-US" sz="1500" dirty="0">
                <a:solidFill>
                  <a:srgbClr val="FFFFFF"/>
                </a:solidFill>
              </a:rPr>
              <a:t> However, on average, you can expect to pay between $2500-5000 for one year of college education + $800 in ancillary fees (i.e. athletic fees, health and dental)</a:t>
            </a:r>
            <a:endParaRPr dirty="0"/>
          </a:p>
          <a:p>
            <a:pPr marL="91440" lvl="0" indent="-952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Font typeface="Noto Sans Symbols"/>
              <a:buChar char="⮚"/>
            </a:pPr>
            <a:r>
              <a:rPr lang="en-US" sz="1500" dirty="0">
                <a:solidFill>
                  <a:srgbClr val="FFFFFF"/>
                </a:solidFill>
              </a:rPr>
              <a:t> This might seem like a lot, but it is much less expensive than university tuition</a:t>
            </a:r>
            <a:endParaRPr sz="1500" dirty="0">
              <a:solidFill>
                <a:srgbClr val="FFFFFF"/>
              </a:solidFill>
            </a:endParaRPr>
          </a:p>
        </p:txBody>
      </p:sp>
      <p:pic>
        <p:nvPicPr>
          <p:cNvPr id="164" name="Google Shape;164;p18" descr="The Challenges of First-Generation College Students - MGH Clay Center for  Young Healthy Minds"/>
          <p:cNvPicPr preferRelativeResize="0"/>
          <p:nvPr/>
        </p:nvPicPr>
        <p:blipFill rotWithShape="1">
          <a:blip r:embed="rId3">
            <a:alphaModFix/>
          </a:blip>
          <a:srcRect l="32224" r="11446" b="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Bookman Old Style"/>
              <a:buNone/>
            </a:pPr>
            <a:r>
              <a:rPr lang="en-US" sz="3700">
                <a:solidFill>
                  <a:srgbClr val="FFFFFF"/>
                </a:solidFill>
              </a:rPr>
              <a:t>Program Fees: University</a:t>
            </a:r>
            <a:endParaRPr sz="3700">
              <a:solidFill>
                <a:srgbClr val="FFFFFF"/>
              </a:solidFill>
            </a:endParaRPr>
          </a:p>
        </p:txBody>
      </p:sp>
      <p:cxnSp>
        <p:nvCxnSpPr>
          <p:cNvPr id="171" name="Google Shape;171;p19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" name="Google Shape;172;p19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⮚"/>
            </a:pPr>
            <a:r>
              <a:rPr lang="en-US" sz="1700" dirty="0">
                <a:solidFill>
                  <a:srgbClr val="FFFFFF"/>
                </a:solidFill>
              </a:rPr>
              <a:t> To enroll in any university program, you must also pay </a:t>
            </a:r>
            <a:r>
              <a:rPr lang="en-US" sz="1700" b="1" dirty="0">
                <a:solidFill>
                  <a:srgbClr val="FFFFFF"/>
                </a:solidFill>
              </a:rPr>
              <a:t>tuition fees</a:t>
            </a:r>
            <a:endParaRPr b="1" dirty="0"/>
          </a:p>
          <a:p>
            <a:pPr marL="91440" lvl="0" indent="-1079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Noto Sans Symbols"/>
              <a:buChar char="⮚"/>
            </a:pPr>
            <a:r>
              <a:rPr lang="en-US" sz="1700" dirty="0">
                <a:solidFill>
                  <a:srgbClr val="FFFFFF"/>
                </a:solidFill>
              </a:rPr>
              <a:t> Like </a:t>
            </a:r>
            <a:r>
              <a:rPr lang="en-US" sz="1700" b="1" dirty="0">
                <a:solidFill>
                  <a:srgbClr val="FFFFFF"/>
                </a:solidFill>
              </a:rPr>
              <a:t>college, tuition varies from university to university and program to program</a:t>
            </a:r>
            <a:endParaRPr b="1" dirty="0"/>
          </a:p>
          <a:p>
            <a:pPr marL="91440" lvl="0" indent="-1079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Noto Sans Symbols"/>
              <a:buChar char="⮚"/>
            </a:pPr>
            <a:r>
              <a:rPr lang="en-US" sz="1700" dirty="0">
                <a:solidFill>
                  <a:srgbClr val="FFFFFF"/>
                </a:solidFill>
              </a:rPr>
              <a:t> However, on average you can expect to pay around $7000 per year just for university tuition plus an additional $1500 per year for ancillary fees (i.e. athletic fees, health and dental, etc.)</a:t>
            </a:r>
            <a:endParaRPr sz="1700" dirty="0">
              <a:solidFill>
                <a:srgbClr val="FFFFFF"/>
              </a:solidFill>
            </a:endParaRPr>
          </a:p>
        </p:txBody>
      </p:sp>
      <p:pic>
        <p:nvPicPr>
          <p:cNvPr id="173" name="Google Shape;173;p19" descr="From junior college to analyze centres, training is going a protracted  manner - Edu Geton"/>
          <p:cNvPicPr preferRelativeResize="0"/>
          <p:nvPr/>
        </p:nvPicPr>
        <p:blipFill rotWithShape="1">
          <a:blip r:embed="rId3">
            <a:alphaModFix/>
          </a:blip>
          <a:srcRect r="35427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Housing Fees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80" name="Google Shape;180;p20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7500" lnSpcReduction="20000"/>
          </a:bodyPr>
          <a:lstStyle/>
          <a:p>
            <a:pPr marL="91440" lvl="0" indent="-9715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b="1" dirty="0">
                <a:solidFill>
                  <a:srgbClr val="FFFFFF"/>
                </a:solidFill>
              </a:rPr>
              <a:t>On-campus residence</a:t>
            </a:r>
            <a:endParaRPr b="1" dirty="0"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⮚"/>
            </a:pPr>
            <a:r>
              <a:rPr lang="en-US" sz="1600" dirty="0">
                <a:solidFill>
                  <a:srgbClr val="FFFFFF"/>
                </a:solidFill>
              </a:rPr>
              <a:t>Costs vary per university and style of room, but on average, expect to pay $8000-10000 per year</a:t>
            </a:r>
            <a:endParaRPr dirty="0"/>
          </a:p>
          <a:p>
            <a:pPr marL="91440" lvl="0" indent="-97155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b="1" dirty="0">
                <a:solidFill>
                  <a:srgbClr val="FFFFFF"/>
                </a:solidFill>
              </a:rPr>
              <a:t>Off-campus residence</a:t>
            </a:r>
            <a:endParaRPr b="1" dirty="0"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⮚"/>
            </a:pPr>
            <a:r>
              <a:rPr lang="en-US" sz="1600" dirty="0">
                <a:solidFill>
                  <a:srgbClr val="FFFFFF"/>
                </a:solidFill>
              </a:rPr>
              <a:t>Depending on city, home style (i.e. private apartment or shared space) and proximity to school, but on average, expect to pay between 5500-15000/year</a:t>
            </a:r>
            <a:endParaRPr dirty="0"/>
          </a:p>
          <a:p>
            <a:pPr marL="91440" lvl="0" indent="-97155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b="1" dirty="0">
                <a:solidFill>
                  <a:srgbClr val="FFFFFF"/>
                </a:solidFill>
              </a:rPr>
              <a:t>Commuting from home is </a:t>
            </a:r>
            <a:r>
              <a:rPr lang="en-US" sz="1800" dirty="0">
                <a:solidFill>
                  <a:srgbClr val="FFFFFF"/>
                </a:solidFill>
              </a:rPr>
              <a:t>an alternative option to living near school</a:t>
            </a:r>
            <a:endParaRPr dirty="0"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⮚"/>
            </a:pPr>
            <a:r>
              <a:rPr lang="en-US" sz="1600" dirty="0">
                <a:solidFill>
                  <a:srgbClr val="FFFFFF"/>
                </a:solidFill>
              </a:rPr>
              <a:t>Consider paying cost of vehicle maintenance, insurance and gas</a:t>
            </a:r>
            <a:endParaRPr dirty="0"/>
          </a:p>
        </p:txBody>
      </p:sp>
      <p:pic>
        <p:nvPicPr>
          <p:cNvPr id="182" name="Google Shape;182;p20" descr="Wallingford Hall | McMaster Residence | Student Housing"/>
          <p:cNvPicPr preferRelativeResize="0"/>
          <p:nvPr/>
        </p:nvPicPr>
        <p:blipFill rotWithShape="1">
          <a:blip r:embed="rId3">
            <a:alphaModFix/>
          </a:blip>
          <a:srcRect l="1369" r="25262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Food Fees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89" name="Google Shape;189;p21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0" name="Google Shape;190;p21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/>
          </a:bodyPr>
          <a:lstStyle/>
          <a:p>
            <a:pPr marL="91440" lvl="0" indent="-114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</a:rPr>
              <a:t> College and university campuses provide students with </a:t>
            </a:r>
            <a:r>
              <a:rPr lang="en-US" sz="1800" b="1" dirty="0">
                <a:solidFill>
                  <a:srgbClr val="FFFFFF"/>
                </a:solidFill>
              </a:rPr>
              <a:t>options for meal plans</a:t>
            </a:r>
            <a:endParaRPr b="1" dirty="0"/>
          </a:p>
          <a:p>
            <a:pPr marL="91440" lvl="0" indent="-11430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</a:rPr>
              <a:t> How it works: you buy a plan, get a card with money on it (like a debit card but only for food), go to the dining hall on campus and pick whatever food you want, then swipe your meal card to pay</a:t>
            </a:r>
            <a:endParaRPr dirty="0"/>
          </a:p>
          <a:p>
            <a:pPr marL="91440" lvl="0" indent="-11430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</a:rPr>
              <a:t> Average cost: $5000 / year</a:t>
            </a:r>
            <a:endParaRPr sz="1800" dirty="0">
              <a:solidFill>
                <a:srgbClr val="FFFFFF"/>
              </a:solidFill>
            </a:endParaRPr>
          </a:p>
        </p:txBody>
      </p:sp>
      <p:pic>
        <p:nvPicPr>
          <p:cNvPr id="191" name="Google Shape;191;p21" descr="ILC Dining Hall - University Business Services - Ryerson University"/>
          <p:cNvPicPr preferRelativeResize="0"/>
          <p:nvPr/>
        </p:nvPicPr>
        <p:blipFill rotWithShape="1">
          <a:blip r:embed="rId3">
            <a:alphaModFix/>
          </a:blip>
          <a:srcRect l="4074" r="16514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Book Fees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98" name="Google Shape;198;p22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9" name="Google Shape;199;p22"/>
          <p:cNvSpPr txBox="1">
            <a:spLocks noGrp="1"/>
          </p:cNvSpPr>
          <p:nvPr>
            <p:ph type="body" idx="1"/>
          </p:nvPr>
        </p:nvSpPr>
        <p:spPr>
          <a:xfrm>
            <a:off x="373626" y="2546224"/>
            <a:ext cx="3991897" cy="396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91440" lvl="0" indent="-10572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b="1" dirty="0">
                <a:solidFill>
                  <a:srgbClr val="FFFFFF"/>
                </a:solidFill>
              </a:rPr>
              <a:t>Average cost of new books: $1,000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 marL="91440" lvl="0" indent="-10572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</a:rPr>
              <a:t> Some universities make the sale of textbooks final. Meaning you cannot return the books. So make sure that you are buying the right book.  </a:t>
            </a:r>
            <a:endParaRPr dirty="0"/>
          </a:p>
          <a:p>
            <a:pPr marL="91440" lvl="0" indent="-105727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</a:rPr>
              <a:t> Tips to save money: look for used books or e-books online, or wait a few weeks into starting a course before you buy books (even though courses may say you need a book, you don’t always need to buy it because the prof will summarize the book’s key points in their lessons)</a:t>
            </a:r>
            <a:endParaRPr dirty="0"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⮚"/>
            </a:pPr>
            <a:r>
              <a:rPr lang="en-US" sz="1600" dirty="0">
                <a:solidFill>
                  <a:srgbClr val="FFFFFF"/>
                </a:solidFill>
              </a:rPr>
              <a:t>Note: you can’t get away with this with every class</a:t>
            </a:r>
          </a:p>
        </p:txBody>
      </p:sp>
      <p:pic>
        <p:nvPicPr>
          <p:cNvPr id="200" name="Google Shape;200;p22" descr="Books to be included in World University Rankings analysis for first time |  Times Higher Education (THE)"/>
          <p:cNvPicPr preferRelativeResize="0"/>
          <p:nvPr/>
        </p:nvPicPr>
        <p:blipFill rotWithShape="1">
          <a:blip r:embed="rId3">
            <a:alphaModFix/>
          </a:blip>
          <a:srcRect l="13164" r="13469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4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trospectVTI">
  <a:themeElements>
    <a:clrScheme name="Custom 34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783</Words>
  <Application>Microsoft Office PowerPoint</Application>
  <PresentationFormat>Widescreen</PresentationFormat>
  <Paragraphs>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Arial</vt:lpstr>
      <vt:lpstr>Bookman Old Style</vt:lpstr>
      <vt:lpstr>Libre Franklin</vt:lpstr>
      <vt:lpstr>Noto Sans Symbols</vt:lpstr>
      <vt:lpstr>1_RetrospectVTI</vt:lpstr>
      <vt:lpstr>1_RetrospectVTI</vt:lpstr>
      <vt:lpstr>Unit 3 Financial Management and Planning</vt:lpstr>
      <vt:lpstr>Overview</vt:lpstr>
      <vt:lpstr>PowerPoint Presentation</vt:lpstr>
      <vt:lpstr>Post-Secondary Education Fees</vt:lpstr>
      <vt:lpstr>Program Fees: College</vt:lpstr>
      <vt:lpstr>Program Fees: University</vt:lpstr>
      <vt:lpstr>Housing Fees</vt:lpstr>
      <vt:lpstr>Food Fees</vt:lpstr>
      <vt:lpstr>Book Fees</vt:lpstr>
      <vt:lpstr>Other Fees</vt:lpstr>
      <vt:lpstr>Financial Aid</vt:lpstr>
      <vt:lpstr>Loans</vt:lpstr>
      <vt:lpstr>Bursaries</vt:lpstr>
      <vt:lpstr>Scholarships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</dc:title>
  <dc:creator>Owner</dc:creator>
  <cp:lastModifiedBy>Gillian Matthews</cp:lastModifiedBy>
  <cp:revision>10</cp:revision>
  <dcterms:modified xsi:type="dcterms:W3CDTF">2024-05-15T17:34:33Z</dcterms:modified>
</cp:coreProperties>
</file>