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3" r:id="rId1"/>
  </p:sldMasterIdLst>
  <p:notesMasterIdLst>
    <p:notesMasterId r:id="rId16"/>
  </p:notesMasterIdLst>
  <p:handoutMasterIdLst>
    <p:handoutMasterId r:id="rId17"/>
  </p:handoutMasterIdLst>
  <p:sldIdLst>
    <p:sldId id="256" r:id="rId2"/>
    <p:sldId id="257" r:id="rId3"/>
    <p:sldId id="367" r:id="rId4"/>
    <p:sldId id="259" r:id="rId5"/>
    <p:sldId id="451" r:id="rId6"/>
    <p:sldId id="452" r:id="rId7"/>
    <p:sldId id="453" r:id="rId8"/>
    <p:sldId id="454" r:id="rId9"/>
    <p:sldId id="455" r:id="rId10"/>
    <p:sldId id="456" r:id="rId11"/>
    <p:sldId id="433" r:id="rId12"/>
    <p:sldId id="439" r:id="rId13"/>
    <p:sldId id="457" r:id="rId14"/>
    <p:sldId id="440"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8D928FA7-66FE-D942-9500-F6FE5398880F}">
          <p14:sldIdLst>
            <p14:sldId id="256"/>
            <p14:sldId id="257"/>
            <p14:sldId id="367"/>
            <p14:sldId id="259"/>
            <p14:sldId id="451"/>
            <p14:sldId id="452"/>
            <p14:sldId id="453"/>
            <p14:sldId id="454"/>
            <p14:sldId id="455"/>
            <p14:sldId id="456"/>
            <p14:sldId id="433"/>
            <p14:sldId id="439"/>
            <p14:sldId id="457"/>
            <p14:sldId id="440"/>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8A48D"/>
    <a:srgbClr val="EF5745"/>
    <a:srgbClr val="BB3D94"/>
    <a:srgbClr val="C6AB2B"/>
    <a:srgbClr val="FCB9A7"/>
    <a:srgbClr val="E4847A"/>
    <a:srgbClr val="DE473D"/>
    <a:srgbClr val="E49C81"/>
    <a:srgbClr val="E4947C"/>
    <a:srgbClr val="DE8A7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412"/>
    <p:restoredTop sz="94541"/>
  </p:normalViewPr>
  <p:slideViewPr>
    <p:cSldViewPr snapToGrid="0" snapToObjects="1">
      <p:cViewPr>
        <p:scale>
          <a:sx n="96" d="100"/>
          <a:sy n="96" d="100"/>
        </p:scale>
        <p:origin x="684" y="-1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E2A4E5A-CD5A-ED4E-BE82-927F9B53234F}"/>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0C950557-6C8A-5B45-A351-FCC6232B7959}"/>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E89D699-C0BE-C446-9F72-64C18AB5A637}" type="datetime1">
              <a:rPr lang="en-CA" smtClean="0"/>
              <a:t>2024-04-07</a:t>
            </a:fld>
            <a:endParaRPr lang="en-US"/>
          </a:p>
        </p:txBody>
      </p:sp>
      <p:sp>
        <p:nvSpPr>
          <p:cNvPr id="4" name="Footer Placeholder 3">
            <a:extLst>
              <a:ext uri="{FF2B5EF4-FFF2-40B4-BE49-F238E27FC236}">
                <a16:creationId xmlns:a16="http://schemas.microsoft.com/office/drawing/2014/main" id="{8C946EFB-6E4B-084A-ABA8-448A730BE7D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51E19172-AF48-1E43-BB12-53F19949023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88A3644-51FA-CF45-A766-2A2C52DC5079}" type="slidenum">
              <a:rPr lang="en-US" smtClean="0"/>
              <a:t>‹#›</a:t>
            </a:fld>
            <a:endParaRPr lang="en-US"/>
          </a:p>
        </p:txBody>
      </p:sp>
    </p:spTree>
    <p:extLst>
      <p:ext uri="{BB962C8B-B14F-4D97-AF65-F5344CB8AC3E}">
        <p14:creationId xmlns:p14="http://schemas.microsoft.com/office/powerpoint/2010/main" val="2152572437"/>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ED8AC9F-0BDC-8E4A-AEDA-51DFFE03621B}" type="datetime1">
              <a:rPr lang="en-CA" smtClean="0"/>
              <a:t>2024-04-07</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05AE036-41AA-5744-99E4-904444450AAD}" type="slidenum">
              <a:rPr lang="en-US" smtClean="0"/>
              <a:t>‹#›</a:t>
            </a:fld>
            <a:endParaRPr lang="en-US"/>
          </a:p>
        </p:txBody>
      </p:sp>
    </p:spTree>
    <p:extLst>
      <p:ext uri="{BB962C8B-B14F-4D97-AF65-F5344CB8AC3E}">
        <p14:creationId xmlns:p14="http://schemas.microsoft.com/office/powerpoint/2010/main" val="1669817802"/>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001929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53D33CB-E9F7-CD40-96E4-A50D188BA4F6}" type="datetimeFigureOut">
              <a:rPr lang="en-US" smtClean="0"/>
              <a:t>4/7/2024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2E3F87-1626-8A47-8DE3-7AF2C0382D64}" type="slidenum">
              <a:rPr lang="en-US" smtClean="0"/>
              <a:t>‹#›</a:t>
            </a:fld>
            <a:endParaRPr lang="en-US"/>
          </a:p>
        </p:txBody>
      </p:sp>
    </p:spTree>
    <p:extLst>
      <p:ext uri="{BB962C8B-B14F-4D97-AF65-F5344CB8AC3E}">
        <p14:creationId xmlns:p14="http://schemas.microsoft.com/office/powerpoint/2010/main" val="613441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3D33CB-E9F7-CD40-96E4-A50D188BA4F6}" type="datetimeFigureOut">
              <a:rPr lang="en-US" smtClean="0"/>
              <a:t>4/7/2024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2E3F87-1626-8A47-8DE3-7AF2C0382D64}" type="slidenum">
              <a:rPr lang="en-US" smtClean="0"/>
              <a:t>‹#›</a:t>
            </a:fld>
            <a:endParaRPr lang="en-US"/>
          </a:p>
        </p:txBody>
      </p:sp>
    </p:spTree>
    <p:extLst>
      <p:ext uri="{BB962C8B-B14F-4D97-AF65-F5344CB8AC3E}">
        <p14:creationId xmlns:p14="http://schemas.microsoft.com/office/powerpoint/2010/main" val="2599033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3D33CB-E9F7-CD40-96E4-A50D188BA4F6}" type="datetimeFigureOut">
              <a:rPr lang="en-US" smtClean="0"/>
              <a:t>4/7/2024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2E3F87-1626-8A47-8DE3-7AF2C0382D64}" type="slidenum">
              <a:rPr lang="en-US" smtClean="0"/>
              <a:t>‹#›</a:t>
            </a:fld>
            <a:endParaRPr lang="en-US"/>
          </a:p>
        </p:txBody>
      </p:sp>
    </p:spTree>
    <p:extLst>
      <p:ext uri="{BB962C8B-B14F-4D97-AF65-F5344CB8AC3E}">
        <p14:creationId xmlns:p14="http://schemas.microsoft.com/office/powerpoint/2010/main" val="12626082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A13A5F-7EB6-9B4D-AA06-87C14EC882D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76863AF-3BF6-A549-9383-CD342BCC136C}"/>
              </a:ext>
            </a:extLst>
          </p:cNvPr>
          <p:cNvSpPr>
            <a:spLocks noGrp="1"/>
          </p:cNvSpPr>
          <p:nvPr>
            <p:ph type="dt" sz="half" idx="10"/>
          </p:nvPr>
        </p:nvSpPr>
        <p:spPr/>
        <p:txBody>
          <a:bodyPr/>
          <a:lstStyle/>
          <a:p>
            <a:fld id="{A53D33CB-E9F7-CD40-96E4-A50D188BA4F6}" type="datetimeFigureOut">
              <a:rPr lang="en-US" smtClean="0"/>
              <a:t>4/7/2024</a:t>
            </a:fld>
            <a:endParaRPr lang="en-US"/>
          </a:p>
        </p:txBody>
      </p:sp>
      <p:sp>
        <p:nvSpPr>
          <p:cNvPr id="4" name="Footer Placeholder 3">
            <a:extLst>
              <a:ext uri="{FF2B5EF4-FFF2-40B4-BE49-F238E27FC236}">
                <a16:creationId xmlns:a16="http://schemas.microsoft.com/office/drawing/2014/main" id="{073C3E19-0274-334C-A696-3981A8B72FC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ABFA744-0932-034B-AC3E-140FCD4C19D7}"/>
              </a:ext>
            </a:extLst>
          </p:cNvPr>
          <p:cNvSpPr>
            <a:spLocks noGrp="1"/>
          </p:cNvSpPr>
          <p:nvPr>
            <p:ph type="sldNum" sz="quarter" idx="12"/>
          </p:nvPr>
        </p:nvSpPr>
        <p:spPr/>
        <p:txBody>
          <a:bodyPr/>
          <a:lstStyle/>
          <a:p>
            <a:fld id="{E82E3F87-1626-8A47-8DE3-7AF2C0382D64}" type="slidenum">
              <a:rPr lang="en-US" smtClean="0"/>
              <a:t>‹#›</a:t>
            </a:fld>
            <a:endParaRPr lang="en-US"/>
          </a:p>
        </p:txBody>
      </p:sp>
    </p:spTree>
    <p:extLst>
      <p:ext uri="{BB962C8B-B14F-4D97-AF65-F5344CB8AC3E}">
        <p14:creationId xmlns:p14="http://schemas.microsoft.com/office/powerpoint/2010/main" val="17663257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3D33CB-E9F7-CD40-96E4-A50D188BA4F6}" type="datetimeFigureOut">
              <a:rPr lang="en-US" smtClean="0"/>
              <a:t>4/7/2024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2E3F87-1626-8A47-8DE3-7AF2C0382D64}" type="slidenum">
              <a:rPr lang="en-US" smtClean="0"/>
              <a:t>‹#›</a:t>
            </a:fld>
            <a:endParaRPr lang="en-US"/>
          </a:p>
        </p:txBody>
      </p:sp>
    </p:spTree>
    <p:extLst>
      <p:ext uri="{BB962C8B-B14F-4D97-AF65-F5344CB8AC3E}">
        <p14:creationId xmlns:p14="http://schemas.microsoft.com/office/powerpoint/2010/main" val="40152013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53D33CB-E9F7-CD40-96E4-A50D188BA4F6}" type="datetimeFigureOut">
              <a:rPr lang="en-US" smtClean="0"/>
              <a:t>4/7/2024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2E3F87-1626-8A47-8DE3-7AF2C0382D64}" type="slidenum">
              <a:rPr lang="en-US" smtClean="0"/>
              <a:t>‹#›</a:t>
            </a:fld>
            <a:endParaRPr lang="en-US"/>
          </a:p>
        </p:txBody>
      </p:sp>
    </p:spTree>
    <p:extLst>
      <p:ext uri="{BB962C8B-B14F-4D97-AF65-F5344CB8AC3E}">
        <p14:creationId xmlns:p14="http://schemas.microsoft.com/office/powerpoint/2010/main" val="17312112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53D33CB-E9F7-CD40-96E4-A50D188BA4F6}" type="datetimeFigureOut">
              <a:rPr lang="en-US" smtClean="0"/>
              <a:t>4/7/2024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2E3F87-1626-8A47-8DE3-7AF2C0382D64}" type="slidenum">
              <a:rPr lang="en-US" smtClean="0"/>
              <a:t>‹#›</a:t>
            </a:fld>
            <a:endParaRPr lang="en-US"/>
          </a:p>
        </p:txBody>
      </p:sp>
    </p:spTree>
    <p:extLst>
      <p:ext uri="{BB962C8B-B14F-4D97-AF65-F5344CB8AC3E}">
        <p14:creationId xmlns:p14="http://schemas.microsoft.com/office/powerpoint/2010/main" val="2200714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53D33CB-E9F7-CD40-96E4-A50D188BA4F6}" type="datetimeFigureOut">
              <a:rPr lang="en-US" smtClean="0"/>
              <a:t>4/7/2024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82E3F87-1626-8A47-8DE3-7AF2C0382D64}" type="slidenum">
              <a:rPr lang="en-US" smtClean="0"/>
              <a:t>‹#›</a:t>
            </a:fld>
            <a:endParaRPr lang="en-US"/>
          </a:p>
        </p:txBody>
      </p:sp>
    </p:spTree>
    <p:extLst>
      <p:ext uri="{BB962C8B-B14F-4D97-AF65-F5344CB8AC3E}">
        <p14:creationId xmlns:p14="http://schemas.microsoft.com/office/powerpoint/2010/main" val="30163745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53D33CB-E9F7-CD40-96E4-A50D188BA4F6}" type="datetimeFigureOut">
              <a:rPr lang="en-US" smtClean="0"/>
              <a:t>4/7/2024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82E3F87-1626-8A47-8DE3-7AF2C0382D64}" type="slidenum">
              <a:rPr lang="en-US" smtClean="0"/>
              <a:t>‹#›</a:t>
            </a:fld>
            <a:endParaRPr lang="en-US"/>
          </a:p>
        </p:txBody>
      </p:sp>
    </p:spTree>
    <p:extLst>
      <p:ext uri="{BB962C8B-B14F-4D97-AF65-F5344CB8AC3E}">
        <p14:creationId xmlns:p14="http://schemas.microsoft.com/office/powerpoint/2010/main" val="13346865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3D33CB-E9F7-CD40-96E4-A50D188BA4F6}" type="datetimeFigureOut">
              <a:rPr lang="en-US" smtClean="0"/>
              <a:t>4/7/2024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82E3F87-1626-8A47-8DE3-7AF2C0382D64}" type="slidenum">
              <a:rPr lang="en-US" smtClean="0"/>
              <a:t>‹#›</a:t>
            </a:fld>
            <a:endParaRPr lang="en-US"/>
          </a:p>
        </p:txBody>
      </p:sp>
    </p:spTree>
    <p:extLst>
      <p:ext uri="{BB962C8B-B14F-4D97-AF65-F5344CB8AC3E}">
        <p14:creationId xmlns:p14="http://schemas.microsoft.com/office/powerpoint/2010/main" val="35388404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53D33CB-E9F7-CD40-96E4-A50D188BA4F6}" type="datetimeFigureOut">
              <a:rPr lang="en-US" smtClean="0"/>
              <a:t>4/7/2024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2E3F87-1626-8A47-8DE3-7AF2C0382D64}" type="slidenum">
              <a:rPr lang="en-US" smtClean="0"/>
              <a:t>‹#›</a:t>
            </a:fld>
            <a:endParaRPr lang="en-US"/>
          </a:p>
        </p:txBody>
      </p:sp>
    </p:spTree>
    <p:extLst>
      <p:ext uri="{BB962C8B-B14F-4D97-AF65-F5344CB8AC3E}">
        <p14:creationId xmlns:p14="http://schemas.microsoft.com/office/powerpoint/2010/main" val="1960997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53D33CB-E9F7-CD40-96E4-A50D188BA4F6}" type="datetimeFigureOut">
              <a:rPr lang="en-US" smtClean="0"/>
              <a:t>4/7/2024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2E3F87-1626-8A47-8DE3-7AF2C0382D64}" type="slidenum">
              <a:rPr lang="en-US" smtClean="0"/>
              <a:t>‹#›</a:t>
            </a:fld>
            <a:endParaRPr lang="en-US"/>
          </a:p>
        </p:txBody>
      </p:sp>
    </p:spTree>
    <p:extLst>
      <p:ext uri="{BB962C8B-B14F-4D97-AF65-F5344CB8AC3E}">
        <p14:creationId xmlns:p14="http://schemas.microsoft.com/office/powerpoint/2010/main" val="14269324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3D33CB-E9F7-CD40-96E4-A50D188BA4F6}" type="datetimeFigureOut">
              <a:rPr lang="en-US" smtClean="0"/>
              <a:t>4/7/2024</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82E3F87-1626-8A47-8DE3-7AF2C0382D64}" type="slidenum">
              <a:rPr lang="en-US" smtClean="0"/>
              <a:t>‹#›</a:t>
            </a:fld>
            <a:endParaRPr lang="en-US"/>
          </a:p>
        </p:txBody>
      </p:sp>
    </p:spTree>
    <p:extLst>
      <p:ext uri="{BB962C8B-B14F-4D97-AF65-F5344CB8AC3E}">
        <p14:creationId xmlns:p14="http://schemas.microsoft.com/office/powerpoint/2010/main" val="3975590273"/>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F301E680-D0D3-5F4C-AC2F-C82879E7C3C7}"/>
              </a:ext>
            </a:extLst>
          </p:cNvPr>
          <p:cNvPicPr>
            <a:picLocks noChangeAspect="1"/>
          </p:cNvPicPr>
          <p:nvPr/>
        </p:nvPicPr>
        <p:blipFill>
          <a:blip r:embed="rId3"/>
          <a:stretch>
            <a:fillRect/>
          </a:stretch>
        </p:blipFill>
        <p:spPr>
          <a:xfrm>
            <a:off x="-1458397" y="0"/>
            <a:ext cx="15390056" cy="7695028"/>
          </a:xfrm>
          <a:prstGeom prst="rect">
            <a:avLst/>
          </a:prstGeom>
        </p:spPr>
      </p:pic>
      <p:sp>
        <p:nvSpPr>
          <p:cNvPr id="4" name="Title 3">
            <a:extLst>
              <a:ext uri="{FF2B5EF4-FFF2-40B4-BE49-F238E27FC236}">
                <a16:creationId xmlns:a16="http://schemas.microsoft.com/office/drawing/2014/main" id="{F72FB8BE-F291-F940-BF6C-A3B38EC94FBF}"/>
              </a:ext>
            </a:extLst>
          </p:cNvPr>
          <p:cNvSpPr>
            <a:spLocks noGrp="1"/>
          </p:cNvSpPr>
          <p:nvPr>
            <p:ph type="title"/>
          </p:nvPr>
        </p:nvSpPr>
        <p:spPr>
          <a:xfrm>
            <a:off x="983128" y="1652071"/>
            <a:ext cx="7886700" cy="1325563"/>
          </a:xfrm>
        </p:spPr>
        <p:txBody>
          <a:bodyPr>
            <a:normAutofit fontScale="90000"/>
          </a:bodyPr>
          <a:lstStyle/>
          <a:p>
            <a:r>
              <a:rPr lang="en-US" sz="6700" b="1" dirty="0">
                <a:solidFill>
                  <a:srgbClr val="18A48D"/>
                </a:solidFill>
                <a:effectLst>
                  <a:outerShdw blurRad="50800" dist="38100" dir="2700000" algn="tl" rotWithShape="0">
                    <a:prstClr val="black">
                      <a:alpha val="40000"/>
                    </a:prstClr>
                  </a:outerShdw>
                </a:effectLst>
                <a:latin typeface="Calibri" panose="020F0502020204030204" pitchFamily="34" charset="0"/>
                <a:cs typeface="Calibri" panose="020F0502020204030204" pitchFamily="34" charset="0"/>
              </a:rPr>
              <a:t>17</a:t>
            </a:r>
            <a:br>
              <a:rPr lang="en-US" dirty="0"/>
            </a:br>
            <a:r>
              <a:rPr lang="en-US" sz="6700" b="1" dirty="0">
                <a:solidFill>
                  <a:schemeClr val="bg1"/>
                </a:solidFill>
                <a:effectLst>
                  <a:outerShdw blurRad="50800" dist="38100" dir="2700000" algn="tl" rotWithShape="0">
                    <a:prstClr val="black">
                      <a:alpha val="40000"/>
                    </a:prstClr>
                  </a:outerShdw>
                </a:effectLst>
                <a:latin typeface="Calibri" panose="020F0502020204030204" pitchFamily="34" charset="0"/>
                <a:cs typeface="Calibri" panose="020F0502020204030204" pitchFamily="34" charset="0"/>
              </a:rPr>
              <a:t>Employment,</a:t>
            </a:r>
            <a:br>
              <a:rPr lang="en-US" sz="6700" b="1" dirty="0">
                <a:solidFill>
                  <a:schemeClr val="bg1"/>
                </a:solidFill>
                <a:effectLst>
                  <a:outerShdw blurRad="50800" dist="38100" dir="2700000" algn="tl" rotWithShape="0">
                    <a:prstClr val="black">
                      <a:alpha val="40000"/>
                    </a:prstClr>
                  </a:outerShdw>
                </a:effectLst>
                <a:latin typeface="Calibri" panose="020F0502020204030204" pitchFamily="34" charset="0"/>
                <a:cs typeface="Calibri" panose="020F0502020204030204" pitchFamily="34" charset="0"/>
              </a:rPr>
            </a:br>
            <a:r>
              <a:rPr lang="en-US" sz="6700" b="1" dirty="0">
                <a:solidFill>
                  <a:schemeClr val="bg1"/>
                </a:solidFill>
                <a:effectLst>
                  <a:outerShdw blurRad="50800" dist="38100" dir="2700000" algn="tl" rotWithShape="0">
                    <a:prstClr val="black">
                      <a:alpha val="40000"/>
                    </a:prstClr>
                  </a:outerShdw>
                </a:effectLst>
                <a:latin typeface="Calibri" panose="020F0502020204030204" pitchFamily="34" charset="0"/>
                <a:cs typeface="Calibri" panose="020F0502020204030204" pitchFamily="34" charset="0"/>
              </a:rPr>
              <a:t>Recession, and</a:t>
            </a:r>
            <a:br>
              <a:rPr lang="en-US" sz="6700" b="1" dirty="0">
                <a:solidFill>
                  <a:schemeClr val="bg1"/>
                </a:solidFill>
                <a:effectLst>
                  <a:outerShdw blurRad="50800" dist="38100" dir="2700000" algn="tl" rotWithShape="0">
                    <a:prstClr val="black">
                      <a:alpha val="40000"/>
                    </a:prstClr>
                  </a:outerShdw>
                </a:effectLst>
                <a:latin typeface="Calibri" panose="020F0502020204030204" pitchFamily="34" charset="0"/>
                <a:cs typeface="Calibri" panose="020F0502020204030204" pitchFamily="34" charset="0"/>
              </a:rPr>
            </a:br>
            <a:r>
              <a:rPr lang="en-US" sz="6700" b="1" dirty="0">
                <a:solidFill>
                  <a:schemeClr val="bg1"/>
                </a:solidFill>
                <a:effectLst>
                  <a:outerShdw blurRad="50800" dist="38100" dir="2700000" algn="tl" rotWithShape="0">
                    <a:prstClr val="black">
                      <a:alpha val="40000"/>
                    </a:prstClr>
                  </a:outerShdw>
                </a:effectLst>
                <a:latin typeface="Calibri" panose="020F0502020204030204" pitchFamily="34" charset="0"/>
                <a:cs typeface="Calibri" panose="020F0502020204030204" pitchFamily="34" charset="0"/>
              </a:rPr>
              <a:t>Recovery</a:t>
            </a:r>
          </a:p>
        </p:txBody>
      </p:sp>
    </p:spTree>
    <p:extLst>
      <p:ext uri="{BB962C8B-B14F-4D97-AF65-F5344CB8AC3E}">
        <p14:creationId xmlns:p14="http://schemas.microsoft.com/office/powerpoint/2010/main" val="33352366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A30741-BCAD-5241-85E6-66C94250C5CD}"/>
              </a:ext>
            </a:extLst>
          </p:cNvPr>
          <p:cNvSpPr>
            <a:spLocks noGrp="1"/>
          </p:cNvSpPr>
          <p:nvPr>
            <p:ph idx="1"/>
          </p:nvPr>
        </p:nvSpPr>
        <p:spPr>
          <a:xfrm>
            <a:off x="628650" y="1498600"/>
            <a:ext cx="7448549" cy="4940300"/>
          </a:xfrm>
        </p:spPr>
        <p:txBody>
          <a:bodyPr>
            <a:normAutofit/>
          </a:bodyPr>
          <a:lstStyle/>
          <a:p>
            <a:r>
              <a:rPr lang="en-US" sz="2000" b="1" dirty="0">
                <a:latin typeface="FedraSansPro-Bold"/>
              </a:rPr>
              <a:t>Full Employment: </a:t>
            </a:r>
            <a:r>
              <a:rPr lang="en-US" sz="2000" dirty="0">
                <a:latin typeface="Charlie-Regular" panose="02060504000000020004"/>
              </a:rPr>
              <a:t> The lowest possible rate of unemployment, seasonally adjusted, after allowing for frictional and structural unemployment. </a:t>
            </a:r>
            <a:r>
              <a:rPr lang="en-US" sz="2000" dirty="0">
                <a:solidFill>
                  <a:srgbClr val="1A1A1A"/>
                </a:solidFill>
                <a:latin typeface="Charlie-Regular" panose="02060504000000020004"/>
              </a:rPr>
              <a:t>Full employment is the highest reasonable expectation of employment, sometimes referred to as the </a:t>
            </a:r>
            <a:r>
              <a:rPr lang="en-US" sz="2000" i="1" dirty="0">
                <a:solidFill>
                  <a:srgbClr val="1A1A1A"/>
                </a:solidFill>
                <a:latin typeface="Charlie-RegularItalic"/>
              </a:rPr>
              <a:t>natural employment rate</a:t>
            </a:r>
            <a:r>
              <a:rPr lang="en-US" sz="2000" dirty="0">
                <a:solidFill>
                  <a:srgbClr val="1A1A1A"/>
                </a:solidFill>
                <a:latin typeface="Charlie-Regular" panose="02060504000000020004"/>
              </a:rPr>
              <a:t>.</a:t>
            </a:r>
          </a:p>
        </p:txBody>
      </p:sp>
      <p:pic>
        <p:nvPicPr>
          <p:cNvPr id="4" name="Picture 3">
            <a:extLst>
              <a:ext uri="{FF2B5EF4-FFF2-40B4-BE49-F238E27FC236}">
                <a16:creationId xmlns:a16="http://schemas.microsoft.com/office/drawing/2014/main" id="{8056DF0E-C0D4-F74C-B4FF-4137B07A6B4D}"/>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
        <p:nvSpPr>
          <p:cNvPr id="6" name="Title 1">
            <a:extLst>
              <a:ext uri="{FF2B5EF4-FFF2-40B4-BE49-F238E27FC236}">
                <a16:creationId xmlns:a16="http://schemas.microsoft.com/office/drawing/2014/main" id="{DB33F615-FF56-A14E-BB32-34BB1A6E1A10}"/>
              </a:ext>
            </a:extLst>
          </p:cNvPr>
          <p:cNvSpPr txBox="1">
            <a:spLocks/>
          </p:cNvSpPr>
          <p:nvPr/>
        </p:nvSpPr>
        <p:spPr>
          <a:xfrm>
            <a:off x="628650" y="198437"/>
            <a:ext cx="78867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18A48D"/>
                </a:solidFill>
              </a:rPr>
              <a:t>Full Employment</a:t>
            </a:r>
          </a:p>
        </p:txBody>
      </p:sp>
    </p:spTree>
    <p:extLst>
      <p:ext uri="{BB962C8B-B14F-4D97-AF65-F5344CB8AC3E}">
        <p14:creationId xmlns:p14="http://schemas.microsoft.com/office/powerpoint/2010/main" val="26616893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A30741-BCAD-5241-85E6-66C94250C5CD}"/>
              </a:ext>
            </a:extLst>
          </p:cNvPr>
          <p:cNvSpPr>
            <a:spLocks noGrp="1"/>
          </p:cNvSpPr>
          <p:nvPr>
            <p:ph idx="1"/>
          </p:nvPr>
        </p:nvSpPr>
        <p:spPr>
          <a:xfrm>
            <a:off x="628650" y="1487488"/>
            <a:ext cx="7448549" cy="4608511"/>
          </a:xfrm>
        </p:spPr>
        <p:txBody>
          <a:bodyPr>
            <a:normAutofit/>
          </a:bodyPr>
          <a:lstStyle/>
          <a:p>
            <a:r>
              <a:rPr lang="en-US" sz="2000" dirty="0">
                <a:solidFill>
                  <a:srgbClr val="1A1A1A"/>
                </a:solidFill>
                <a:latin typeface="Charlie-Regular" panose="02060504000000020004"/>
              </a:rPr>
              <a:t>The cost of unemployment for the entire economy is reflected by the GDP gap .</a:t>
            </a:r>
          </a:p>
          <a:p>
            <a:r>
              <a:rPr lang="en-US" sz="2000" dirty="0">
                <a:solidFill>
                  <a:srgbClr val="1A1A1A"/>
                </a:solidFill>
                <a:latin typeface="Charlie-Regular" panose="02060504000000020004"/>
              </a:rPr>
              <a:t>To recap </a:t>
            </a:r>
            <a:r>
              <a:rPr lang="en-US" sz="2000" b="1" dirty="0">
                <a:solidFill>
                  <a:srgbClr val="1A1A1A"/>
                </a:solidFill>
                <a:latin typeface="Charlie-Semibold"/>
              </a:rPr>
              <a:t>Okun’s law</a:t>
            </a:r>
            <a:r>
              <a:rPr lang="en-US" sz="2000" dirty="0">
                <a:solidFill>
                  <a:srgbClr val="1A1A1A"/>
                </a:solidFill>
                <a:latin typeface="Charlie-Regular" panose="02060504000000020004"/>
              </a:rPr>
              <a:t>: </a:t>
            </a:r>
            <a:r>
              <a:rPr lang="en-US" sz="2000" i="1" dirty="0">
                <a:solidFill>
                  <a:srgbClr val="1A1A1A"/>
                </a:solidFill>
                <a:latin typeface="Charlie-SemiboldItalic"/>
              </a:rPr>
              <a:t>For every 1 percent that the actual unemployment rate exceeds the full-employment rate (the natural rate of unemployment), there is a 2 percent gap in GDP.</a:t>
            </a:r>
          </a:p>
          <a:p>
            <a:endParaRPr lang="en-US" sz="2000" i="1" dirty="0">
              <a:solidFill>
                <a:srgbClr val="1A1A1A"/>
              </a:solidFill>
              <a:latin typeface="Charlie-SemiboldItalic"/>
            </a:endParaRPr>
          </a:p>
          <a:p>
            <a:pPr marL="0" indent="0">
              <a:buNone/>
            </a:pPr>
            <a:r>
              <a:rPr lang="en-US" sz="2000" dirty="0">
                <a:solidFill>
                  <a:srgbClr val="1A1A1A"/>
                </a:solidFill>
                <a:latin typeface="Charlie-Regular" panose="02060504000000020004"/>
              </a:rPr>
              <a:t> When the Unemployment increases by 1 %, the GDP decreases by 2 %</a:t>
            </a:r>
          </a:p>
          <a:p>
            <a:pPr marL="0" indent="0">
              <a:buNone/>
            </a:pPr>
            <a:r>
              <a:rPr lang="en-US" sz="2000" dirty="0">
                <a:solidFill>
                  <a:srgbClr val="1A1A1A"/>
                </a:solidFill>
                <a:latin typeface="Charlie-Regular" panose="02060504000000020004"/>
              </a:rPr>
              <a:t>When the unemployment decreases by 1 % the GDP increases by 2%</a:t>
            </a:r>
          </a:p>
          <a:p>
            <a:pPr marL="0" indent="0">
              <a:buNone/>
            </a:pPr>
            <a:r>
              <a:rPr lang="en-US" sz="2000" dirty="0">
                <a:solidFill>
                  <a:srgbClr val="1A1A1A"/>
                </a:solidFill>
                <a:latin typeface="Charlie-Regular" panose="02060504000000020004"/>
              </a:rPr>
              <a:t>GDP gap is the difference between potential GDP and Actual GDP.</a:t>
            </a:r>
          </a:p>
        </p:txBody>
      </p:sp>
      <p:pic>
        <p:nvPicPr>
          <p:cNvPr id="4" name="Picture 3">
            <a:extLst>
              <a:ext uri="{FF2B5EF4-FFF2-40B4-BE49-F238E27FC236}">
                <a16:creationId xmlns:a16="http://schemas.microsoft.com/office/drawing/2014/main" id="{8056DF0E-C0D4-F74C-B4FF-4137B07A6B4D}"/>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
        <p:nvSpPr>
          <p:cNvPr id="6" name="Title 1">
            <a:extLst>
              <a:ext uri="{FF2B5EF4-FFF2-40B4-BE49-F238E27FC236}">
                <a16:creationId xmlns:a16="http://schemas.microsoft.com/office/drawing/2014/main" id="{DB33F615-FF56-A14E-BB32-34BB1A6E1A10}"/>
              </a:ext>
            </a:extLst>
          </p:cNvPr>
          <p:cNvSpPr txBox="1">
            <a:spLocks/>
          </p:cNvSpPr>
          <p:nvPr/>
        </p:nvSpPr>
        <p:spPr>
          <a:xfrm>
            <a:off x="628650" y="365126"/>
            <a:ext cx="799465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18A48D"/>
                </a:solidFill>
              </a:rPr>
              <a:t>The Cost of Unemployment</a:t>
            </a:r>
          </a:p>
        </p:txBody>
      </p:sp>
    </p:spTree>
    <p:extLst>
      <p:ext uri="{BB962C8B-B14F-4D97-AF65-F5344CB8AC3E}">
        <p14:creationId xmlns:p14="http://schemas.microsoft.com/office/powerpoint/2010/main" val="13684285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8056DF0E-C0D4-F74C-B4FF-4137B07A6B4D}"/>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
        <p:nvSpPr>
          <p:cNvPr id="6" name="Title 1">
            <a:extLst>
              <a:ext uri="{FF2B5EF4-FFF2-40B4-BE49-F238E27FC236}">
                <a16:creationId xmlns:a16="http://schemas.microsoft.com/office/drawing/2014/main" id="{DB33F615-FF56-A14E-BB32-34BB1A6E1A10}"/>
              </a:ext>
            </a:extLst>
          </p:cNvPr>
          <p:cNvSpPr txBox="1">
            <a:spLocks/>
          </p:cNvSpPr>
          <p:nvPr/>
        </p:nvSpPr>
        <p:spPr>
          <a:xfrm>
            <a:off x="628650" y="365126"/>
            <a:ext cx="799465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18A48D"/>
                </a:solidFill>
              </a:rPr>
              <a:t>Canadian Unemployment Patterns 1976 - 2017</a:t>
            </a:r>
          </a:p>
        </p:txBody>
      </p:sp>
      <p:pic>
        <p:nvPicPr>
          <p:cNvPr id="8" name="Picture 7">
            <a:extLst>
              <a:ext uri="{FF2B5EF4-FFF2-40B4-BE49-F238E27FC236}">
                <a16:creationId xmlns:a16="http://schemas.microsoft.com/office/drawing/2014/main" id="{E07E4B91-B771-644A-8758-9A757319C3F1}"/>
              </a:ext>
            </a:extLst>
          </p:cNvPr>
          <p:cNvPicPr>
            <a:picLocks noChangeAspect="1"/>
          </p:cNvPicPr>
          <p:nvPr/>
        </p:nvPicPr>
        <p:blipFill>
          <a:blip r:embed="rId3"/>
          <a:stretch>
            <a:fillRect/>
          </a:stretch>
        </p:blipFill>
        <p:spPr>
          <a:xfrm>
            <a:off x="501650" y="1851628"/>
            <a:ext cx="8220902" cy="3685572"/>
          </a:xfrm>
          <a:prstGeom prst="rect">
            <a:avLst/>
          </a:prstGeom>
        </p:spPr>
      </p:pic>
    </p:spTree>
    <p:extLst>
      <p:ext uri="{BB962C8B-B14F-4D97-AF65-F5344CB8AC3E}">
        <p14:creationId xmlns:p14="http://schemas.microsoft.com/office/powerpoint/2010/main" val="5299973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A30741-BCAD-5241-85E6-66C94250C5CD}"/>
              </a:ext>
            </a:extLst>
          </p:cNvPr>
          <p:cNvSpPr>
            <a:spLocks noGrp="1"/>
          </p:cNvSpPr>
          <p:nvPr>
            <p:ph idx="1"/>
          </p:nvPr>
        </p:nvSpPr>
        <p:spPr>
          <a:xfrm>
            <a:off x="628650" y="1690689"/>
            <a:ext cx="7448549" cy="4608511"/>
          </a:xfrm>
        </p:spPr>
        <p:txBody>
          <a:bodyPr>
            <a:normAutofit/>
          </a:bodyPr>
          <a:lstStyle/>
          <a:p>
            <a:r>
              <a:rPr lang="en-US" sz="2000" b="1" dirty="0">
                <a:latin typeface="FedraSansPro-Bold"/>
              </a:rPr>
              <a:t>business cycle: </a:t>
            </a:r>
            <a:r>
              <a:rPr lang="en-US" sz="2000" dirty="0">
                <a:latin typeface="Charlie-Regular" panose="02060504000000020004"/>
              </a:rPr>
              <a:t> A rise and fall in national economic performance characterized by four phases: peak, contraction, trough, and expansion. </a:t>
            </a:r>
          </a:p>
          <a:p>
            <a:r>
              <a:rPr lang="en-US" sz="2000" b="1" dirty="0">
                <a:latin typeface="FedraSansPro-Bold"/>
              </a:rPr>
              <a:t>recession </a:t>
            </a:r>
            <a:r>
              <a:rPr lang="en-US" sz="2000" dirty="0">
                <a:latin typeface="Charlie-Regular" panose="02060504000000020004"/>
              </a:rPr>
              <a:t> A contraction of the economy in which real GDP declines for a minimum of two consecutive business quarters (six months). </a:t>
            </a:r>
          </a:p>
          <a:p>
            <a:r>
              <a:rPr lang="en-US" sz="2000" b="1" dirty="0">
                <a:latin typeface="FedraSansPro-Bold"/>
              </a:rPr>
              <a:t>recovery </a:t>
            </a:r>
            <a:r>
              <a:rPr lang="en-US" sz="2000" dirty="0">
                <a:latin typeface="Charlie-Regular" panose="02060504000000020004"/>
              </a:rPr>
              <a:t> The first part of an expansionary period following a downturn in the economy. </a:t>
            </a:r>
          </a:p>
          <a:p>
            <a:r>
              <a:rPr lang="en-US" sz="2000" dirty="0">
                <a:solidFill>
                  <a:srgbClr val="1A1A1A"/>
                </a:solidFill>
                <a:latin typeface="Charlie-Regular" panose="02060504000000020004"/>
              </a:rPr>
              <a:t>Since expansion phases represent periods of sustained increases in real aggregate output, generally speaking, employment rates increase as the economy expands. </a:t>
            </a:r>
            <a:r>
              <a:rPr lang="en-US" sz="2000" dirty="0">
                <a:solidFill>
                  <a:srgbClr val="FF0000"/>
                </a:solidFill>
                <a:latin typeface="Charlie-Regular" panose="02060504000000020004"/>
              </a:rPr>
              <a:t>A direct relationship exists between GDP and employment. By contrast, an inverse relationship exists between GDP and unemployment</a:t>
            </a:r>
            <a:r>
              <a:rPr lang="en-US" sz="2000" dirty="0">
                <a:solidFill>
                  <a:srgbClr val="1A1A1A"/>
                </a:solidFill>
                <a:latin typeface="Charlie-Regular" panose="02060504000000020004"/>
              </a:rPr>
              <a:t>.</a:t>
            </a:r>
            <a:endParaRPr lang="en-US" sz="2000" dirty="0">
              <a:latin typeface="Charlie-Regular" panose="02060504000000020004"/>
            </a:endParaRPr>
          </a:p>
        </p:txBody>
      </p:sp>
      <p:pic>
        <p:nvPicPr>
          <p:cNvPr id="4" name="Picture 3">
            <a:extLst>
              <a:ext uri="{FF2B5EF4-FFF2-40B4-BE49-F238E27FC236}">
                <a16:creationId xmlns:a16="http://schemas.microsoft.com/office/drawing/2014/main" id="{8056DF0E-C0D4-F74C-B4FF-4137B07A6B4D}"/>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
        <p:nvSpPr>
          <p:cNvPr id="6" name="Title 1">
            <a:extLst>
              <a:ext uri="{FF2B5EF4-FFF2-40B4-BE49-F238E27FC236}">
                <a16:creationId xmlns:a16="http://schemas.microsoft.com/office/drawing/2014/main" id="{DB33F615-FF56-A14E-BB32-34BB1A6E1A10}"/>
              </a:ext>
            </a:extLst>
          </p:cNvPr>
          <p:cNvSpPr txBox="1">
            <a:spLocks/>
          </p:cNvSpPr>
          <p:nvPr/>
        </p:nvSpPr>
        <p:spPr>
          <a:xfrm>
            <a:off x="628650" y="365126"/>
            <a:ext cx="799465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18A48D"/>
                </a:solidFill>
              </a:rPr>
              <a:t>Fluctuations in the Canadian Economy</a:t>
            </a:r>
          </a:p>
        </p:txBody>
      </p:sp>
    </p:spTree>
    <p:extLst>
      <p:ext uri="{BB962C8B-B14F-4D97-AF65-F5344CB8AC3E}">
        <p14:creationId xmlns:p14="http://schemas.microsoft.com/office/powerpoint/2010/main" val="21314647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A30741-BCAD-5241-85E6-66C94250C5CD}"/>
              </a:ext>
            </a:extLst>
          </p:cNvPr>
          <p:cNvSpPr>
            <a:spLocks noGrp="1"/>
          </p:cNvSpPr>
          <p:nvPr>
            <p:ph idx="1"/>
          </p:nvPr>
        </p:nvSpPr>
        <p:spPr>
          <a:xfrm>
            <a:off x="628650" y="1487488"/>
            <a:ext cx="7994650" cy="4608511"/>
          </a:xfrm>
        </p:spPr>
        <p:txBody>
          <a:bodyPr>
            <a:normAutofit/>
          </a:bodyPr>
          <a:lstStyle/>
          <a:p>
            <a:r>
              <a:rPr lang="en-US" sz="2000" dirty="0">
                <a:solidFill>
                  <a:srgbClr val="1A1A1A"/>
                </a:solidFill>
                <a:latin typeface="Charlie-Regular" panose="02060504000000020004"/>
              </a:rPr>
              <a:t>During a recession, levels of unemployment are relatively high. With more workers unemployed, consumer spending is adversely affected. Both the amount of money in circulation (</a:t>
            </a:r>
            <a:r>
              <a:rPr lang="en-US" sz="2000" i="1" dirty="0">
                <a:solidFill>
                  <a:srgbClr val="1A1A1A"/>
                </a:solidFill>
                <a:latin typeface="Charlie-RegularItalic"/>
              </a:rPr>
              <a:t>money supply</a:t>
            </a:r>
            <a:r>
              <a:rPr lang="en-US" sz="2000" dirty="0">
                <a:solidFill>
                  <a:srgbClr val="1A1A1A"/>
                </a:solidFill>
                <a:latin typeface="Charlie-Regular" panose="02060504000000020004"/>
              </a:rPr>
              <a:t>) and the rate at which money changes hands through business transactions (</a:t>
            </a:r>
            <a:r>
              <a:rPr lang="en-US" sz="2000" i="1" dirty="0">
                <a:solidFill>
                  <a:srgbClr val="1A1A1A"/>
                </a:solidFill>
                <a:latin typeface="Charlie-RegularItalic"/>
              </a:rPr>
              <a:t>velocity of money</a:t>
            </a:r>
            <a:r>
              <a:rPr lang="en-US" sz="2000" dirty="0">
                <a:solidFill>
                  <a:srgbClr val="1A1A1A"/>
                </a:solidFill>
                <a:latin typeface="Charlie-Regular" panose="02060504000000020004"/>
              </a:rPr>
              <a:t>) are also adversely affected. All of these economic adjustments act to reduce aggregate demand and inflationary pressures in the economy; thus, prices generally stabilize.</a:t>
            </a:r>
          </a:p>
          <a:p>
            <a:r>
              <a:rPr lang="en-US" sz="2000" dirty="0">
                <a:solidFill>
                  <a:srgbClr val="1A1A1A"/>
                </a:solidFill>
                <a:latin typeface="Charlie-Regular" panose="02060504000000020004"/>
              </a:rPr>
              <a:t>During periods of economic expansion, levels of unemployment are reduced because more of the </a:t>
            </a:r>
            <a:r>
              <a:rPr lang="en-US" sz="2000" dirty="0" err="1">
                <a:solidFill>
                  <a:srgbClr val="1A1A1A"/>
                </a:solidFill>
                <a:latin typeface="Charlie-Regular" panose="02060504000000020004"/>
              </a:rPr>
              <a:t>labour</a:t>
            </a:r>
            <a:r>
              <a:rPr lang="en-US" sz="2000" dirty="0">
                <a:solidFill>
                  <a:srgbClr val="1A1A1A"/>
                </a:solidFill>
                <a:latin typeface="Charlie-Regular" panose="02060504000000020004"/>
              </a:rPr>
              <a:t> force is able to find work. With more workers employed, the demand for consumer goods increases. As economic activity increases, both the supply and the velocity of money increase. If the production side of the economy does not keep pace with this increased demand, prices will rise as more dollars attempt to chase after available goods and services. Economic expansion can produce inflationary pressures in the economy.</a:t>
            </a:r>
          </a:p>
        </p:txBody>
      </p:sp>
      <p:pic>
        <p:nvPicPr>
          <p:cNvPr id="4" name="Picture 3">
            <a:extLst>
              <a:ext uri="{FF2B5EF4-FFF2-40B4-BE49-F238E27FC236}">
                <a16:creationId xmlns:a16="http://schemas.microsoft.com/office/drawing/2014/main" id="{8056DF0E-C0D4-F74C-B4FF-4137B07A6B4D}"/>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
        <p:nvSpPr>
          <p:cNvPr id="6" name="Title 1">
            <a:extLst>
              <a:ext uri="{FF2B5EF4-FFF2-40B4-BE49-F238E27FC236}">
                <a16:creationId xmlns:a16="http://schemas.microsoft.com/office/drawing/2014/main" id="{DB33F615-FF56-A14E-BB32-34BB1A6E1A10}"/>
              </a:ext>
            </a:extLst>
          </p:cNvPr>
          <p:cNvSpPr txBox="1">
            <a:spLocks/>
          </p:cNvSpPr>
          <p:nvPr/>
        </p:nvSpPr>
        <p:spPr>
          <a:xfrm>
            <a:off x="628650" y="365126"/>
            <a:ext cx="799465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18A48D"/>
                </a:solidFill>
              </a:rPr>
              <a:t>Inflation and Employment</a:t>
            </a:r>
          </a:p>
        </p:txBody>
      </p:sp>
    </p:spTree>
    <p:extLst>
      <p:ext uri="{BB962C8B-B14F-4D97-AF65-F5344CB8AC3E}">
        <p14:creationId xmlns:p14="http://schemas.microsoft.com/office/powerpoint/2010/main" val="9474475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03DEC6-EC79-8040-B7AD-09075737126D}"/>
              </a:ext>
            </a:extLst>
          </p:cNvPr>
          <p:cNvSpPr>
            <a:spLocks noGrp="1"/>
          </p:cNvSpPr>
          <p:nvPr>
            <p:ph type="title"/>
          </p:nvPr>
        </p:nvSpPr>
        <p:spPr/>
        <p:txBody>
          <a:bodyPr>
            <a:normAutofit/>
          </a:bodyPr>
          <a:lstStyle/>
          <a:p>
            <a:r>
              <a:rPr lang="en-US" b="1" dirty="0">
                <a:solidFill>
                  <a:srgbClr val="18A48D"/>
                </a:solidFill>
              </a:rPr>
              <a:t>Learning Goals</a:t>
            </a:r>
            <a:br>
              <a:rPr lang="en-US" dirty="0">
                <a:solidFill>
                  <a:srgbClr val="C6AB2B"/>
                </a:solidFill>
              </a:rPr>
            </a:br>
            <a:endParaRPr lang="en-US" sz="2400" dirty="0">
              <a:solidFill>
                <a:srgbClr val="C6AB2B"/>
              </a:solidFill>
              <a:latin typeface="+mn-lt"/>
            </a:endParaRPr>
          </a:p>
        </p:txBody>
      </p:sp>
      <p:sp>
        <p:nvSpPr>
          <p:cNvPr id="3" name="Content Placeholder 2">
            <a:extLst>
              <a:ext uri="{FF2B5EF4-FFF2-40B4-BE49-F238E27FC236}">
                <a16:creationId xmlns:a16="http://schemas.microsoft.com/office/drawing/2014/main" id="{98A30741-BCAD-5241-85E6-66C94250C5CD}"/>
              </a:ext>
            </a:extLst>
          </p:cNvPr>
          <p:cNvSpPr>
            <a:spLocks noGrp="1"/>
          </p:cNvSpPr>
          <p:nvPr>
            <p:ph idx="1"/>
          </p:nvPr>
        </p:nvSpPr>
        <p:spPr>
          <a:xfrm>
            <a:off x="628650" y="1564368"/>
            <a:ext cx="7886700" cy="4351338"/>
          </a:xfrm>
        </p:spPr>
        <p:txBody>
          <a:bodyPr>
            <a:normAutofit/>
          </a:bodyPr>
          <a:lstStyle/>
          <a:p>
            <a:pPr marL="0" indent="0">
              <a:buNone/>
            </a:pPr>
            <a:r>
              <a:rPr lang="en-US" sz="2000" dirty="0"/>
              <a:t>Once you have completed this chapter, you should be able to:</a:t>
            </a:r>
          </a:p>
          <a:p>
            <a:r>
              <a:rPr lang="en-US" sz="2000" dirty="0">
                <a:solidFill>
                  <a:srgbClr val="1A1A1A"/>
                </a:solidFill>
                <a:latin typeface="Charlie-Regular" panose="02060504000000020004"/>
              </a:rPr>
              <a:t>Identify the types, causes, and effects of inflation, deflation, and unemployment</a:t>
            </a:r>
          </a:p>
          <a:p>
            <a:r>
              <a:rPr lang="en-US" sz="2000" dirty="0">
                <a:solidFill>
                  <a:srgbClr val="1A1A1A"/>
                </a:solidFill>
                <a:latin typeface="Charlie-Regular" panose="02060504000000020004"/>
              </a:rPr>
              <a:t>Describe the characteristics and causes of instability in each phase of the business cycle</a:t>
            </a:r>
          </a:p>
          <a:p>
            <a:r>
              <a:rPr lang="en-US" sz="2000" dirty="0">
                <a:solidFill>
                  <a:srgbClr val="1A1A1A"/>
                </a:solidFill>
                <a:latin typeface="Charlie-Regular" panose="02060504000000020004"/>
              </a:rPr>
              <a:t>Explain the causes and consequences of the stagflation experienced in the Canadian economy from 1973 to 1982</a:t>
            </a:r>
          </a:p>
          <a:p>
            <a:r>
              <a:rPr lang="en-US" sz="2000" dirty="0">
                <a:solidFill>
                  <a:srgbClr val="1A1A1A"/>
                </a:solidFill>
                <a:latin typeface="Charlie-Regular" panose="02060504000000020004"/>
              </a:rPr>
              <a:t>Apply economic thinking to assess and compare employment and production indicators</a:t>
            </a:r>
          </a:p>
          <a:p>
            <a:r>
              <a:rPr lang="en-US" sz="2000" dirty="0">
                <a:solidFill>
                  <a:srgbClr val="1A1A1A"/>
                </a:solidFill>
                <a:latin typeface="Charlie-Regular" panose="02060504000000020004"/>
              </a:rPr>
              <a:t>Analyze public policy issues related to unemployment, inflation, and recession</a:t>
            </a:r>
            <a:endParaRPr lang="en-US" sz="2000" dirty="0"/>
          </a:p>
        </p:txBody>
      </p:sp>
      <p:pic>
        <p:nvPicPr>
          <p:cNvPr id="4" name="Picture 3">
            <a:extLst>
              <a:ext uri="{FF2B5EF4-FFF2-40B4-BE49-F238E27FC236}">
                <a16:creationId xmlns:a16="http://schemas.microsoft.com/office/drawing/2014/main" id="{465C3210-5ECA-B444-A811-5A7D3D515F38}"/>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Tree>
    <p:extLst>
      <p:ext uri="{BB962C8B-B14F-4D97-AF65-F5344CB8AC3E}">
        <p14:creationId xmlns:p14="http://schemas.microsoft.com/office/powerpoint/2010/main" val="40935683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70CF03-4AF2-2044-8C79-18B6E819C173}"/>
              </a:ext>
            </a:extLst>
          </p:cNvPr>
          <p:cNvSpPr>
            <a:spLocks noGrp="1"/>
          </p:cNvSpPr>
          <p:nvPr>
            <p:ph type="title"/>
          </p:nvPr>
        </p:nvSpPr>
        <p:spPr>
          <a:xfrm>
            <a:off x="577744" y="55330"/>
            <a:ext cx="7886700" cy="1325563"/>
          </a:xfrm>
        </p:spPr>
        <p:txBody>
          <a:bodyPr/>
          <a:lstStyle/>
          <a:p>
            <a:r>
              <a:rPr lang="en-US" b="1" dirty="0">
                <a:solidFill>
                  <a:srgbClr val="18A48D"/>
                </a:solidFill>
              </a:rPr>
              <a:t>Key Terms</a:t>
            </a:r>
          </a:p>
        </p:txBody>
      </p:sp>
      <p:sp>
        <p:nvSpPr>
          <p:cNvPr id="3" name="Content Placeholder 2">
            <a:extLst>
              <a:ext uri="{FF2B5EF4-FFF2-40B4-BE49-F238E27FC236}">
                <a16:creationId xmlns:a16="http://schemas.microsoft.com/office/drawing/2014/main" id="{AF8F50F1-FC4F-BE47-9EAF-C65736BA1548}"/>
              </a:ext>
            </a:extLst>
          </p:cNvPr>
          <p:cNvSpPr>
            <a:spLocks noGrp="1"/>
          </p:cNvSpPr>
          <p:nvPr>
            <p:ph sz="half" idx="1"/>
          </p:nvPr>
        </p:nvSpPr>
        <p:spPr>
          <a:xfrm>
            <a:off x="679556" y="956203"/>
            <a:ext cx="2736956" cy="4507660"/>
          </a:xfrm>
        </p:spPr>
        <p:txBody>
          <a:bodyPr>
            <a:normAutofit lnSpcReduction="10000"/>
          </a:bodyPr>
          <a:lstStyle/>
          <a:p>
            <a:r>
              <a:rPr lang="en-US" sz="1600" dirty="0" err="1">
                <a:solidFill>
                  <a:srgbClr val="1A1A1A"/>
                </a:solidFill>
                <a:latin typeface="Charlie-Regular" panose="02060504000000020004"/>
              </a:rPr>
              <a:t>labour</a:t>
            </a:r>
            <a:r>
              <a:rPr lang="en-US" sz="1600" dirty="0">
                <a:solidFill>
                  <a:srgbClr val="1A1A1A"/>
                </a:solidFill>
                <a:latin typeface="Charlie-Regular" panose="02060504000000020004"/>
              </a:rPr>
              <a:t> force</a:t>
            </a:r>
          </a:p>
          <a:p>
            <a:r>
              <a:rPr lang="en-US" sz="1600" dirty="0">
                <a:solidFill>
                  <a:srgbClr val="1A1A1A"/>
                </a:solidFill>
                <a:latin typeface="Charlie-Regular" panose="02060504000000020004"/>
              </a:rPr>
              <a:t>employment rate</a:t>
            </a:r>
          </a:p>
          <a:p>
            <a:r>
              <a:rPr lang="en-US" sz="1600" dirty="0">
                <a:solidFill>
                  <a:srgbClr val="1A1A1A"/>
                </a:solidFill>
                <a:latin typeface="Charlie-Regular" panose="02060504000000020004"/>
              </a:rPr>
              <a:t>seasonally adjusted unemployment rate</a:t>
            </a:r>
          </a:p>
          <a:p>
            <a:r>
              <a:rPr lang="en-US" sz="1600" dirty="0">
                <a:solidFill>
                  <a:srgbClr val="1A1A1A"/>
                </a:solidFill>
                <a:latin typeface="Charlie-Regular" panose="02060504000000020004"/>
              </a:rPr>
              <a:t>participation rate</a:t>
            </a:r>
          </a:p>
          <a:p>
            <a:r>
              <a:rPr lang="en-US" sz="1600" dirty="0">
                <a:solidFill>
                  <a:srgbClr val="1A1A1A"/>
                </a:solidFill>
                <a:latin typeface="Charlie-Regular" panose="02060504000000020004"/>
              </a:rPr>
              <a:t>Underemployment</a:t>
            </a:r>
          </a:p>
          <a:p>
            <a:r>
              <a:rPr lang="en-US" sz="1600" dirty="0">
                <a:solidFill>
                  <a:srgbClr val="1A1A1A"/>
                </a:solidFill>
                <a:latin typeface="Charlie-Regular" panose="02060504000000020004"/>
              </a:rPr>
              <a:t>discouraged workers</a:t>
            </a:r>
          </a:p>
          <a:p>
            <a:r>
              <a:rPr lang="en-US" sz="1600" dirty="0">
                <a:solidFill>
                  <a:srgbClr val="1A1A1A"/>
                </a:solidFill>
                <a:latin typeface="Charlie-Regular" panose="02060504000000020004"/>
              </a:rPr>
              <a:t>hidden unemployed</a:t>
            </a:r>
          </a:p>
          <a:p>
            <a:r>
              <a:rPr lang="en-US" sz="1600" dirty="0">
                <a:solidFill>
                  <a:srgbClr val="1A1A1A"/>
                </a:solidFill>
                <a:latin typeface="Charlie-Regular" panose="02060504000000020004"/>
              </a:rPr>
              <a:t>frictional unemployment</a:t>
            </a:r>
          </a:p>
          <a:p>
            <a:r>
              <a:rPr lang="en-US" sz="1600" dirty="0">
                <a:solidFill>
                  <a:srgbClr val="1A1A1A"/>
                </a:solidFill>
                <a:latin typeface="Charlie-Regular" panose="02060504000000020004"/>
              </a:rPr>
              <a:t>seasonal unemployment</a:t>
            </a:r>
          </a:p>
          <a:p>
            <a:r>
              <a:rPr lang="en-US" sz="1600" dirty="0">
                <a:solidFill>
                  <a:srgbClr val="1A1A1A"/>
                </a:solidFill>
                <a:latin typeface="Charlie-Regular" panose="02060504000000020004"/>
              </a:rPr>
              <a:t>structural unemployment</a:t>
            </a:r>
          </a:p>
          <a:p>
            <a:r>
              <a:rPr lang="en-US" sz="1600" dirty="0">
                <a:solidFill>
                  <a:srgbClr val="1A1A1A"/>
                </a:solidFill>
                <a:latin typeface="Charlie-Regular" panose="02060504000000020004"/>
              </a:rPr>
              <a:t>technological unemployment</a:t>
            </a:r>
          </a:p>
          <a:p>
            <a:r>
              <a:rPr lang="en-US" sz="1600" dirty="0">
                <a:solidFill>
                  <a:srgbClr val="1A1A1A"/>
                </a:solidFill>
                <a:latin typeface="Charlie-Regular" panose="02060504000000020004"/>
              </a:rPr>
              <a:t>replacement unemployment</a:t>
            </a:r>
            <a:endParaRPr lang="en-US" sz="1700" dirty="0">
              <a:solidFill>
                <a:srgbClr val="1A1A1A"/>
              </a:solidFill>
              <a:latin typeface="Charlie-Regular" panose="02060504000000020004"/>
            </a:endParaRPr>
          </a:p>
        </p:txBody>
      </p:sp>
      <p:pic>
        <p:nvPicPr>
          <p:cNvPr id="5" name="Picture 4">
            <a:extLst>
              <a:ext uri="{FF2B5EF4-FFF2-40B4-BE49-F238E27FC236}">
                <a16:creationId xmlns:a16="http://schemas.microsoft.com/office/drawing/2014/main" id="{159647D4-0618-0343-A95C-7E1011FB0592}"/>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
        <p:nvSpPr>
          <p:cNvPr id="10" name="Content Placeholder 2">
            <a:extLst>
              <a:ext uri="{FF2B5EF4-FFF2-40B4-BE49-F238E27FC236}">
                <a16:creationId xmlns:a16="http://schemas.microsoft.com/office/drawing/2014/main" id="{DCEF7470-A411-0D43-AC34-BE543649365F}"/>
              </a:ext>
            </a:extLst>
          </p:cNvPr>
          <p:cNvSpPr txBox="1">
            <a:spLocks/>
          </p:cNvSpPr>
          <p:nvPr/>
        </p:nvSpPr>
        <p:spPr>
          <a:xfrm>
            <a:off x="3314700" y="1175144"/>
            <a:ext cx="2549297" cy="460080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600" dirty="0">
                <a:solidFill>
                  <a:srgbClr val="1A1A1A"/>
                </a:solidFill>
                <a:latin typeface="Charlie-Regular" panose="02060504000000020004"/>
              </a:rPr>
              <a:t>geographical unemployment</a:t>
            </a:r>
          </a:p>
          <a:p>
            <a:r>
              <a:rPr lang="en-US" sz="1600" dirty="0">
                <a:solidFill>
                  <a:srgbClr val="1A1A1A"/>
                </a:solidFill>
                <a:latin typeface="Charlie-Regular" panose="02060504000000020004"/>
              </a:rPr>
              <a:t>cyclical unemployment</a:t>
            </a:r>
          </a:p>
          <a:p>
            <a:r>
              <a:rPr lang="en-US" sz="1600" dirty="0">
                <a:solidFill>
                  <a:srgbClr val="1A1A1A"/>
                </a:solidFill>
                <a:latin typeface="Charlie-Regular" panose="02060504000000020004"/>
              </a:rPr>
              <a:t>inadequate demand unemployment</a:t>
            </a:r>
          </a:p>
          <a:p>
            <a:r>
              <a:rPr lang="en-US" sz="1600" dirty="0">
                <a:solidFill>
                  <a:srgbClr val="1A1A1A"/>
                </a:solidFill>
                <a:latin typeface="Charlie-Regular" panose="02060504000000020004"/>
              </a:rPr>
              <a:t>full employment</a:t>
            </a:r>
          </a:p>
          <a:p>
            <a:r>
              <a:rPr lang="en-US" sz="1600" dirty="0">
                <a:solidFill>
                  <a:srgbClr val="1A1A1A"/>
                </a:solidFill>
                <a:latin typeface="Charlie-Regular" panose="02060504000000020004"/>
              </a:rPr>
              <a:t>potential output</a:t>
            </a:r>
          </a:p>
          <a:p>
            <a:r>
              <a:rPr lang="en-US" sz="1600" dirty="0">
                <a:solidFill>
                  <a:srgbClr val="1A1A1A"/>
                </a:solidFill>
                <a:latin typeface="Charlie-Regular" panose="02060504000000020004"/>
              </a:rPr>
              <a:t>actual output</a:t>
            </a:r>
          </a:p>
          <a:p>
            <a:r>
              <a:rPr lang="en-US" sz="1600" dirty="0" err="1">
                <a:solidFill>
                  <a:srgbClr val="1A1A1A"/>
                </a:solidFill>
                <a:latin typeface="Charlie-Regular" panose="02060504000000020004"/>
              </a:rPr>
              <a:t>Okun’s</a:t>
            </a:r>
            <a:r>
              <a:rPr lang="en-US" sz="1600" dirty="0">
                <a:solidFill>
                  <a:srgbClr val="1A1A1A"/>
                </a:solidFill>
                <a:latin typeface="Charlie-Regular" panose="02060504000000020004"/>
              </a:rPr>
              <a:t> law</a:t>
            </a:r>
          </a:p>
          <a:p>
            <a:r>
              <a:rPr lang="en-US" sz="1600" dirty="0">
                <a:solidFill>
                  <a:srgbClr val="1A1A1A"/>
                </a:solidFill>
                <a:latin typeface="Charlie-Regular" panose="02060504000000020004"/>
              </a:rPr>
              <a:t>business cycle</a:t>
            </a:r>
          </a:p>
          <a:p>
            <a:r>
              <a:rPr lang="en-US" sz="1600" dirty="0">
                <a:solidFill>
                  <a:srgbClr val="1A1A1A"/>
                </a:solidFill>
                <a:latin typeface="Charlie-Regular" panose="02060504000000020004"/>
              </a:rPr>
              <a:t>Recession</a:t>
            </a:r>
          </a:p>
          <a:p>
            <a:r>
              <a:rPr lang="en-US" sz="1600" dirty="0">
                <a:solidFill>
                  <a:srgbClr val="1A1A1A"/>
                </a:solidFill>
                <a:latin typeface="Charlie-Regular" panose="02060504000000020004"/>
              </a:rPr>
              <a:t>Recovery</a:t>
            </a:r>
          </a:p>
          <a:p>
            <a:r>
              <a:rPr lang="en-US" sz="1600" dirty="0">
                <a:solidFill>
                  <a:srgbClr val="1A1A1A"/>
                </a:solidFill>
                <a:latin typeface="Charlie-Regular" panose="02060504000000020004"/>
              </a:rPr>
              <a:t>demand-pull inflation</a:t>
            </a:r>
          </a:p>
          <a:p>
            <a:r>
              <a:rPr lang="en-US" sz="1600" dirty="0">
                <a:solidFill>
                  <a:srgbClr val="1A1A1A"/>
                </a:solidFill>
                <a:latin typeface="Charlie-Regular" panose="02060504000000020004"/>
              </a:rPr>
              <a:t>cost-push inflation</a:t>
            </a:r>
          </a:p>
        </p:txBody>
      </p:sp>
      <p:sp>
        <p:nvSpPr>
          <p:cNvPr id="6" name="Content Placeholder 2">
            <a:extLst>
              <a:ext uri="{FF2B5EF4-FFF2-40B4-BE49-F238E27FC236}">
                <a16:creationId xmlns:a16="http://schemas.microsoft.com/office/drawing/2014/main" id="{A22399B2-717F-3D41-BECA-7DC5E94D7A40}"/>
              </a:ext>
            </a:extLst>
          </p:cNvPr>
          <p:cNvSpPr txBox="1">
            <a:spLocks/>
          </p:cNvSpPr>
          <p:nvPr/>
        </p:nvSpPr>
        <p:spPr>
          <a:xfrm>
            <a:off x="5829300" y="1092988"/>
            <a:ext cx="3314700" cy="528959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600" dirty="0">
                <a:solidFill>
                  <a:srgbClr val="1A1A1A"/>
                </a:solidFill>
                <a:latin typeface="Charlie-Regular" panose="02060504000000020004"/>
              </a:rPr>
              <a:t>Phillips curve</a:t>
            </a:r>
          </a:p>
          <a:p>
            <a:r>
              <a:rPr lang="en-US" sz="1600" dirty="0">
                <a:solidFill>
                  <a:srgbClr val="1A1A1A"/>
                </a:solidFill>
                <a:latin typeface="Charlie-Regular" panose="02060504000000020004"/>
              </a:rPr>
              <a:t>Stagflation</a:t>
            </a:r>
          </a:p>
          <a:p>
            <a:r>
              <a:rPr lang="en-US" sz="1600" dirty="0">
                <a:solidFill>
                  <a:srgbClr val="1A1A1A"/>
                </a:solidFill>
                <a:latin typeface="Charlie-Regular" panose="02060504000000020004"/>
              </a:rPr>
              <a:t>“jobless” recovery</a:t>
            </a:r>
          </a:p>
          <a:p>
            <a:r>
              <a:rPr lang="en-US" sz="1600" dirty="0">
                <a:solidFill>
                  <a:srgbClr val="1A1A1A"/>
                </a:solidFill>
                <a:latin typeface="Charlie-Regular" panose="02060504000000020004"/>
              </a:rPr>
              <a:t>Downsize</a:t>
            </a:r>
          </a:p>
          <a:p>
            <a:r>
              <a:rPr lang="en-US" sz="1600" dirty="0" err="1">
                <a:solidFill>
                  <a:srgbClr val="1A1A1A"/>
                </a:solidFill>
                <a:latin typeface="Charlie-Regular" panose="02060504000000020004"/>
              </a:rPr>
              <a:t>Rightsize</a:t>
            </a:r>
            <a:endParaRPr lang="en-US" sz="1600" dirty="0">
              <a:solidFill>
                <a:srgbClr val="1A1A1A"/>
              </a:solidFill>
              <a:latin typeface="Charlie-Regular" panose="02060504000000020004"/>
            </a:endParaRPr>
          </a:p>
          <a:p>
            <a:r>
              <a:rPr lang="en-US" sz="1600" dirty="0">
                <a:solidFill>
                  <a:srgbClr val="1A1A1A"/>
                </a:solidFill>
                <a:latin typeface="Charlie-Regular" panose="02060504000000020004"/>
              </a:rPr>
              <a:t>common good</a:t>
            </a:r>
          </a:p>
          <a:p>
            <a:r>
              <a:rPr lang="en-US" sz="1600" dirty="0">
                <a:solidFill>
                  <a:srgbClr val="1A1A1A"/>
                </a:solidFill>
                <a:latin typeface="Charlie-Regular" panose="02060504000000020004"/>
              </a:rPr>
              <a:t>Sustainability</a:t>
            </a:r>
          </a:p>
          <a:p>
            <a:r>
              <a:rPr lang="en-US" sz="1600" dirty="0">
                <a:solidFill>
                  <a:srgbClr val="1A1A1A"/>
                </a:solidFill>
                <a:latin typeface="Charlie-Regular" panose="02060504000000020004"/>
              </a:rPr>
              <a:t>The Atlantic </a:t>
            </a:r>
            <a:r>
              <a:rPr lang="en-US" sz="1600" dirty="0" err="1">
                <a:solidFill>
                  <a:srgbClr val="1A1A1A"/>
                </a:solidFill>
                <a:latin typeface="Charlie-Regular" panose="02060504000000020004"/>
              </a:rPr>
              <a:t>Groundfish</a:t>
            </a:r>
            <a:r>
              <a:rPr lang="en-US" sz="1600" dirty="0">
                <a:solidFill>
                  <a:srgbClr val="1A1A1A"/>
                </a:solidFill>
                <a:latin typeface="Charlie-Regular" panose="02060504000000020004"/>
              </a:rPr>
              <a:t> Strategy (TAGS)</a:t>
            </a:r>
          </a:p>
          <a:p>
            <a:r>
              <a:rPr lang="en-US" sz="1600" dirty="0">
                <a:solidFill>
                  <a:srgbClr val="1A1A1A"/>
                </a:solidFill>
                <a:latin typeface="Charlie-Regular" panose="02060504000000020004"/>
              </a:rPr>
              <a:t>aquaculture</a:t>
            </a:r>
          </a:p>
        </p:txBody>
      </p:sp>
    </p:spTree>
    <p:extLst>
      <p:ext uri="{BB962C8B-B14F-4D97-AF65-F5344CB8AC3E}">
        <p14:creationId xmlns:p14="http://schemas.microsoft.com/office/powerpoint/2010/main" val="41369226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A30741-BCAD-5241-85E6-66C94250C5CD}"/>
              </a:ext>
            </a:extLst>
          </p:cNvPr>
          <p:cNvSpPr>
            <a:spLocks noGrp="1"/>
          </p:cNvSpPr>
          <p:nvPr>
            <p:ph idx="1"/>
          </p:nvPr>
        </p:nvSpPr>
        <p:spPr>
          <a:xfrm>
            <a:off x="628650" y="1690689"/>
            <a:ext cx="7448549" cy="4351338"/>
          </a:xfrm>
        </p:spPr>
        <p:txBody>
          <a:bodyPr>
            <a:normAutofit/>
          </a:bodyPr>
          <a:lstStyle/>
          <a:p>
            <a:r>
              <a:rPr lang="en-US" sz="2000" b="1" dirty="0">
                <a:latin typeface="Charlie-Semibold"/>
              </a:rPr>
              <a:t>E</a:t>
            </a:r>
            <a:r>
              <a:rPr lang="en-US" sz="2000" b="1" dirty="0">
                <a:latin typeface="FedraSansPro-Bold"/>
              </a:rPr>
              <a:t>mployment Rate: </a:t>
            </a:r>
            <a:r>
              <a:rPr lang="en-US" sz="2000" dirty="0">
                <a:latin typeface="Charlie-Regular" panose="02060504000000020004"/>
              </a:rPr>
              <a:t> The total number of employed divided by the total </a:t>
            </a:r>
            <a:r>
              <a:rPr lang="en-US" sz="2000" dirty="0" err="1">
                <a:latin typeface="Charlie-Regular" panose="02060504000000020004"/>
              </a:rPr>
              <a:t>labour</a:t>
            </a:r>
            <a:r>
              <a:rPr lang="en-US" sz="2000" dirty="0">
                <a:latin typeface="Charlie-Regular" panose="02060504000000020004"/>
              </a:rPr>
              <a:t> force.</a:t>
            </a:r>
          </a:p>
          <a:p>
            <a:r>
              <a:rPr lang="en-US" sz="2000" dirty="0">
                <a:solidFill>
                  <a:srgbClr val="1A1A1A"/>
                </a:solidFill>
                <a:latin typeface="Charlie-Regular" panose="02060504000000020004"/>
              </a:rPr>
              <a:t>The following formula is used to calculate the </a:t>
            </a:r>
            <a:r>
              <a:rPr lang="en-US" sz="2000" dirty="0">
                <a:solidFill>
                  <a:srgbClr val="1A1A1A"/>
                </a:solidFill>
                <a:latin typeface="Charlie-Semibold"/>
              </a:rPr>
              <a:t>employment rate</a:t>
            </a:r>
            <a:r>
              <a:rPr lang="en-US" sz="2000" dirty="0">
                <a:solidFill>
                  <a:srgbClr val="1A1A1A"/>
                </a:solidFill>
                <a:latin typeface="Charlie-Regular" panose="02060504000000020004"/>
              </a:rPr>
              <a:t>:</a:t>
            </a:r>
          </a:p>
          <a:p>
            <a:endParaRPr lang="en-US" sz="2000" dirty="0">
              <a:solidFill>
                <a:srgbClr val="1A1A1A"/>
              </a:solidFill>
              <a:latin typeface="Charlie-Regular" panose="02060504000000020004"/>
            </a:endParaRPr>
          </a:p>
          <a:p>
            <a:endParaRPr lang="en-US" sz="2000" dirty="0">
              <a:solidFill>
                <a:srgbClr val="1A1A1A"/>
              </a:solidFill>
              <a:latin typeface="Charlie-Regular" panose="02060504000000020004"/>
            </a:endParaRPr>
          </a:p>
          <a:p>
            <a:r>
              <a:rPr lang="en-US" sz="2000" dirty="0">
                <a:solidFill>
                  <a:srgbClr val="1A1A1A"/>
                </a:solidFill>
                <a:latin typeface="Charlie-Regular" panose="02060504000000020004"/>
              </a:rPr>
              <a:t>In 2016, the total number of employed Canadians was over 18.2 million, and the total Canadian </a:t>
            </a:r>
            <a:r>
              <a:rPr lang="en-US" sz="2000" dirty="0" err="1">
                <a:solidFill>
                  <a:srgbClr val="1A1A1A"/>
                </a:solidFill>
                <a:latin typeface="Charlie-Regular" panose="02060504000000020004"/>
              </a:rPr>
              <a:t>labour</a:t>
            </a:r>
            <a:r>
              <a:rPr lang="en-US" sz="2000" dirty="0">
                <a:solidFill>
                  <a:srgbClr val="1A1A1A"/>
                </a:solidFill>
                <a:latin typeface="Charlie-Regular" panose="02060504000000020004"/>
              </a:rPr>
              <a:t> force was over 19.5 million people.</a:t>
            </a:r>
          </a:p>
          <a:p>
            <a:endParaRPr lang="en-US" sz="1600" dirty="0">
              <a:solidFill>
                <a:srgbClr val="1A1A1A"/>
              </a:solidFill>
              <a:latin typeface="Charlie-Regular" panose="02060504000000020004"/>
            </a:endParaRPr>
          </a:p>
          <a:p>
            <a:pPr marL="0" indent="0">
              <a:buNone/>
            </a:pPr>
            <a:endParaRPr lang="en-US" sz="1600" dirty="0">
              <a:solidFill>
                <a:srgbClr val="1A1A1A"/>
              </a:solidFill>
              <a:latin typeface="Charlie-Regular" panose="02060504000000020004"/>
            </a:endParaRPr>
          </a:p>
          <a:p>
            <a:pPr marL="0" indent="0">
              <a:buNone/>
            </a:pPr>
            <a:endParaRPr lang="en-US" sz="1600" dirty="0">
              <a:solidFill>
                <a:srgbClr val="1A1A1A"/>
              </a:solidFill>
              <a:latin typeface="Charlie-Regular" panose="02060504000000020004"/>
            </a:endParaRPr>
          </a:p>
          <a:p>
            <a:r>
              <a:rPr lang="en-US" sz="2000" dirty="0">
                <a:solidFill>
                  <a:srgbClr val="1A1A1A"/>
                </a:solidFill>
                <a:latin typeface="Charlie-Regular" panose="02060504000000020004"/>
              </a:rPr>
              <a:t>Thus, the employment rate in Canada in 2016 was 93.1 percent.</a:t>
            </a:r>
          </a:p>
        </p:txBody>
      </p:sp>
      <p:pic>
        <p:nvPicPr>
          <p:cNvPr id="4" name="Picture 3">
            <a:extLst>
              <a:ext uri="{FF2B5EF4-FFF2-40B4-BE49-F238E27FC236}">
                <a16:creationId xmlns:a16="http://schemas.microsoft.com/office/drawing/2014/main" id="{8056DF0E-C0D4-F74C-B4FF-4137B07A6B4D}"/>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
        <p:nvSpPr>
          <p:cNvPr id="6" name="Title 1">
            <a:extLst>
              <a:ext uri="{FF2B5EF4-FFF2-40B4-BE49-F238E27FC236}">
                <a16:creationId xmlns:a16="http://schemas.microsoft.com/office/drawing/2014/main" id="{DB33F615-FF56-A14E-BB32-34BB1A6E1A10}"/>
              </a:ext>
            </a:extLst>
          </p:cNvPr>
          <p:cNvSpPr txBox="1">
            <a:spLocks/>
          </p:cNvSpPr>
          <p:nvPr/>
        </p:nvSpPr>
        <p:spPr>
          <a:xfrm>
            <a:off x="628650" y="365126"/>
            <a:ext cx="78867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18A48D"/>
                </a:solidFill>
              </a:rPr>
              <a:t>The Employment Rate</a:t>
            </a:r>
          </a:p>
        </p:txBody>
      </p:sp>
      <p:pic>
        <p:nvPicPr>
          <p:cNvPr id="8" name="Picture 7">
            <a:extLst>
              <a:ext uri="{FF2B5EF4-FFF2-40B4-BE49-F238E27FC236}">
                <a16:creationId xmlns:a16="http://schemas.microsoft.com/office/drawing/2014/main" id="{226F0791-65E2-2743-BD31-BD4CF9DAFEC5}"/>
              </a:ext>
            </a:extLst>
          </p:cNvPr>
          <p:cNvPicPr>
            <a:picLocks noChangeAspect="1"/>
          </p:cNvPicPr>
          <p:nvPr/>
        </p:nvPicPr>
        <p:blipFill>
          <a:blip r:embed="rId3"/>
          <a:stretch>
            <a:fillRect/>
          </a:stretch>
        </p:blipFill>
        <p:spPr>
          <a:xfrm>
            <a:off x="1844674" y="2899147"/>
            <a:ext cx="4635500" cy="584200"/>
          </a:xfrm>
          <a:prstGeom prst="rect">
            <a:avLst/>
          </a:prstGeom>
        </p:spPr>
      </p:pic>
      <p:pic>
        <p:nvPicPr>
          <p:cNvPr id="10" name="Picture 9">
            <a:extLst>
              <a:ext uri="{FF2B5EF4-FFF2-40B4-BE49-F238E27FC236}">
                <a16:creationId xmlns:a16="http://schemas.microsoft.com/office/drawing/2014/main" id="{F65A5518-C4A8-D740-97E3-1D9B0B649CF2}"/>
              </a:ext>
            </a:extLst>
          </p:cNvPr>
          <p:cNvPicPr>
            <a:picLocks noChangeAspect="1"/>
          </p:cNvPicPr>
          <p:nvPr/>
        </p:nvPicPr>
        <p:blipFill>
          <a:blip r:embed="rId4"/>
          <a:stretch>
            <a:fillRect/>
          </a:stretch>
        </p:blipFill>
        <p:spPr>
          <a:xfrm>
            <a:off x="2546350" y="4691805"/>
            <a:ext cx="2724150" cy="479122"/>
          </a:xfrm>
          <a:prstGeom prst="rect">
            <a:avLst/>
          </a:prstGeom>
        </p:spPr>
      </p:pic>
    </p:spTree>
    <p:extLst>
      <p:ext uri="{BB962C8B-B14F-4D97-AF65-F5344CB8AC3E}">
        <p14:creationId xmlns:p14="http://schemas.microsoft.com/office/powerpoint/2010/main" val="4988973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A30741-BCAD-5241-85E6-66C94250C5CD}"/>
              </a:ext>
            </a:extLst>
          </p:cNvPr>
          <p:cNvSpPr>
            <a:spLocks noGrp="1"/>
          </p:cNvSpPr>
          <p:nvPr>
            <p:ph idx="1"/>
          </p:nvPr>
        </p:nvSpPr>
        <p:spPr>
          <a:xfrm>
            <a:off x="628650" y="1487489"/>
            <a:ext cx="7448549" cy="4351338"/>
          </a:xfrm>
        </p:spPr>
        <p:txBody>
          <a:bodyPr>
            <a:normAutofit/>
          </a:bodyPr>
          <a:lstStyle/>
          <a:p>
            <a:r>
              <a:rPr lang="en-US" sz="2000" dirty="0">
                <a:solidFill>
                  <a:srgbClr val="1A1A1A"/>
                </a:solidFill>
                <a:latin typeface="Charlie-Regular" panose="02060504000000020004"/>
              </a:rPr>
              <a:t>The unemployed group consists of all those who are not working but who are actively seeking and presently available for work.</a:t>
            </a:r>
          </a:p>
          <a:p>
            <a:r>
              <a:rPr lang="en-US" sz="2000" dirty="0">
                <a:solidFill>
                  <a:srgbClr val="1A1A1A"/>
                </a:solidFill>
                <a:latin typeface="Charlie-Regular" panose="02060504000000020004"/>
              </a:rPr>
              <a:t>The following formula is used to calculate the un</a:t>
            </a:r>
            <a:r>
              <a:rPr lang="en-US" sz="2000" dirty="0">
                <a:solidFill>
                  <a:srgbClr val="1A1A1A"/>
                </a:solidFill>
                <a:latin typeface="Charlie-Semibold"/>
              </a:rPr>
              <a:t>employment rate</a:t>
            </a:r>
            <a:r>
              <a:rPr lang="en-US" sz="2000" dirty="0">
                <a:solidFill>
                  <a:srgbClr val="1A1A1A"/>
                </a:solidFill>
                <a:latin typeface="Charlie-Regular" panose="02060504000000020004"/>
              </a:rPr>
              <a:t>:</a:t>
            </a:r>
          </a:p>
          <a:p>
            <a:endParaRPr lang="en-US" sz="2000" dirty="0">
              <a:solidFill>
                <a:srgbClr val="1A1A1A"/>
              </a:solidFill>
              <a:latin typeface="Charlie-Regular" panose="02060504000000020004"/>
            </a:endParaRPr>
          </a:p>
          <a:p>
            <a:pPr marL="0" indent="0">
              <a:buNone/>
            </a:pPr>
            <a:endParaRPr lang="en-US" sz="2000" dirty="0">
              <a:solidFill>
                <a:srgbClr val="1A1A1A"/>
              </a:solidFill>
              <a:latin typeface="Charlie-Regular" panose="02060504000000020004"/>
            </a:endParaRPr>
          </a:p>
          <a:p>
            <a:r>
              <a:rPr lang="en-US" sz="2000" dirty="0">
                <a:solidFill>
                  <a:srgbClr val="1A1A1A"/>
                </a:solidFill>
                <a:latin typeface="Charlie-Regular" panose="02060504000000020004"/>
              </a:rPr>
              <a:t>In 2016, the total number of unemployed Canadians was over 1.3 million.</a:t>
            </a:r>
            <a:endParaRPr lang="en-US" sz="1600" dirty="0">
              <a:solidFill>
                <a:srgbClr val="1A1A1A"/>
              </a:solidFill>
              <a:latin typeface="Charlie-Regular" panose="02060504000000020004"/>
            </a:endParaRPr>
          </a:p>
          <a:p>
            <a:pPr marL="0" indent="0">
              <a:buNone/>
            </a:pPr>
            <a:endParaRPr lang="en-US" sz="1600" dirty="0">
              <a:solidFill>
                <a:srgbClr val="1A1A1A"/>
              </a:solidFill>
              <a:latin typeface="Charlie-Regular" panose="02060504000000020004"/>
            </a:endParaRPr>
          </a:p>
          <a:p>
            <a:pPr marL="0" indent="0">
              <a:buNone/>
            </a:pPr>
            <a:endParaRPr lang="en-US" sz="2000" dirty="0">
              <a:solidFill>
                <a:srgbClr val="1A1A1A"/>
              </a:solidFill>
              <a:latin typeface="Charlie-Regular" panose="02060504000000020004"/>
            </a:endParaRPr>
          </a:p>
          <a:p>
            <a:r>
              <a:rPr lang="en-US" sz="2000" dirty="0">
                <a:solidFill>
                  <a:srgbClr val="1A1A1A"/>
                </a:solidFill>
                <a:latin typeface="Charlie-Regular" panose="02060504000000020004"/>
              </a:rPr>
              <a:t>Thus, the unemployment rate in Canada in 2016 was 6.9 percent.</a:t>
            </a:r>
          </a:p>
        </p:txBody>
      </p:sp>
      <p:pic>
        <p:nvPicPr>
          <p:cNvPr id="4" name="Picture 3">
            <a:extLst>
              <a:ext uri="{FF2B5EF4-FFF2-40B4-BE49-F238E27FC236}">
                <a16:creationId xmlns:a16="http://schemas.microsoft.com/office/drawing/2014/main" id="{8056DF0E-C0D4-F74C-B4FF-4137B07A6B4D}"/>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
        <p:nvSpPr>
          <p:cNvPr id="6" name="Title 1">
            <a:extLst>
              <a:ext uri="{FF2B5EF4-FFF2-40B4-BE49-F238E27FC236}">
                <a16:creationId xmlns:a16="http://schemas.microsoft.com/office/drawing/2014/main" id="{DB33F615-FF56-A14E-BB32-34BB1A6E1A10}"/>
              </a:ext>
            </a:extLst>
          </p:cNvPr>
          <p:cNvSpPr txBox="1">
            <a:spLocks/>
          </p:cNvSpPr>
          <p:nvPr/>
        </p:nvSpPr>
        <p:spPr>
          <a:xfrm>
            <a:off x="628650" y="365126"/>
            <a:ext cx="78867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18A48D"/>
                </a:solidFill>
              </a:rPr>
              <a:t>The Unemployment Rate</a:t>
            </a:r>
          </a:p>
        </p:txBody>
      </p:sp>
      <p:pic>
        <p:nvPicPr>
          <p:cNvPr id="8" name="Picture 7">
            <a:extLst>
              <a:ext uri="{FF2B5EF4-FFF2-40B4-BE49-F238E27FC236}">
                <a16:creationId xmlns:a16="http://schemas.microsoft.com/office/drawing/2014/main" id="{226F0791-65E2-2743-BD31-BD4CF9DAFEC5}"/>
              </a:ext>
            </a:extLst>
          </p:cNvPr>
          <p:cNvPicPr>
            <a:picLocks noChangeAspect="1"/>
          </p:cNvPicPr>
          <p:nvPr/>
        </p:nvPicPr>
        <p:blipFill>
          <a:blip r:embed="rId3"/>
          <a:stretch>
            <a:fillRect/>
          </a:stretch>
        </p:blipFill>
        <p:spPr>
          <a:xfrm>
            <a:off x="1831974" y="2552386"/>
            <a:ext cx="4635500" cy="519079"/>
          </a:xfrm>
          <a:prstGeom prst="rect">
            <a:avLst/>
          </a:prstGeom>
        </p:spPr>
      </p:pic>
      <p:pic>
        <p:nvPicPr>
          <p:cNvPr id="10" name="Picture 9">
            <a:extLst>
              <a:ext uri="{FF2B5EF4-FFF2-40B4-BE49-F238E27FC236}">
                <a16:creationId xmlns:a16="http://schemas.microsoft.com/office/drawing/2014/main" id="{F65A5518-C4A8-D740-97E3-1D9B0B649CF2}"/>
              </a:ext>
            </a:extLst>
          </p:cNvPr>
          <p:cNvPicPr>
            <a:picLocks noChangeAspect="1"/>
          </p:cNvPicPr>
          <p:nvPr/>
        </p:nvPicPr>
        <p:blipFill>
          <a:blip r:embed="rId4"/>
          <a:stretch>
            <a:fillRect/>
          </a:stretch>
        </p:blipFill>
        <p:spPr>
          <a:xfrm>
            <a:off x="2933006" y="3976024"/>
            <a:ext cx="2433435" cy="479122"/>
          </a:xfrm>
          <a:prstGeom prst="rect">
            <a:avLst/>
          </a:prstGeom>
        </p:spPr>
      </p:pic>
    </p:spTree>
    <p:extLst>
      <p:ext uri="{BB962C8B-B14F-4D97-AF65-F5344CB8AC3E}">
        <p14:creationId xmlns:p14="http://schemas.microsoft.com/office/powerpoint/2010/main" val="31517182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A30741-BCAD-5241-85E6-66C94250C5CD}"/>
              </a:ext>
            </a:extLst>
          </p:cNvPr>
          <p:cNvSpPr>
            <a:spLocks noGrp="1"/>
          </p:cNvSpPr>
          <p:nvPr>
            <p:ph idx="1"/>
          </p:nvPr>
        </p:nvSpPr>
        <p:spPr>
          <a:xfrm>
            <a:off x="628650" y="1487489"/>
            <a:ext cx="7448549" cy="4351338"/>
          </a:xfrm>
        </p:spPr>
        <p:txBody>
          <a:bodyPr>
            <a:normAutofit/>
          </a:bodyPr>
          <a:lstStyle/>
          <a:p>
            <a:r>
              <a:rPr lang="en-US" sz="2000" b="1" dirty="0">
                <a:latin typeface="Charlie-Regular" panose="02060504000000020004"/>
              </a:rPr>
              <a:t>Participation Rate: </a:t>
            </a:r>
            <a:r>
              <a:rPr lang="en-US" sz="2000" dirty="0">
                <a:latin typeface="Charlie-Regular" panose="02060504000000020004"/>
              </a:rPr>
              <a:t>The </a:t>
            </a:r>
            <a:r>
              <a:rPr lang="en-US" sz="2000" dirty="0" err="1">
                <a:latin typeface="Charlie-Regular" panose="02060504000000020004"/>
              </a:rPr>
              <a:t>labour</a:t>
            </a:r>
            <a:r>
              <a:rPr lang="en-US" sz="2000" dirty="0">
                <a:latin typeface="Charlie-Regular" panose="02060504000000020004"/>
              </a:rPr>
              <a:t> force expressed as a percentage of the total employable population. The </a:t>
            </a:r>
            <a:r>
              <a:rPr lang="en-US" sz="2000" dirty="0">
                <a:solidFill>
                  <a:srgbClr val="1A1A1A"/>
                </a:solidFill>
                <a:latin typeface="Charlie-Regular" panose="02060504000000020004"/>
              </a:rPr>
              <a:t>following formula is used to calculate the un</a:t>
            </a:r>
            <a:r>
              <a:rPr lang="en-US" sz="2000" dirty="0">
                <a:solidFill>
                  <a:srgbClr val="1A1A1A"/>
                </a:solidFill>
                <a:latin typeface="Charlie-Semibold"/>
              </a:rPr>
              <a:t>employment rate</a:t>
            </a:r>
            <a:r>
              <a:rPr lang="en-US" sz="2000" dirty="0">
                <a:solidFill>
                  <a:srgbClr val="1A1A1A"/>
                </a:solidFill>
                <a:latin typeface="Charlie-Regular" panose="02060504000000020004"/>
              </a:rPr>
              <a:t>:</a:t>
            </a:r>
          </a:p>
          <a:p>
            <a:endParaRPr lang="en-US" sz="2000" dirty="0">
              <a:solidFill>
                <a:srgbClr val="1A1A1A"/>
              </a:solidFill>
              <a:latin typeface="Charlie-Regular" panose="02060504000000020004"/>
            </a:endParaRPr>
          </a:p>
          <a:p>
            <a:pPr marL="0" indent="0">
              <a:buNone/>
            </a:pPr>
            <a:endParaRPr lang="en-US" sz="2000" dirty="0">
              <a:solidFill>
                <a:srgbClr val="1A1A1A"/>
              </a:solidFill>
              <a:latin typeface="Charlie-Regular" panose="02060504000000020004"/>
            </a:endParaRPr>
          </a:p>
          <a:p>
            <a:r>
              <a:rPr lang="en-US" sz="2000" dirty="0">
                <a:solidFill>
                  <a:srgbClr val="1A1A1A"/>
                </a:solidFill>
                <a:latin typeface="Charlie-Regular" panose="02060504000000020004"/>
              </a:rPr>
              <a:t>The Canadian </a:t>
            </a:r>
            <a:r>
              <a:rPr lang="en-US" sz="2000" dirty="0" err="1">
                <a:solidFill>
                  <a:srgbClr val="1A1A1A"/>
                </a:solidFill>
                <a:latin typeface="Charlie-Regular" panose="02060504000000020004"/>
              </a:rPr>
              <a:t>labour</a:t>
            </a:r>
            <a:r>
              <a:rPr lang="en-US" sz="2000" dirty="0">
                <a:solidFill>
                  <a:srgbClr val="1A1A1A"/>
                </a:solidFill>
                <a:latin typeface="Charlie-Regular" panose="02060504000000020004"/>
              </a:rPr>
              <a:t> force consisted of over 19.5 million people in 2016. The total employable population (those over 15 years old) was almost 30 million.</a:t>
            </a:r>
            <a:endParaRPr lang="en-US" sz="1600" dirty="0">
              <a:solidFill>
                <a:srgbClr val="1A1A1A"/>
              </a:solidFill>
              <a:latin typeface="Charlie-Regular" panose="02060504000000020004"/>
            </a:endParaRPr>
          </a:p>
          <a:p>
            <a:pPr marL="0" indent="0">
              <a:buNone/>
            </a:pPr>
            <a:endParaRPr lang="en-US" sz="2000" dirty="0">
              <a:solidFill>
                <a:srgbClr val="1A1A1A"/>
              </a:solidFill>
              <a:latin typeface="Charlie-Regular" panose="02060504000000020004"/>
            </a:endParaRPr>
          </a:p>
          <a:p>
            <a:pPr marL="0" indent="0">
              <a:buNone/>
            </a:pPr>
            <a:endParaRPr lang="en-US" sz="2000" dirty="0">
              <a:solidFill>
                <a:srgbClr val="1A1A1A"/>
              </a:solidFill>
              <a:latin typeface="Charlie-Regular" panose="02060504000000020004"/>
            </a:endParaRPr>
          </a:p>
          <a:p>
            <a:r>
              <a:rPr lang="en-US" sz="2000" dirty="0">
                <a:solidFill>
                  <a:srgbClr val="1A1A1A"/>
                </a:solidFill>
                <a:latin typeface="Charlie-Regular" panose="02060504000000020004"/>
              </a:rPr>
              <a:t>Thus, the participation rate in Canada in 2016 was 65.6 percent.</a:t>
            </a:r>
          </a:p>
        </p:txBody>
      </p:sp>
      <p:pic>
        <p:nvPicPr>
          <p:cNvPr id="4" name="Picture 3">
            <a:extLst>
              <a:ext uri="{FF2B5EF4-FFF2-40B4-BE49-F238E27FC236}">
                <a16:creationId xmlns:a16="http://schemas.microsoft.com/office/drawing/2014/main" id="{8056DF0E-C0D4-F74C-B4FF-4137B07A6B4D}"/>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
        <p:nvSpPr>
          <p:cNvPr id="6" name="Title 1">
            <a:extLst>
              <a:ext uri="{FF2B5EF4-FFF2-40B4-BE49-F238E27FC236}">
                <a16:creationId xmlns:a16="http://schemas.microsoft.com/office/drawing/2014/main" id="{DB33F615-FF56-A14E-BB32-34BB1A6E1A10}"/>
              </a:ext>
            </a:extLst>
          </p:cNvPr>
          <p:cNvSpPr txBox="1">
            <a:spLocks/>
          </p:cNvSpPr>
          <p:nvPr/>
        </p:nvSpPr>
        <p:spPr>
          <a:xfrm>
            <a:off x="628650" y="365126"/>
            <a:ext cx="78867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18A48D"/>
                </a:solidFill>
              </a:rPr>
              <a:t>The Participation Rate</a:t>
            </a:r>
          </a:p>
        </p:txBody>
      </p:sp>
      <p:pic>
        <p:nvPicPr>
          <p:cNvPr id="8" name="Picture 7">
            <a:extLst>
              <a:ext uri="{FF2B5EF4-FFF2-40B4-BE49-F238E27FC236}">
                <a16:creationId xmlns:a16="http://schemas.microsoft.com/office/drawing/2014/main" id="{226F0791-65E2-2743-BD31-BD4CF9DAFEC5}"/>
              </a:ext>
            </a:extLst>
          </p:cNvPr>
          <p:cNvPicPr>
            <a:picLocks noChangeAspect="1"/>
          </p:cNvPicPr>
          <p:nvPr/>
        </p:nvPicPr>
        <p:blipFill>
          <a:blip r:embed="rId3"/>
          <a:stretch>
            <a:fillRect/>
          </a:stretch>
        </p:blipFill>
        <p:spPr>
          <a:xfrm>
            <a:off x="1663939" y="2476345"/>
            <a:ext cx="5098705" cy="673414"/>
          </a:xfrm>
          <a:prstGeom prst="rect">
            <a:avLst/>
          </a:prstGeom>
        </p:spPr>
      </p:pic>
      <p:pic>
        <p:nvPicPr>
          <p:cNvPr id="10" name="Picture 9">
            <a:extLst>
              <a:ext uri="{FF2B5EF4-FFF2-40B4-BE49-F238E27FC236}">
                <a16:creationId xmlns:a16="http://schemas.microsoft.com/office/drawing/2014/main" id="{F65A5518-C4A8-D740-97E3-1D9B0B649CF2}"/>
              </a:ext>
            </a:extLst>
          </p:cNvPr>
          <p:cNvPicPr>
            <a:picLocks noChangeAspect="1"/>
          </p:cNvPicPr>
          <p:nvPr/>
        </p:nvPicPr>
        <p:blipFill>
          <a:blip r:embed="rId4"/>
          <a:stretch>
            <a:fillRect/>
          </a:stretch>
        </p:blipFill>
        <p:spPr>
          <a:xfrm>
            <a:off x="2907606" y="4309407"/>
            <a:ext cx="2433435" cy="467022"/>
          </a:xfrm>
          <a:prstGeom prst="rect">
            <a:avLst/>
          </a:prstGeom>
        </p:spPr>
      </p:pic>
    </p:spTree>
    <p:extLst>
      <p:ext uri="{BB962C8B-B14F-4D97-AF65-F5344CB8AC3E}">
        <p14:creationId xmlns:p14="http://schemas.microsoft.com/office/powerpoint/2010/main" val="42670214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A30741-BCAD-5241-85E6-66C94250C5CD}"/>
              </a:ext>
            </a:extLst>
          </p:cNvPr>
          <p:cNvSpPr>
            <a:spLocks noGrp="1"/>
          </p:cNvSpPr>
          <p:nvPr>
            <p:ph idx="1"/>
          </p:nvPr>
        </p:nvSpPr>
        <p:spPr>
          <a:xfrm>
            <a:off x="628650" y="1322389"/>
            <a:ext cx="7448549" cy="4351338"/>
          </a:xfrm>
        </p:spPr>
        <p:txBody>
          <a:bodyPr>
            <a:normAutofit/>
          </a:bodyPr>
          <a:lstStyle/>
          <a:p>
            <a:r>
              <a:rPr lang="en-US" sz="2000" dirty="0">
                <a:solidFill>
                  <a:srgbClr val="1A1A1A"/>
                </a:solidFill>
                <a:latin typeface="Charlie-Regular" panose="02060504000000020004"/>
              </a:rPr>
              <a:t>Unemployment figures may understate the true level of unemployment because part-time workers are recorded as fully employed workers. Although some people work part-time by choice, others would prefer full-time work but cannot find it. They are statistically recorded as fully employed, but they are, in fact, only partially employed.</a:t>
            </a:r>
          </a:p>
          <a:p>
            <a:r>
              <a:rPr lang="en-US" sz="2000" b="1" dirty="0">
                <a:latin typeface="FedraSansPro-Bold"/>
              </a:rPr>
              <a:t>Underemployment </a:t>
            </a:r>
            <a:r>
              <a:rPr lang="en-US" sz="2000" dirty="0">
                <a:latin typeface="Charlie-Regular" panose="02060504000000020004"/>
              </a:rPr>
              <a:t> A situation in which workers hold jobs that do not fully utilize their skills or that employ them only part time when they would prefer to work full time. </a:t>
            </a:r>
          </a:p>
          <a:p>
            <a:r>
              <a:rPr lang="en-US" sz="2000" b="1" dirty="0">
                <a:latin typeface="FedraSansPro-Bold"/>
              </a:rPr>
              <a:t>discouraged workers </a:t>
            </a:r>
            <a:r>
              <a:rPr lang="en-US" sz="2000" dirty="0">
                <a:latin typeface="Charlie-Regular" panose="02060504000000020004"/>
              </a:rPr>
              <a:t> Those who would like to work but have stopped looking because they believe nothing is available for them. </a:t>
            </a:r>
          </a:p>
          <a:p>
            <a:r>
              <a:rPr lang="en-US" sz="2000" b="1" dirty="0">
                <a:latin typeface="FedraSansPro-Bold"/>
              </a:rPr>
              <a:t>Hidden unemployed </a:t>
            </a:r>
            <a:r>
              <a:rPr lang="en-US" sz="2000" dirty="0">
                <a:latin typeface="Charlie-Regular" panose="02060504000000020004"/>
              </a:rPr>
              <a:t> The total of all underemployed workers plus all discouraged workers, a number not included in calculating the official unemployment rate. </a:t>
            </a:r>
          </a:p>
        </p:txBody>
      </p:sp>
      <p:pic>
        <p:nvPicPr>
          <p:cNvPr id="4" name="Picture 3">
            <a:extLst>
              <a:ext uri="{FF2B5EF4-FFF2-40B4-BE49-F238E27FC236}">
                <a16:creationId xmlns:a16="http://schemas.microsoft.com/office/drawing/2014/main" id="{8056DF0E-C0D4-F74C-B4FF-4137B07A6B4D}"/>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
        <p:nvSpPr>
          <p:cNvPr id="6" name="Title 1">
            <a:extLst>
              <a:ext uri="{FF2B5EF4-FFF2-40B4-BE49-F238E27FC236}">
                <a16:creationId xmlns:a16="http://schemas.microsoft.com/office/drawing/2014/main" id="{DB33F615-FF56-A14E-BB32-34BB1A6E1A10}"/>
              </a:ext>
            </a:extLst>
          </p:cNvPr>
          <p:cNvSpPr txBox="1">
            <a:spLocks/>
          </p:cNvSpPr>
          <p:nvPr/>
        </p:nvSpPr>
        <p:spPr>
          <a:xfrm>
            <a:off x="628650" y="161926"/>
            <a:ext cx="78867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18A48D"/>
                </a:solidFill>
              </a:rPr>
              <a:t>Limitations of Employment Data</a:t>
            </a:r>
          </a:p>
        </p:txBody>
      </p:sp>
    </p:spTree>
    <p:extLst>
      <p:ext uri="{BB962C8B-B14F-4D97-AF65-F5344CB8AC3E}">
        <p14:creationId xmlns:p14="http://schemas.microsoft.com/office/powerpoint/2010/main" val="24142374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A30741-BCAD-5241-85E6-66C94250C5CD}"/>
              </a:ext>
            </a:extLst>
          </p:cNvPr>
          <p:cNvSpPr>
            <a:spLocks noGrp="1"/>
          </p:cNvSpPr>
          <p:nvPr>
            <p:ph idx="1"/>
          </p:nvPr>
        </p:nvSpPr>
        <p:spPr>
          <a:xfrm>
            <a:off x="628650" y="1498600"/>
            <a:ext cx="7448549" cy="4940300"/>
          </a:xfrm>
        </p:spPr>
        <p:txBody>
          <a:bodyPr>
            <a:normAutofit/>
          </a:bodyPr>
          <a:lstStyle/>
          <a:p>
            <a:r>
              <a:rPr lang="en-US" sz="2000" b="1" dirty="0">
                <a:solidFill>
                  <a:srgbClr val="1A1A1A"/>
                </a:solidFill>
                <a:latin typeface="Charlie-Semibold"/>
              </a:rPr>
              <a:t>Frictional unemployment </a:t>
            </a:r>
            <a:r>
              <a:rPr lang="en-US" sz="2000" dirty="0">
                <a:solidFill>
                  <a:srgbClr val="1A1A1A"/>
                </a:solidFill>
                <a:latin typeface="Charlie-Regular" panose="02060504000000020004"/>
              </a:rPr>
              <a:t>refers to the short-term unemployment of those workers who are presently between jobs or who are entering or re-entering the </a:t>
            </a:r>
            <a:r>
              <a:rPr lang="en-US" sz="2000" dirty="0" err="1">
                <a:solidFill>
                  <a:srgbClr val="1A1A1A"/>
                </a:solidFill>
                <a:latin typeface="Charlie-Regular" panose="02060504000000020004"/>
              </a:rPr>
              <a:t>labour</a:t>
            </a:r>
            <a:r>
              <a:rPr lang="en-US" sz="2000" dirty="0">
                <a:solidFill>
                  <a:srgbClr val="1A1A1A"/>
                </a:solidFill>
                <a:latin typeface="Charlie-Regular" panose="02060504000000020004"/>
              </a:rPr>
              <a:t> market. Given its short-term nature, this type of unemployment is considered the least serious</a:t>
            </a:r>
          </a:p>
          <a:p>
            <a:pPr marL="0" indent="0">
              <a:buNone/>
            </a:pPr>
            <a:r>
              <a:rPr lang="en-US" sz="2800" dirty="0">
                <a:solidFill>
                  <a:srgbClr val="FF0000"/>
                </a:solidFill>
                <a:latin typeface="Charlie-Regular" panose="02060504000000020004"/>
              </a:rPr>
              <a:t>example</a:t>
            </a:r>
          </a:p>
          <a:p>
            <a:pPr marL="0" indent="0">
              <a:buNone/>
            </a:pPr>
            <a:r>
              <a:rPr lang="en-CA" sz="2000" b="1" dirty="0">
                <a:solidFill>
                  <a:srgbClr val="202124"/>
                </a:solidFill>
                <a:latin typeface="arial" panose="020B0604020202020204" pitchFamily="34" charset="0"/>
              </a:rPr>
              <a:t>T</a:t>
            </a:r>
            <a:r>
              <a:rPr lang="en-CA" sz="2000" b="1" i="0" dirty="0">
                <a:solidFill>
                  <a:srgbClr val="202124"/>
                </a:solidFill>
                <a:effectLst/>
                <a:latin typeface="arial" panose="020B0604020202020204" pitchFamily="34" charset="0"/>
              </a:rPr>
              <a:t>he unemployment which exists in any economy due to people being in the process of moving from one job to another</a:t>
            </a:r>
            <a:r>
              <a:rPr lang="en-CA" sz="1800" b="0" i="0" dirty="0">
                <a:solidFill>
                  <a:srgbClr val="202124"/>
                </a:solidFill>
                <a:effectLst/>
                <a:latin typeface="arial" panose="020B0604020202020204" pitchFamily="34" charset="0"/>
              </a:rPr>
              <a:t>.</a:t>
            </a:r>
            <a:endParaRPr lang="en-US" sz="2800" dirty="0">
              <a:solidFill>
                <a:srgbClr val="1A1A1A"/>
              </a:solidFill>
              <a:latin typeface="Charlie-Regular" panose="02060504000000020004"/>
            </a:endParaRPr>
          </a:p>
          <a:p>
            <a:endParaRPr lang="en-US" sz="2000" dirty="0">
              <a:solidFill>
                <a:srgbClr val="1A1A1A"/>
              </a:solidFill>
              <a:latin typeface="Charlie-Regular" panose="02060504000000020004"/>
            </a:endParaRPr>
          </a:p>
          <a:p>
            <a:r>
              <a:rPr lang="en-US" sz="2000" b="1" dirty="0">
                <a:solidFill>
                  <a:srgbClr val="1A1A1A"/>
                </a:solidFill>
                <a:latin typeface="Charlie-Semibold"/>
              </a:rPr>
              <a:t>Seasonal unemployment</a:t>
            </a:r>
            <a:r>
              <a:rPr lang="en-US" sz="2000" dirty="0">
                <a:solidFill>
                  <a:srgbClr val="FFFFFF"/>
                </a:solidFill>
                <a:latin typeface="Charlie-Regular" panose="02060504000000020004"/>
              </a:rPr>
              <a:t> </a:t>
            </a:r>
            <a:r>
              <a:rPr lang="en-US" sz="2000" dirty="0">
                <a:solidFill>
                  <a:srgbClr val="1A1A1A"/>
                </a:solidFill>
                <a:latin typeface="Charlie-Regular" panose="02060504000000020004"/>
              </a:rPr>
              <a:t>is the result of climatic changes that may leave workers unemployed for specific periods each year. As a result of Canada’s climate, the construction, lumbering, fishing, farming, and tourism industries all experience seasonal fluctuations in employment.</a:t>
            </a:r>
            <a:r>
              <a:rPr lang="en-US" sz="2000" dirty="0">
                <a:latin typeface="Charlie-Regular" panose="02060504000000020004"/>
              </a:rPr>
              <a:t> </a:t>
            </a:r>
          </a:p>
        </p:txBody>
      </p:sp>
      <p:pic>
        <p:nvPicPr>
          <p:cNvPr id="4" name="Picture 3">
            <a:extLst>
              <a:ext uri="{FF2B5EF4-FFF2-40B4-BE49-F238E27FC236}">
                <a16:creationId xmlns:a16="http://schemas.microsoft.com/office/drawing/2014/main" id="{8056DF0E-C0D4-F74C-B4FF-4137B07A6B4D}"/>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
        <p:nvSpPr>
          <p:cNvPr id="6" name="Title 1">
            <a:extLst>
              <a:ext uri="{FF2B5EF4-FFF2-40B4-BE49-F238E27FC236}">
                <a16:creationId xmlns:a16="http://schemas.microsoft.com/office/drawing/2014/main" id="{DB33F615-FF56-A14E-BB32-34BB1A6E1A10}"/>
              </a:ext>
            </a:extLst>
          </p:cNvPr>
          <p:cNvSpPr txBox="1">
            <a:spLocks/>
          </p:cNvSpPr>
          <p:nvPr/>
        </p:nvSpPr>
        <p:spPr>
          <a:xfrm>
            <a:off x="628650" y="198437"/>
            <a:ext cx="78867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18A48D"/>
                </a:solidFill>
              </a:rPr>
              <a:t>Understanding Unemployment</a:t>
            </a:r>
          </a:p>
        </p:txBody>
      </p:sp>
    </p:spTree>
    <p:extLst>
      <p:ext uri="{BB962C8B-B14F-4D97-AF65-F5344CB8AC3E}">
        <p14:creationId xmlns:p14="http://schemas.microsoft.com/office/powerpoint/2010/main" val="17586538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A30741-BCAD-5241-85E6-66C94250C5CD}"/>
              </a:ext>
            </a:extLst>
          </p:cNvPr>
          <p:cNvSpPr>
            <a:spLocks noGrp="1"/>
          </p:cNvSpPr>
          <p:nvPr>
            <p:ph idx="1"/>
          </p:nvPr>
        </p:nvSpPr>
        <p:spPr>
          <a:xfrm>
            <a:off x="628650" y="1498600"/>
            <a:ext cx="7448549" cy="4940300"/>
          </a:xfrm>
        </p:spPr>
        <p:txBody>
          <a:bodyPr>
            <a:normAutofit/>
          </a:bodyPr>
          <a:lstStyle/>
          <a:p>
            <a:r>
              <a:rPr lang="en-US" sz="2000" b="1" dirty="0">
                <a:solidFill>
                  <a:srgbClr val="1A1A1A"/>
                </a:solidFill>
                <a:latin typeface="Charlie-Semibold"/>
              </a:rPr>
              <a:t>Structural unemployment </a:t>
            </a:r>
            <a:r>
              <a:rPr lang="en-US" sz="2000" dirty="0">
                <a:solidFill>
                  <a:srgbClr val="1A1A1A"/>
                </a:solidFill>
                <a:latin typeface="Charlie-Regular" panose="02060504000000020004"/>
              </a:rPr>
              <a:t>is the direct result of structural changes in the economy. As the Canadian economy evolves, some industries grow while others decline and even disappear.</a:t>
            </a:r>
            <a:r>
              <a:rPr lang="en-US" sz="2000" dirty="0">
                <a:latin typeface="Charlie-Regular" panose="02060504000000020004"/>
              </a:rPr>
              <a:t> </a:t>
            </a:r>
          </a:p>
          <a:p>
            <a:pPr lvl="1"/>
            <a:r>
              <a:rPr lang="en-US" sz="1600" b="1" dirty="0">
                <a:latin typeface="FedraSansPro-Bold"/>
              </a:rPr>
              <a:t>technological unemployment </a:t>
            </a:r>
            <a:r>
              <a:rPr lang="en-US" sz="1600" dirty="0">
                <a:latin typeface="Charlie-Regular" panose="02060504000000020004"/>
              </a:rPr>
              <a:t> Unemployment caused by replacement of workers with more capital-intensive production methods</a:t>
            </a:r>
          </a:p>
          <a:p>
            <a:pPr lvl="1"/>
            <a:r>
              <a:rPr lang="en-US" sz="1600" b="1" dirty="0">
                <a:latin typeface="FedraSansPro-Bold"/>
              </a:rPr>
              <a:t>replacement unemployment </a:t>
            </a:r>
            <a:r>
              <a:rPr lang="en-US" sz="1600" dirty="0">
                <a:latin typeface="Charlie-Regular" panose="02060504000000020004"/>
              </a:rPr>
              <a:t> Unemployment caused by the movement of firms with </a:t>
            </a:r>
            <a:r>
              <a:rPr lang="en-US" sz="1600" dirty="0" err="1">
                <a:latin typeface="Charlie-Regular" panose="02060504000000020004"/>
              </a:rPr>
              <a:t>labour-intensive</a:t>
            </a:r>
            <a:r>
              <a:rPr lang="en-US" sz="1600" dirty="0">
                <a:latin typeface="Charlie-Regular" panose="02060504000000020004"/>
              </a:rPr>
              <a:t> production to foreign countries in which </a:t>
            </a:r>
            <a:r>
              <a:rPr lang="en-US" sz="1600" dirty="0" err="1">
                <a:latin typeface="Charlie-Regular" panose="02060504000000020004"/>
              </a:rPr>
              <a:t>labour</a:t>
            </a:r>
            <a:r>
              <a:rPr lang="en-US" sz="1600" dirty="0">
                <a:latin typeface="Charlie-Regular" panose="02060504000000020004"/>
              </a:rPr>
              <a:t> rates are lower.</a:t>
            </a:r>
          </a:p>
          <a:p>
            <a:pPr lvl="1"/>
            <a:r>
              <a:rPr lang="en-US" sz="1600" b="1" dirty="0">
                <a:latin typeface="FedraSansPro-Bold"/>
              </a:rPr>
              <a:t>Geographical unemployment </a:t>
            </a:r>
            <a:r>
              <a:rPr lang="en-US" sz="1600" dirty="0">
                <a:latin typeface="Charlie-Regular" panose="02060504000000020004"/>
              </a:rPr>
              <a:t> Unemployment created in specific parts or geographical regions of a country due to a weak economy in the area that is overly reliant on one or two struggling industries. Ultimately, this unemployment is caused when the skills and location of available workers do not match or support the limited economic opportunities that exist in the region. </a:t>
            </a:r>
          </a:p>
          <a:p>
            <a:pPr lvl="1"/>
            <a:r>
              <a:rPr lang="en-US" sz="1600" b="1" dirty="0">
                <a:latin typeface="FedraSansPro-Bold"/>
              </a:rPr>
              <a:t>Cyclical unemployment </a:t>
            </a:r>
            <a:r>
              <a:rPr lang="en-US" sz="1600" dirty="0">
                <a:latin typeface="Charlie-Regular" panose="02060504000000020004"/>
              </a:rPr>
              <a:t> Unemployment caused by a downturn in the business cycle. Also known as </a:t>
            </a:r>
            <a:r>
              <a:rPr lang="en-US" sz="1600" b="1" dirty="0">
                <a:latin typeface="Charlie-Regular" panose="02060504000000020004"/>
              </a:rPr>
              <a:t>inadequate demand unemployment.</a:t>
            </a:r>
            <a:endParaRPr lang="en-US" sz="1600" dirty="0">
              <a:latin typeface="Charlie-Regular" panose="02060504000000020004"/>
            </a:endParaRPr>
          </a:p>
        </p:txBody>
      </p:sp>
      <p:pic>
        <p:nvPicPr>
          <p:cNvPr id="4" name="Picture 3">
            <a:extLst>
              <a:ext uri="{FF2B5EF4-FFF2-40B4-BE49-F238E27FC236}">
                <a16:creationId xmlns:a16="http://schemas.microsoft.com/office/drawing/2014/main" id="{8056DF0E-C0D4-F74C-B4FF-4137B07A6B4D}"/>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
        <p:nvSpPr>
          <p:cNvPr id="6" name="Title 1">
            <a:extLst>
              <a:ext uri="{FF2B5EF4-FFF2-40B4-BE49-F238E27FC236}">
                <a16:creationId xmlns:a16="http://schemas.microsoft.com/office/drawing/2014/main" id="{DB33F615-FF56-A14E-BB32-34BB1A6E1A10}"/>
              </a:ext>
            </a:extLst>
          </p:cNvPr>
          <p:cNvSpPr txBox="1">
            <a:spLocks/>
          </p:cNvSpPr>
          <p:nvPr/>
        </p:nvSpPr>
        <p:spPr>
          <a:xfrm>
            <a:off x="628650" y="198437"/>
            <a:ext cx="78867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18A48D"/>
                </a:solidFill>
              </a:rPr>
              <a:t>Understanding Unemployment</a:t>
            </a:r>
          </a:p>
        </p:txBody>
      </p:sp>
    </p:spTree>
    <p:extLst>
      <p:ext uri="{BB962C8B-B14F-4D97-AF65-F5344CB8AC3E}">
        <p14:creationId xmlns:p14="http://schemas.microsoft.com/office/powerpoint/2010/main" val="57760575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2216</TotalTime>
  <Words>1183</Words>
  <Application>Microsoft Office PowerPoint</Application>
  <PresentationFormat>On-screen Show (4:3)</PresentationFormat>
  <Paragraphs>104</Paragraphs>
  <Slides>14</Slides>
  <Notes>1</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14</vt:i4>
      </vt:variant>
    </vt:vector>
  </HeadingPairs>
  <TitlesOfParts>
    <vt:vector size="24" baseType="lpstr">
      <vt:lpstr>Arial</vt:lpstr>
      <vt:lpstr>Arial</vt:lpstr>
      <vt:lpstr>Calibri</vt:lpstr>
      <vt:lpstr>Calibri Light</vt:lpstr>
      <vt:lpstr>Charlie-Regular</vt:lpstr>
      <vt:lpstr>Charlie-RegularItalic</vt:lpstr>
      <vt:lpstr>Charlie-Semibold</vt:lpstr>
      <vt:lpstr>Charlie-SemiboldItalic</vt:lpstr>
      <vt:lpstr>FedraSansPro-Bold</vt:lpstr>
      <vt:lpstr>Office Theme</vt:lpstr>
      <vt:lpstr>17 Employment, Recession, and Recovery</vt:lpstr>
      <vt:lpstr>Learning Goals </vt:lpstr>
      <vt:lpstr>Key Terms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What is Economics?</dc:title>
  <dc:creator>TEP One</dc:creator>
  <cp:lastModifiedBy>Shaheer Akram</cp:lastModifiedBy>
  <cp:revision>133</cp:revision>
  <cp:lastPrinted>2019-09-12T14:39:42Z</cp:lastPrinted>
  <dcterms:created xsi:type="dcterms:W3CDTF">2019-06-13T15:43:46Z</dcterms:created>
  <dcterms:modified xsi:type="dcterms:W3CDTF">2024-04-07T17:33:45Z</dcterms:modified>
</cp:coreProperties>
</file>