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59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1" d="100"/>
          <a:sy n="81" d="100"/>
        </p:scale>
        <p:origin x="2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E9B9E-3AE1-4D93-B8BB-B12857E553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3A602D-202D-443B-8513-E5C29A650D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B1261A-51C2-4348-9D67-594ED18C8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32DA-1029-4037-88AA-90323087ACA1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4FF9B5-7396-4A11-A47C-95EC803CA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8D0F4A-C158-43E1-873E-45F66A0DF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E2760-C8CD-42FD-A1FA-A6DE580E3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434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6D659-C9E1-4109-8D32-5B1FA368D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4C26FE-36E3-45D3-A6C9-BCE4C17864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7A9779-8FD8-4193-8028-C2137B50C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32DA-1029-4037-88AA-90323087ACA1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269E2D-C8BF-4277-B8DD-CC529BF47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46ECD1-6AC9-4E29-A2BD-B659DA5BC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E2760-C8CD-42FD-A1FA-A6DE580E3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89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BB0D3D-928E-409E-B92D-7BD05C7615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43A60A-5D07-4CF1-A275-C68589E705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7EA83D-8A33-45A8-B70F-42DB92F39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32DA-1029-4037-88AA-90323087ACA1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FA1586-9BFB-4DBC-95E2-5FDB1C905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B69399-B6A6-4310-833F-D9ABEED14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E2760-C8CD-42FD-A1FA-A6DE580E3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445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737D9-DD6D-4A4A-87F3-020AC6DE0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E4FB33-C205-483A-BE2E-96B885792C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BF3E70-9FDD-46E1-9BAA-0A247C8F2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32DA-1029-4037-88AA-90323087ACA1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C1B999-CC63-4022-BB0B-AA033D867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FCF1DB-7F97-4AD7-8F63-4D7FB72FB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E2760-C8CD-42FD-A1FA-A6DE580E3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088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2A300-3D26-474D-AF12-620E4F86A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0C3527-DC69-4BB6-BC05-B0F0BE659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EB4961-DA54-4007-83B1-E4E933905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32DA-1029-4037-88AA-90323087ACA1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3C0591-2880-4950-B233-503E07E71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394F0-67EB-4B7B-9DE9-6202B9307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E2760-C8CD-42FD-A1FA-A6DE580E3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807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B0136-32CF-4E9A-87E0-6E915D280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F1FE93-C615-40F6-B63D-2CDE33C1DA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B55A52-5D25-4391-AC57-B2AC5C4977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10AF27-57DF-4542-BB82-515B69EDF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32DA-1029-4037-88AA-90323087ACA1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806502-EB9F-4DE7-BBF4-4F83A4D0C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D61D12-0A6E-4355-A5E9-5FB366C52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E2760-C8CD-42FD-A1FA-A6DE580E3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224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5945E-7174-4DC8-9F84-C3D7C37EB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CCF27C-17CC-4E28-B60C-9DD2F19D5C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08A6AD-DD7E-4496-A65E-BCD825A668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C22532-1857-4C2C-8809-667E58C32A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F73E02-870A-4248-8E11-D1EF2B35AE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42E41A-ECEC-4E23-88EC-0D78BF9DC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32DA-1029-4037-88AA-90323087ACA1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96D7E0-A63C-4DE4-9822-CFFAE33CE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11BFC7-665A-4800-A163-D2130DB78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E2760-C8CD-42FD-A1FA-A6DE580E3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368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83176-CC17-4C3F-A367-D69818B9C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654223-8D6E-4810-8E54-95F435BE0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32DA-1029-4037-88AA-90323087ACA1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1EC5FD-482C-4357-96FF-E64A7535B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E477A2-1297-4178-889A-6289383E8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E2760-C8CD-42FD-A1FA-A6DE580E3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913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3DC9C2-3390-4894-84BC-D3482F27C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32DA-1029-4037-88AA-90323087ACA1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23E1F0-AA86-400A-9DBE-768039468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10A5C4-EE19-4823-B3E2-0E651363A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E2760-C8CD-42FD-A1FA-A6DE580E3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108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6AA9C-F885-45C9-99DC-320F26CA5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1BED7C-899D-4099-8C9B-43EE336652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D864F9-B0D9-4132-B7E1-E1F09EAB54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9B8ADC-0D19-4B26-BA58-E2F4AD8B4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32DA-1029-4037-88AA-90323087ACA1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50423E-67C8-45F6-B234-9C6B2BBCF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0CF729-12B4-4F14-A089-CFECB84C0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E2760-C8CD-42FD-A1FA-A6DE580E3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271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F9815-AD13-4353-9E62-736B76D93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A3AB53-E5B7-4B9B-A649-19A7A2F954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F188D1-6A9D-4208-97DF-08341966AD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13EBC4-1CE9-43A0-8D7A-471BB7396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32DA-1029-4037-88AA-90323087ACA1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BD83AA-F26F-4F68-A324-6097B398D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A358A9-7BEE-4C87-82C3-2D57118D6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E2760-C8CD-42FD-A1FA-A6DE580E3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045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E06742-7351-4C43-8FC3-44970E489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BD5E3D-23F9-4AEA-BBA9-E5EFAC059D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6ABDFC-FF62-4128-943D-F9FA2AF870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432DA-1029-4037-88AA-90323087ACA1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D686AD-7859-4EC0-9D58-A60A7457B4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3B6AE4-A859-441D-AB36-AF0A47E75E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FE2760-C8CD-42FD-A1FA-A6DE580E3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320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cientificamerican.com/article/only-60-years-of-farming-left-if-soil-degradation-continues/" TargetMode="External"/><Relationship Id="rId2" Type="http://schemas.openxmlformats.org/officeDocument/2006/relationships/hyperlink" Target="https://news.cornell.edu/stories/2006/03/slow-insidious-soil-erosion-threatens-human-health-and-welfare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47FF3-43B9-41BF-88C4-7DD60146C2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30411"/>
            <a:ext cx="9144000" cy="1510908"/>
          </a:xfrm>
        </p:spPr>
        <p:txBody>
          <a:bodyPr/>
          <a:lstStyle/>
          <a:p>
            <a:r>
              <a:rPr lang="en-US" dirty="0"/>
              <a:t>Soil Erosion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8986EF-3C08-49A3-8798-594818454F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The Tanzanian Maasai landscape has witnessed a dramatic increase in soil erosion.">
            <a:extLst>
              <a:ext uri="{FF2B5EF4-FFF2-40B4-BE49-F238E27FC236}">
                <a16:creationId xmlns:a16="http://schemas.microsoft.com/office/drawing/2014/main" id="{A63DB43F-7974-428F-A833-8DE48D2AC0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645" y="3158837"/>
            <a:ext cx="11220450" cy="4670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2865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E87A8DE-F5E5-438B-B497-40D51E0933F9}"/>
              </a:ext>
            </a:extLst>
          </p:cNvPr>
          <p:cNvSpPr txBox="1"/>
          <p:nvPr/>
        </p:nvSpPr>
        <p:spPr>
          <a:xfrm>
            <a:off x="3048990" y="2277807"/>
            <a:ext cx="6097978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CA" b="0" i="0" dirty="0">
                <a:solidFill>
                  <a:srgbClr val="43525B"/>
                </a:solidFill>
                <a:effectLst/>
                <a:latin typeface="Open Sans" panose="020B0606030504020204" pitchFamily="34" charset="0"/>
              </a:rPr>
              <a:t>Key functions of soil</a:t>
            </a:r>
          </a:p>
          <a:p>
            <a:pPr algn="l">
              <a:buFont typeface="+mj-lt"/>
              <a:buAutoNum type="arabicPeriod"/>
            </a:pPr>
            <a:endParaRPr lang="en-CA" dirty="0">
              <a:solidFill>
                <a:srgbClr val="43525B"/>
              </a:solidFill>
              <a:latin typeface="Open Sans" panose="020B0606030504020204" pitchFamily="34" charset="0"/>
            </a:endParaRPr>
          </a:p>
          <a:p>
            <a:pPr algn="l">
              <a:buFont typeface="+mj-lt"/>
              <a:buAutoNum type="arabicPeriod"/>
            </a:pPr>
            <a:r>
              <a:rPr lang="en-CA" b="0" i="0" dirty="0">
                <a:solidFill>
                  <a:srgbClr val="43525B"/>
                </a:solidFill>
                <a:effectLst/>
                <a:latin typeface="Open Sans" panose="020B0606030504020204" pitchFamily="34" charset="0"/>
              </a:rPr>
              <a:t>Food and other biomass production</a:t>
            </a:r>
          </a:p>
          <a:p>
            <a:pPr algn="l">
              <a:buFont typeface="+mj-lt"/>
              <a:buAutoNum type="arabicPeriod"/>
            </a:pPr>
            <a:r>
              <a:rPr lang="en-CA" b="0" i="0" dirty="0">
                <a:solidFill>
                  <a:srgbClr val="43525B"/>
                </a:solidFill>
                <a:effectLst/>
                <a:latin typeface="Open Sans" panose="020B0606030504020204" pitchFamily="34" charset="0"/>
              </a:rPr>
              <a:t>Environmental Interaction: storage, filtering, and transformation</a:t>
            </a:r>
          </a:p>
          <a:p>
            <a:pPr algn="l">
              <a:buFont typeface="+mj-lt"/>
              <a:buAutoNum type="arabicPeriod"/>
            </a:pPr>
            <a:r>
              <a:rPr lang="en-CA" b="0" i="0" dirty="0">
                <a:solidFill>
                  <a:srgbClr val="43525B"/>
                </a:solidFill>
                <a:effectLst/>
                <a:latin typeface="Open Sans" panose="020B0606030504020204" pitchFamily="34" charset="0"/>
              </a:rPr>
              <a:t>Biological habitat and gene pool</a:t>
            </a:r>
          </a:p>
          <a:p>
            <a:pPr algn="l">
              <a:buFont typeface="+mj-lt"/>
              <a:buAutoNum type="arabicPeriod"/>
            </a:pPr>
            <a:r>
              <a:rPr lang="en-CA" b="0" i="0" dirty="0">
                <a:solidFill>
                  <a:srgbClr val="43525B"/>
                </a:solidFill>
                <a:effectLst/>
                <a:latin typeface="Open Sans" panose="020B0606030504020204" pitchFamily="34" charset="0"/>
              </a:rPr>
              <a:t>Source of raw materials</a:t>
            </a:r>
          </a:p>
          <a:p>
            <a:pPr algn="l">
              <a:buFont typeface="+mj-lt"/>
              <a:buAutoNum type="arabicPeriod"/>
            </a:pPr>
            <a:r>
              <a:rPr lang="en-CA" b="0" i="0" dirty="0">
                <a:solidFill>
                  <a:srgbClr val="43525B"/>
                </a:solidFill>
                <a:effectLst/>
                <a:latin typeface="Open Sans" panose="020B0606030504020204" pitchFamily="34" charset="0"/>
              </a:rPr>
              <a:t>Physical and cultural heritage</a:t>
            </a:r>
          </a:p>
          <a:p>
            <a:pPr algn="l">
              <a:buFont typeface="+mj-lt"/>
              <a:buAutoNum type="arabicPeriod"/>
            </a:pPr>
            <a:r>
              <a:rPr lang="en-CA" b="0" i="0" dirty="0">
                <a:solidFill>
                  <a:srgbClr val="43525B"/>
                </a:solidFill>
                <a:effectLst/>
                <a:latin typeface="Open Sans" panose="020B0606030504020204" pitchFamily="34" charset="0"/>
              </a:rPr>
              <a:t>Platform for man-made structures: buildings, highways</a:t>
            </a:r>
          </a:p>
        </p:txBody>
      </p:sp>
    </p:spTree>
    <p:extLst>
      <p:ext uri="{BB962C8B-B14F-4D97-AF65-F5344CB8AC3E}">
        <p14:creationId xmlns:p14="http://schemas.microsoft.com/office/powerpoint/2010/main" val="2354514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82EF628-C6E3-4A92-BB51-CFD2F3A0FD8C}"/>
              </a:ext>
            </a:extLst>
          </p:cNvPr>
          <p:cNvSpPr txBox="1"/>
          <p:nvPr/>
        </p:nvSpPr>
        <p:spPr>
          <a:xfrm>
            <a:off x="3048990" y="2139308"/>
            <a:ext cx="6097978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b="0" i="0" dirty="0">
                <a:solidFill>
                  <a:srgbClr val="666666"/>
                </a:solidFill>
                <a:effectLst/>
                <a:latin typeface="Helveticaneueltstd roman"/>
              </a:rPr>
              <a:t>When we hike through the woods, drive by a cornfield, or mow our lawns, we tend to focus on the plants: the blooming flowers, the tassel-topped stalks, and the green grass borders.</a:t>
            </a:r>
          </a:p>
          <a:p>
            <a:endParaRPr lang="en-CA" b="0" i="0" dirty="0">
              <a:solidFill>
                <a:srgbClr val="666666"/>
              </a:solidFill>
              <a:effectLst/>
              <a:latin typeface="Helveticaneueltstd roman"/>
            </a:endParaRPr>
          </a:p>
          <a:p>
            <a:r>
              <a:rPr lang="en-CA" b="0" i="0" dirty="0">
                <a:solidFill>
                  <a:srgbClr val="666666"/>
                </a:solidFill>
                <a:effectLst/>
                <a:latin typeface="Helveticaneueltstd roman"/>
              </a:rPr>
              <a:t> But what about the dirt?</a:t>
            </a:r>
          </a:p>
          <a:p>
            <a:endParaRPr lang="en-CA" dirty="0">
              <a:solidFill>
                <a:srgbClr val="666666"/>
              </a:solidFill>
              <a:latin typeface="Helveticaneueltstd roman"/>
            </a:endParaRPr>
          </a:p>
          <a:p>
            <a:r>
              <a:rPr lang="en-CA" b="0" i="0" dirty="0">
                <a:solidFill>
                  <a:srgbClr val="666666"/>
                </a:solidFill>
                <a:effectLst/>
                <a:latin typeface="Helveticaneueltstd roman"/>
              </a:rPr>
              <a:t> It seems soil is one of the planet’s most underappreciated natural resources. Yet healthy soil is the foundation for agriculture; it also plays a vital role in protecting the air we breathe, the water we drink, the food we eat—and even our climate.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029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70EF6B9-2349-4223-AC57-6D2B5BB2491C}"/>
              </a:ext>
            </a:extLst>
          </p:cNvPr>
          <p:cNvSpPr txBox="1"/>
          <p:nvPr/>
        </p:nvSpPr>
        <p:spPr>
          <a:xfrm>
            <a:off x="3048990" y="2000808"/>
            <a:ext cx="6097978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b="0" i="0" dirty="0">
                <a:solidFill>
                  <a:srgbClr val="666666"/>
                </a:solidFill>
                <a:effectLst/>
                <a:latin typeface="Helveticaneueltstd roman"/>
              </a:rPr>
              <a:t>Loss of soil threatens to destabilize our food systems even today. Incredibly, one inch of topsoil can take several hundred years to develop, and </a:t>
            </a:r>
            <a:r>
              <a:rPr lang="en-CA" b="0" i="0" u="none" strike="noStrike" dirty="0">
                <a:solidFill>
                  <a:srgbClr val="00B6F0"/>
                </a:solidFill>
                <a:effectLst/>
                <a:latin typeface="Helveticaneueltstd roman"/>
                <a:hlinkClick r:id="rId2"/>
              </a:rPr>
              <a:t>scientists estimate</a:t>
            </a:r>
            <a:r>
              <a:rPr lang="en-CA" b="0" i="0" dirty="0">
                <a:solidFill>
                  <a:srgbClr val="666666"/>
                </a:solidFill>
                <a:effectLst/>
                <a:latin typeface="Helveticaneueltstd roman"/>
              </a:rPr>
              <a:t> that the United States is losing soil at a rate 10 times faster than nature's ability to replenish it. Soil scientists believe that if </a:t>
            </a:r>
            <a:r>
              <a:rPr lang="en-CA" b="0" i="0" u="none" strike="noStrike" dirty="0">
                <a:solidFill>
                  <a:srgbClr val="00B6F0"/>
                </a:solidFill>
                <a:effectLst/>
                <a:latin typeface="Helveticaneueltstd roman"/>
                <a:hlinkClick r:id="rId3"/>
              </a:rPr>
              <a:t>current rates of soil degradation continue</a:t>
            </a:r>
            <a:r>
              <a:rPr lang="en-CA" b="0" i="0" dirty="0">
                <a:solidFill>
                  <a:srgbClr val="666666"/>
                </a:solidFill>
                <a:effectLst/>
                <a:latin typeface="Helveticaneueltstd roman"/>
              </a:rPr>
              <a:t>, all of the world’s topsoil could be gone within 60 years. Luckily, there are many time-tested techniques to help conserve our soil so that it may continue to serve the needs of generations to come.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417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1A7B44F-8EB4-47A4-A78D-27A477CBD3CC}"/>
              </a:ext>
            </a:extLst>
          </p:cNvPr>
          <p:cNvSpPr txBox="1"/>
          <p:nvPr/>
        </p:nvSpPr>
        <p:spPr>
          <a:xfrm>
            <a:off x="3048990" y="2970304"/>
            <a:ext cx="609797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800" b="1" i="0" dirty="0">
                <a:solidFill>
                  <a:srgbClr val="666666"/>
                </a:solidFill>
                <a:effectLst/>
                <a:latin typeface="Knockout 32 A"/>
              </a:rPr>
              <a:t>The loss of topsoil to wind, rain, and other forces is a natural process, but when intensified by human activity, it can have negative environmental, societal, and economic impacts.</a:t>
            </a:r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4774914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273</Words>
  <Application>Microsoft Office PowerPoint</Application>
  <PresentationFormat>Widescreen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Helveticaneueltstd roman</vt:lpstr>
      <vt:lpstr>Knockout 32 A</vt:lpstr>
      <vt:lpstr>Open Sans</vt:lpstr>
      <vt:lpstr>Office Theme</vt:lpstr>
      <vt:lpstr>Soil Erosion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Soil Erosion</dc:title>
  <dc:creator>Shaheer Akram</dc:creator>
  <cp:lastModifiedBy>Shaheer Akram</cp:lastModifiedBy>
  <cp:revision>1</cp:revision>
  <dcterms:created xsi:type="dcterms:W3CDTF">2021-08-09T17:13:05Z</dcterms:created>
  <dcterms:modified xsi:type="dcterms:W3CDTF">2021-08-09T17:23:48Z</dcterms:modified>
</cp:coreProperties>
</file>