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18" r:id="rId3"/>
    <p:sldId id="319" r:id="rId4"/>
    <p:sldId id="258" r:id="rId5"/>
    <p:sldId id="274" r:id="rId6"/>
    <p:sldId id="275" r:id="rId7"/>
    <p:sldId id="261" r:id="rId8"/>
    <p:sldId id="264" r:id="rId9"/>
    <p:sldId id="268" r:id="rId10"/>
    <p:sldId id="260" r:id="rId11"/>
    <p:sldId id="265" r:id="rId12"/>
    <p:sldId id="266" r:id="rId13"/>
    <p:sldId id="271" r:id="rId14"/>
    <p:sldId id="272" r:id="rId15"/>
    <p:sldId id="267" r:id="rId16"/>
    <p:sldId id="263" r:id="rId17"/>
    <p:sldId id="321" r:id="rId18"/>
    <p:sldId id="322" r:id="rId19"/>
    <p:sldId id="262" r:id="rId20"/>
    <p:sldId id="269" r:id="rId21"/>
    <p:sldId id="270"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94" d="100"/>
          <a:sy n="94"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654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347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210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1661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6589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1913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7510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0321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96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043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932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110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53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828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16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184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626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9635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RWcS_7JjO-4?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roundreport.com/tips-open-clothing-retail-business/"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sraelpalestinenews.org/jewish-federations-jfna-urges-jews-to-leave-600-billion-to-israel-and-or-jewish-causes/"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ux.stackexchange.com/questions/48296/why-are-normal-water-coolers-so-low"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bridgespan.org/insights/library/organizational-effectiveness/senior-leaders-role-in-building-race-equi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Emergency_Task_Force_(TPS)"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theconversation.com/unfinished-business-reducing-indigenous-incarceration-17227"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kboo.fm/media/81710-uprising-2020-now-what"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hebluediamondgallery.com/tablet-dictionary/b/bias.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adicalprofeminist.blogspot.com/2010/06/behold-sexism-in-action-when-men-do-it.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icpedia.org/highway-signs/d/discrimination.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oodista.com/blog/2012/06/13/paula-deen-to-bring-recipes-to-grocery-store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challenges">
            <a:extLst>
              <a:ext uri="{FF2B5EF4-FFF2-40B4-BE49-F238E27FC236}">
                <a16:creationId xmlns:a16="http://schemas.microsoft.com/office/drawing/2014/main" id="{F1E083C2-23E5-4F06-AD77-E340BE8E8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763" y="1486170"/>
            <a:ext cx="6470907" cy="38825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144C65-7DAD-4CA1-8B65-ECFC6EBC51DB}"/>
              </a:ext>
            </a:extLst>
          </p:cNvPr>
          <p:cNvSpPr>
            <a:spLocks noGrp="1"/>
          </p:cNvSpPr>
          <p:nvPr>
            <p:ph type="ctrTitle"/>
          </p:nvPr>
        </p:nvSpPr>
        <p:spPr>
          <a:xfrm>
            <a:off x="7830094" y="1113062"/>
            <a:ext cx="3712976" cy="3281957"/>
          </a:xfrm>
        </p:spPr>
        <p:txBody>
          <a:bodyPr>
            <a:normAutofit/>
          </a:bodyPr>
          <a:lstStyle/>
          <a:p>
            <a:pPr>
              <a:lnSpc>
                <a:spcPct val="90000"/>
              </a:lnSpc>
            </a:pPr>
            <a:r>
              <a:rPr lang="en-CA" sz="4600" dirty="0"/>
              <a:t>Unit 4: </a:t>
            </a:r>
            <a:r>
              <a:rPr lang="en-CA" sz="4600"/>
              <a:t>Global Social</a:t>
            </a:r>
            <a:br>
              <a:rPr lang="en-CA" sz="4600" dirty="0"/>
            </a:br>
            <a:r>
              <a:rPr lang="en-CA" sz="4600"/>
              <a:t>Challenges </a:t>
            </a:r>
            <a:endParaRPr lang="en-US" sz="4600" dirty="0"/>
          </a:p>
        </p:txBody>
      </p:sp>
      <p:sp>
        <p:nvSpPr>
          <p:cNvPr id="3" name="Subtitle 2">
            <a:extLst>
              <a:ext uri="{FF2B5EF4-FFF2-40B4-BE49-F238E27FC236}">
                <a16:creationId xmlns:a16="http://schemas.microsoft.com/office/drawing/2014/main" id="{6ECD9D6C-338A-402D-BF02-9F7B42A63B78}"/>
              </a:ext>
            </a:extLst>
          </p:cNvPr>
          <p:cNvSpPr>
            <a:spLocks noGrp="1"/>
          </p:cNvSpPr>
          <p:nvPr>
            <p:ph type="subTitle" idx="1"/>
          </p:nvPr>
        </p:nvSpPr>
        <p:spPr>
          <a:xfrm>
            <a:off x="8160773" y="4591665"/>
            <a:ext cx="3382298" cy="1150156"/>
          </a:xfrm>
        </p:spPr>
        <p:txBody>
          <a:bodyPr>
            <a:normAutofit/>
          </a:bodyPr>
          <a:lstStyle/>
          <a:p>
            <a:r>
              <a:rPr lang="en-CA" dirty="0"/>
              <a:t>HSB4U</a:t>
            </a:r>
            <a:endParaRPr lang="en-US" dirty="0"/>
          </a:p>
        </p:txBody>
      </p:sp>
    </p:spTree>
    <p:extLst>
      <p:ext uri="{BB962C8B-B14F-4D97-AF65-F5344CB8AC3E}">
        <p14:creationId xmlns:p14="http://schemas.microsoft.com/office/powerpoint/2010/main" val="2780945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AD9A-26FD-40CB-8014-365652AE1E7F}"/>
              </a:ext>
            </a:extLst>
          </p:cNvPr>
          <p:cNvSpPr>
            <a:spLocks noGrp="1"/>
          </p:cNvSpPr>
          <p:nvPr>
            <p:ph type="title"/>
          </p:nvPr>
        </p:nvSpPr>
        <p:spPr/>
        <p:txBody>
          <a:bodyPr/>
          <a:lstStyle/>
          <a:p>
            <a:r>
              <a:rPr lang="en-CA" dirty="0"/>
              <a:t>Sexism</a:t>
            </a:r>
            <a:endParaRPr lang="en-US" dirty="0"/>
          </a:p>
        </p:txBody>
      </p:sp>
      <p:pic>
        <p:nvPicPr>
          <p:cNvPr id="4" name="Picture 4">
            <a:hlinkClick r:id="" action="ppaction://media"/>
            <a:extLst>
              <a:ext uri="{FF2B5EF4-FFF2-40B4-BE49-F238E27FC236}">
                <a16:creationId xmlns:a16="http://schemas.microsoft.com/office/drawing/2014/main" id="{26A3FA43-631B-46C9-9A61-07D6A25C9444}"/>
              </a:ext>
            </a:extLst>
          </p:cNvPr>
          <p:cNvPicPr>
            <a:picLocks noGrp="1" noRot="1" noChangeAspect="1"/>
          </p:cNvPicPr>
          <p:nvPr>
            <p:ph idx="1"/>
            <a:videoFile r:link="rId1"/>
          </p:nvPr>
        </p:nvPicPr>
        <p:blipFill>
          <a:blip r:embed="rId3"/>
          <a:stretch>
            <a:fillRect/>
          </a:stretch>
        </p:blipFill>
        <p:spPr>
          <a:xfrm>
            <a:off x="2424714" y="1610592"/>
            <a:ext cx="6575520" cy="4928753"/>
          </a:xfrm>
        </p:spPr>
      </p:pic>
    </p:spTree>
    <p:extLst>
      <p:ext uri="{BB962C8B-B14F-4D97-AF65-F5344CB8AC3E}">
        <p14:creationId xmlns:p14="http://schemas.microsoft.com/office/powerpoint/2010/main" val="136115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3C89-FDF5-46B5-AD02-814A00633E01}"/>
              </a:ext>
            </a:extLst>
          </p:cNvPr>
          <p:cNvSpPr>
            <a:spLocks noGrp="1"/>
          </p:cNvSpPr>
          <p:nvPr>
            <p:ph type="title"/>
          </p:nvPr>
        </p:nvSpPr>
        <p:spPr>
          <a:xfrm>
            <a:off x="1154954" y="973669"/>
            <a:ext cx="8825659" cy="706964"/>
          </a:xfrm>
        </p:spPr>
        <p:txBody>
          <a:bodyPr>
            <a:normAutofit/>
          </a:bodyPr>
          <a:lstStyle/>
          <a:p>
            <a:r>
              <a:rPr lang="en-CA" dirty="0"/>
              <a:t>Examples</a:t>
            </a:r>
            <a:endParaRPr lang="en-US" dirty="0"/>
          </a:p>
        </p:txBody>
      </p:sp>
      <p:pic>
        <p:nvPicPr>
          <p:cNvPr id="4" name="Graphic 4" descr="Family with girl outline">
            <a:extLst>
              <a:ext uri="{FF2B5EF4-FFF2-40B4-BE49-F238E27FC236}">
                <a16:creationId xmlns:a16="http://schemas.microsoft.com/office/drawing/2014/main" id="{022C8FEE-79FF-4D66-A8D8-7C0F32D449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1467"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C97E224D-A146-4572-B8D2-F80EF20F112B}"/>
              </a:ext>
            </a:extLst>
          </p:cNvPr>
          <p:cNvSpPr>
            <a:spLocks noGrp="1"/>
          </p:cNvSpPr>
          <p:nvPr>
            <p:ph idx="1"/>
          </p:nvPr>
        </p:nvSpPr>
        <p:spPr>
          <a:xfrm>
            <a:off x="4641336" y="2603500"/>
            <a:ext cx="6551597" cy="3416300"/>
          </a:xfrm>
        </p:spPr>
        <p:txBody>
          <a:bodyPr anchor="ctr">
            <a:normAutofit/>
          </a:bodyPr>
          <a:lstStyle/>
          <a:p>
            <a:r>
              <a:rPr lang="en-CA" b="1" dirty="0"/>
              <a:t>Example:</a:t>
            </a:r>
            <a:r>
              <a:rPr lang="en-CA" dirty="0"/>
              <a:t> A workplace adopts a rule of not hiring women who wish to start a family. This would be direct discrimination based on sex and family status.</a:t>
            </a:r>
            <a:endParaRPr lang="en-US" dirty="0"/>
          </a:p>
        </p:txBody>
      </p:sp>
    </p:spTree>
    <p:extLst>
      <p:ext uri="{BB962C8B-B14F-4D97-AF65-F5344CB8AC3E}">
        <p14:creationId xmlns:p14="http://schemas.microsoft.com/office/powerpoint/2010/main" val="2466065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0C96-7C1B-454A-B1CF-2C97633084EB}"/>
              </a:ext>
            </a:extLst>
          </p:cNvPr>
          <p:cNvSpPr>
            <a:spLocks noGrp="1"/>
          </p:cNvSpPr>
          <p:nvPr>
            <p:ph type="title"/>
          </p:nvPr>
        </p:nvSpPr>
        <p:spPr>
          <a:xfrm>
            <a:off x="1154954" y="973669"/>
            <a:ext cx="8825659" cy="706964"/>
          </a:xfrm>
        </p:spPr>
        <p:txBody>
          <a:bodyPr>
            <a:normAutofit/>
          </a:bodyPr>
          <a:lstStyle/>
          <a:p>
            <a:r>
              <a:rPr lang="en-CA" dirty="0"/>
              <a:t>Example</a:t>
            </a:r>
            <a:endParaRPr lang="en-US" dirty="0"/>
          </a:p>
        </p:txBody>
      </p:sp>
      <p:sp>
        <p:nvSpPr>
          <p:cNvPr id="3" name="Content Placeholder 2">
            <a:extLst>
              <a:ext uri="{FF2B5EF4-FFF2-40B4-BE49-F238E27FC236}">
                <a16:creationId xmlns:a16="http://schemas.microsoft.com/office/drawing/2014/main" id="{9DDB9036-17D7-403F-94B1-60BA8037E430}"/>
              </a:ext>
            </a:extLst>
          </p:cNvPr>
          <p:cNvSpPr>
            <a:spLocks noGrp="1"/>
          </p:cNvSpPr>
          <p:nvPr>
            <p:ph idx="1"/>
          </p:nvPr>
        </p:nvSpPr>
        <p:spPr>
          <a:xfrm>
            <a:off x="1154954" y="2603500"/>
            <a:ext cx="6397313" cy="3416300"/>
          </a:xfrm>
        </p:spPr>
        <p:txBody>
          <a:bodyPr anchor="ctr">
            <a:normAutofit/>
          </a:bodyPr>
          <a:lstStyle/>
          <a:p>
            <a:r>
              <a:rPr lang="en-CA" b="1" dirty="0"/>
              <a:t>Example:</a:t>
            </a:r>
            <a:r>
              <a:rPr lang="en-CA" dirty="0"/>
              <a:t> An older man applies for a job at a trendy women’s clothing store. The young woman who interviews him finds him pleasantly similar to her favourite grandfather and tells him this as a compliment. Later, the man is told that he does not have the right qualifications, and that the person hired had “more energy” and could relate better to the mainly female clients. This may be discrimination based on age and gender, even though it is clear the interviewer liked the man on a personal basis, and the person actually hired may have been more qualified for the job.</a:t>
            </a:r>
            <a:endParaRPr lang="en-US" dirty="0"/>
          </a:p>
        </p:txBody>
      </p:sp>
      <p:pic>
        <p:nvPicPr>
          <p:cNvPr id="4" name="Picture 4" descr="A picture containing indoor, floor, ceiling, clothes&#10;&#10;Description automatically generated">
            <a:extLst>
              <a:ext uri="{FF2B5EF4-FFF2-40B4-BE49-F238E27FC236}">
                <a16:creationId xmlns:a16="http://schemas.microsoft.com/office/drawing/2014/main" id="{59A6DF44-BC46-458C-96C8-1D3C3F77C5E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303" r="19894" b="-3"/>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8020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A3B0-09D9-492D-8B6B-2475A627A8B9}"/>
              </a:ext>
            </a:extLst>
          </p:cNvPr>
          <p:cNvSpPr>
            <a:spLocks noGrp="1"/>
          </p:cNvSpPr>
          <p:nvPr>
            <p:ph type="title"/>
          </p:nvPr>
        </p:nvSpPr>
        <p:spPr/>
        <p:txBody>
          <a:bodyPr/>
          <a:lstStyle/>
          <a:p>
            <a:r>
              <a:rPr lang="en-CA" dirty="0"/>
              <a:t>Wax Discrimination Study (1948)</a:t>
            </a:r>
            <a:endParaRPr lang="en-US" dirty="0"/>
          </a:p>
        </p:txBody>
      </p:sp>
      <p:sp>
        <p:nvSpPr>
          <p:cNvPr id="3" name="Content Placeholder 2">
            <a:extLst>
              <a:ext uri="{FF2B5EF4-FFF2-40B4-BE49-F238E27FC236}">
                <a16:creationId xmlns:a16="http://schemas.microsoft.com/office/drawing/2014/main" id="{B7D22D14-A353-405C-8673-9018DF49CFF5}"/>
              </a:ext>
            </a:extLst>
          </p:cNvPr>
          <p:cNvSpPr>
            <a:spLocks noGrp="1"/>
          </p:cNvSpPr>
          <p:nvPr>
            <p:ph idx="1"/>
          </p:nvPr>
        </p:nvSpPr>
        <p:spPr/>
        <p:txBody>
          <a:bodyPr/>
          <a:lstStyle/>
          <a:p>
            <a:r>
              <a:rPr lang="en-CA" dirty="0"/>
              <a:t>S.L. Wax responded to 100 advertisements for summer resorts in Ontario, and requested room reservations for the same dates. </a:t>
            </a:r>
          </a:p>
          <a:p>
            <a:r>
              <a:rPr lang="en-CA" dirty="0"/>
              <a:t>He sent two sets of letters, one signed “Mr. Greenberg,” and one signed “Mr. Lockwood,” at the same time</a:t>
            </a:r>
          </a:p>
          <a:p>
            <a:r>
              <a:rPr lang="en-CA" dirty="0"/>
              <a:t>Nearly all of the resorts contacted Mr. Lockwood and offered him a room</a:t>
            </a:r>
          </a:p>
          <a:p>
            <a:r>
              <a:rPr lang="en-CA" dirty="0"/>
              <a:t>About half contacted Mr. Greenberg</a:t>
            </a:r>
          </a:p>
          <a:p>
            <a:r>
              <a:rPr lang="en-CA" dirty="0"/>
              <a:t>Only one-third offered Mr. Greenberg</a:t>
            </a:r>
          </a:p>
          <a:p>
            <a:endParaRPr lang="en-CA" dirty="0"/>
          </a:p>
          <a:p>
            <a:endParaRPr lang="en-US" dirty="0"/>
          </a:p>
        </p:txBody>
      </p:sp>
    </p:spTree>
    <p:extLst>
      <p:ext uri="{BB962C8B-B14F-4D97-AF65-F5344CB8AC3E}">
        <p14:creationId xmlns:p14="http://schemas.microsoft.com/office/powerpoint/2010/main" val="120237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3665-B168-41DE-AAAF-B8FDB49C4640}"/>
              </a:ext>
            </a:extLst>
          </p:cNvPr>
          <p:cNvSpPr>
            <a:spLocks noGrp="1"/>
          </p:cNvSpPr>
          <p:nvPr>
            <p:ph type="title"/>
          </p:nvPr>
        </p:nvSpPr>
        <p:spPr>
          <a:xfrm>
            <a:off x="1154954" y="973669"/>
            <a:ext cx="8825659" cy="706964"/>
          </a:xfrm>
        </p:spPr>
        <p:txBody>
          <a:bodyPr>
            <a:normAutofit/>
          </a:bodyPr>
          <a:lstStyle/>
          <a:p>
            <a:r>
              <a:rPr lang="en-CA" dirty="0"/>
              <a:t>Gordon W. </a:t>
            </a:r>
            <a:r>
              <a:rPr lang="en-CA" dirty="0" err="1"/>
              <a:t>Allport</a:t>
            </a:r>
            <a:r>
              <a:rPr lang="en-CA" dirty="0"/>
              <a:t> Commentary</a:t>
            </a:r>
            <a:endParaRPr lang="en-US" dirty="0"/>
          </a:p>
        </p:txBody>
      </p:sp>
      <p:sp>
        <p:nvSpPr>
          <p:cNvPr id="3" name="Content Placeholder 2">
            <a:extLst>
              <a:ext uri="{FF2B5EF4-FFF2-40B4-BE49-F238E27FC236}">
                <a16:creationId xmlns:a16="http://schemas.microsoft.com/office/drawing/2014/main" id="{8A9F141B-3070-48D0-874F-4687FDCD9DB7}"/>
              </a:ext>
            </a:extLst>
          </p:cNvPr>
          <p:cNvSpPr>
            <a:spLocks noGrp="1"/>
          </p:cNvSpPr>
          <p:nvPr>
            <p:ph idx="1"/>
          </p:nvPr>
        </p:nvSpPr>
        <p:spPr>
          <a:xfrm>
            <a:off x="1154954" y="2603500"/>
            <a:ext cx="6397313" cy="3416300"/>
          </a:xfrm>
        </p:spPr>
        <p:txBody>
          <a:bodyPr anchor="ctr">
            <a:normAutofit/>
          </a:bodyPr>
          <a:lstStyle/>
          <a:p>
            <a:r>
              <a:rPr lang="en-CA" dirty="0"/>
              <a:t>As a psychologist, he commented on how the business people identified Mr. Greenberg as Jewish and two-thirds rejected him as an “undesirable paying guest”</a:t>
            </a:r>
          </a:p>
          <a:p>
            <a:r>
              <a:rPr lang="en-CA" dirty="0"/>
              <a:t>This discrimination is called </a:t>
            </a:r>
            <a:r>
              <a:rPr lang="en-CA" b="1" dirty="0"/>
              <a:t>anti-Semitism </a:t>
            </a:r>
          </a:p>
          <a:p>
            <a:r>
              <a:rPr lang="en-CA" dirty="0"/>
              <a:t>In Canada, they repeated the experiment, but with “Mr. Smith” and “Mr. Little Bear”</a:t>
            </a:r>
          </a:p>
          <a:p>
            <a:r>
              <a:rPr lang="en-CA" dirty="0"/>
              <a:t>Only 20% of the resorts offered accommodations to Mr. Little Bear, suggesting a high level of discrimination against First Nations peoples </a:t>
            </a:r>
            <a:endParaRPr lang="en-US" dirty="0"/>
          </a:p>
        </p:txBody>
      </p:sp>
      <p:pic>
        <p:nvPicPr>
          <p:cNvPr id="4" name="Picture 4">
            <a:extLst>
              <a:ext uri="{FF2B5EF4-FFF2-40B4-BE49-F238E27FC236}">
                <a16:creationId xmlns:a16="http://schemas.microsoft.com/office/drawing/2014/main" id="{27BB262F-3A95-4D8F-BFFB-3801C1EE35A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20" r="31045"/>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54275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421E-7D1A-45EA-9D53-456CFC69BFB7}"/>
              </a:ext>
            </a:extLst>
          </p:cNvPr>
          <p:cNvSpPr>
            <a:spLocks noGrp="1"/>
          </p:cNvSpPr>
          <p:nvPr>
            <p:ph type="title"/>
          </p:nvPr>
        </p:nvSpPr>
        <p:spPr>
          <a:xfrm>
            <a:off x="1154954" y="973669"/>
            <a:ext cx="8825659" cy="706964"/>
          </a:xfrm>
        </p:spPr>
        <p:txBody>
          <a:bodyPr>
            <a:normAutofit/>
          </a:bodyPr>
          <a:lstStyle/>
          <a:p>
            <a:r>
              <a:rPr lang="en-CA" dirty="0"/>
              <a:t>Subtle Discrimination </a:t>
            </a:r>
            <a:endParaRPr lang="en-US" dirty="0"/>
          </a:p>
        </p:txBody>
      </p:sp>
      <p:sp>
        <p:nvSpPr>
          <p:cNvPr id="3" name="Content Placeholder 2">
            <a:extLst>
              <a:ext uri="{FF2B5EF4-FFF2-40B4-BE49-F238E27FC236}">
                <a16:creationId xmlns:a16="http://schemas.microsoft.com/office/drawing/2014/main" id="{BDF0584F-667E-4663-9496-8459ADB981F2}"/>
              </a:ext>
            </a:extLst>
          </p:cNvPr>
          <p:cNvSpPr>
            <a:spLocks noGrp="1"/>
          </p:cNvSpPr>
          <p:nvPr>
            <p:ph idx="1"/>
          </p:nvPr>
        </p:nvSpPr>
        <p:spPr>
          <a:xfrm>
            <a:off x="1154954" y="2603500"/>
            <a:ext cx="6397313" cy="3416300"/>
          </a:xfrm>
        </p:spPr>
        <p:txBody>
          <a:bodyPr anchor="ctr">
            <a:normAutofit/>
          </a:bodyPr>
          <a:lstStyle/>
          <a:p>
            <a:pPr fontAlgn="base"/>
            <a:r>
              <a:rPr lang="en-CA" dirty="0"/>
              <a:t>being excluded from formal or informal networks, such as after-hours get-togethers or office parties</a:t>
            </a:r>
          </a:p>
          <a:p>
            <a:pPr fontAlgn="base"/>
            <a:r>
              <a:rPr lang="en-CA" dirty="0"/>
              <a:t>being denied mentoring or developmental opportunities such as secondments and training that are available to other people</a:t>
            </a:r>
          </a:p>
          <a:p>
            <a:pPr fontAlgn="base"/>
            <a:r>
              <a:rPr lang="en-CA" dirty="0"/>
              <a:t>differences in management practices, such as excessive monitoring and documentation or deviating from written policies or standard practices</a:t>
            </a:r>
          </a:p>
          <a:p>
            <a:pPr fontAlgn="base"/>
            <a:r>
              <a:rPr lang="en-CA" dirty="0"/>
              <a:t>disproportionate blame for an incident</a:t>
            </a:r>
          </a:p>
          <a:p>
            <a:pPr fontAlgn="base"/>
            <a:r>
              <a:rPr lang="en-CA" dirty="0"/>
              <a:t>being assigned less desirable jobs or duties.</a:t>
            </a:r>
          </a:p>
          <a:p>
            <a:endParaRPr lang="en-US" dirty="0"/>
          </a:p>
        </p:txBody>
      </p:sp>
      <p:pic>
        <p:nvPicPr>
          <p:cNvPr id="4" name="Picture 4" descr="Card Invitation · Free image on Pixabay">
            <a:extLst>
              <a:ext uri="{FF2B5EF4-FFF2-40B4-BE49-F238E27FC236}">
                <a16:creationId xmlns:a16="http://schemas.microsoft.com/office/drawing/2014/main" id="{3C58C7BE-F789-42D3-8AE4-470DC0B56994}"/>
              </a:ext>
            </a:extLst>
          </p:cNvPr>
          <p:cNvPicPr>
            <a:picLocks noChangeAspect="1"/>
          </p:cNvPicPr>
          <p:nvPr/>
        </p:nvPicPr>
        <p:blipFill rotWithShape="1">
          <a:blip r:embed="rId2"/>
          <a:srcRect l="19664" r="1" b="1"/>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24902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8806-FC81-4708-82AE-4344666B9056}"/>
              </a:ext>
            </a:extLst>
          </p:cNvPr>
          <p:cNvSpPr>
            <a:spLocks noGrp="1"/>
          </p:cNvSpPr>
          <p:nvPr>
            <p:ph type="title"/>
          </p:nvPr>
        </p:nvSpPr>
        <p:spPr>
          <a:xfrm>
            <a:off x="1154954" y="973669"/>
            <a:ext cx="8825659" cy="706964"/>
          </a:xfrm>
        </p:spPr>
        <p:txBody>
          <a:bodyPr>
            <a:normAutofit/>
          </a:bodyPr>
          <a:lstStyle/>
          <a:p>
            <a:r>
              <a:rPr lang="en-CA" dirty="0"/>
              <a:t>Subtle Discrimination</a:t>
            </a:r>
            <a:endParaRPr lang="en-US" dirty="0"/>
          </a:p>
        </p:txBody>
      </p:sp>
      <p:sp>
        <p:nvSpPr>
          <p:cNvPr id="3" name="Content Placeholder 2">
            <a:extLst>
              <a:ext uri="{FF2B5EF4-FFF2-40B4-BE49-F238E27FC236}">
                <a16:creationId xmlns:a16="http://schemas.microsoft.com/office/drawing/2014/main" id="{A47CCB79-FE3A-4A06-AD5B-F5CB7D0F8EDF}"/>
              </a:ext>
            </a:extLst>
          </p:cNvPr>
          <p:cNvSpPr>
            <a:spLocks noGrp="1"/>
          </p:cNvSpPr>
          <p:nvPr>
            <p:ph idx="1"/>
          </p:nvPr>
        </p:nvSpPr>
        <p:spPr>
          <a:xfrm>
            <a:off x="1154954" y="2603500"/>
            <a:ext cx="6397313" cy="3416300"/>
          </a:xfrm>
        </p:spPr>
        <p:txBody>
          <a:bodyPr anchor="ctr">
            <a:normAutofit/>
          </a:bodyPr>
          <a:lstStyle/>
          <a:p>
            <a:pPr fontAlgn="base"/>
            <a:r>
              <a:rPr lang="en-CA" dirty="0"/>
              <a:t>treating normal differences of opinion as confrontational or insubordinate when racialized persons are involved</a:t>
            </a:r>
          </a:p>
          <a:p>
            <a:pPr fontAlgn="base"/>
            <a:r>
              <a:rPr lang="en-CA" dirty="0"/>
              <a:t>characterizing normal communication from racialized persons as rude or aggressive</a:t>
            </a:r>
          </a:p>
          <a:p>
            <a:pPr fontAlgn="base"/>
            <a:r>
              <a:rPr lang="en-CA" dirty="0"/>
              <a:t>penalizing a racialized person for failing to get along with someone else (such as a co-worker or manager), when one of the reasons for the tension is the co-worker or manager’s racially discriminatory attitudes or behaviour.</a:t>
            </a:r>
          </a:p>
          <a:p>
            <a:endParaRPr lang="en-US" dirty="0"/>
          </a:p>
        </p:txBody>
      </p:sp>
      <p:pic>
        <p:nvPicPr>
          <p:cNvPr id="4" name="Picture 4" descr="A picture containing person, standing, suit, posing&#10;&#10;Description automatically generated">
            <a:extLst>
              <a:ext uri="{FF2B5EF4-FFF2-40B4-BE49-F238E27FC236}">
                <a16:creationId xmlns:a16="http://schemas.microsoft.com/office/drawing/2014/main" id="{E90D5E00-1CED-480A-B54E-8CAFFD4AA41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6146"/>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209109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8806-FC81-4708-82AE-4344666B9056}"/>
              </a:ext>
            </a:extLst>
          </p:cNvPr>
          <p:cNvSpPr>
            <a:spLocks noGrp="1"/>
          </p:cNvSpPr>
          <p:nvPr>
            <p:ph type="title"/>
          </p:nvPr>
        </p:nvSpPr>
        <p:spPr>
          <a:xfrm>
            <a:off x="1154954" y="973669"/>
            <a:ext cx="8825659" cy="706964"/>
          </a:xfrm>
        </p:spPr>
        <p:txBody>
          <a:bodyPr>
            <a:normAutofit/>
          </a:bodyPr>
          <a:lstStyle/>
          <a:p>
            <a:r>
              <a:rPr lang="en-CA" dirty="0"/>
              <a:t>Discrimination</a:t>
            </a:r>
            <a:endParaRPr lang="en-US" dirty="0"/>
          </a:p>
        </p:txBody>
      </p:sp>
      <p:pic>
        <p:nvPicPr>
          <p:cNvPr id="5" name="Picture 5" descr="A picture containing text, clipart&#10;&#10;Description automatically generated">
            <a:extLst>
              <a:ext uri="{FF2B5EF4-FFF2-40B4-BE49-F238E27FC236}">
                <a16:creationId xmlns:a16="http://schemas.microsoft.com/office/drawing/2014/main" id="{D4782F9E-B357-4F8E-ABE7-AA24C5DC7EA9}"/>
              </a:ext>
            </a:extLst>
          </p:cNvPr>
          <p:cNvPicPr>
            <a:picLocks noChangeAspect="1"/>
          </p:cNvPicPr>
          <p:nvPr/>
        </p:nvPicPr>
        <p:blipFill>
          <a:blip r:embed="rId2"/>
          <a:stretch>
            <a:fillRect/>
          </a:stretch>
        </p:blipFill>
        <p:spPr>
          <a:xfrm>
            <a:off x="1151467" y="3487129"/>
            <a:ext cx="3031901" cy="1644806"/>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A47CCB79-FE3A-4A06-AD5B-F5CB7D0F8EDF}"/>
              </a:ext>
            </a:extLst>
          </p:cNvPr>
          <p:cNvSpPr>
            <a:spLocks noGrp="1"/>
          </p:cNvSpPr>
          <p:nvPr>
            <p:ph idx="1"/>
          </p:nvPr>
        </p:nvSpPr>
        <p:spPr>
          <a:xfrm>
            <a:off x="4641336" y="2603500"/>
            <a:ext cx="6551597" cy="3416300"/>
          </a:xfrm>
        </p:spPr>
        <p:txBody>
          <a:bodyPr anchor="ctr">
            <a:normAutofit/>
          </a:bodyPr>
          <a:lstStyle/>
          <a:p>
            <a:pPr fontAlgn="base"/>
            <a:r>
              <a:rPr lang="en-US" dirty="0">
                <a:ea typeface="+mn-lt"/>
                <a:cs typeface="+mn-lt"/>
              </a:rPr>
              <a:t>Discrimination refers to inappropriate treatment of people because of their actual or perceived group membership and may include both obvious and behind-the-scenes behaviors, including microaggressions, or indirect or subtle behaviors (e.g., comments) that reflect negative attitudes or beliefs about a non-majority group. </a:t>
            </a:r>
            <a:endParaRPr lang="en-US">
              <a:ea typeface="+mn-lt"/>
              <a:cs typeface="+mn-lt"/>
            </a:endParaRPr>
          </a:p>
          <a:p>
            <a:endParaRPr lang="en-CA" dirty="0"/>
          </a:p>
          <a:p>
            <a:endParaRPr lang="en-US" dirty="0"/>
          </a:p>
        </p:txBody>
      </p:sp>
    </p:spTree>
    <p:extLst>
      <p:ext uri="{BB962C8B-B14F-4D97-AF65-F5344CB8AC3E}">
        <p14:creationId xmlns:p14="http://schemas.microsoft.com/office/powerpoint/2010/main" val="344897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8806-FC81-4708-82AE-4344666B9056}"/>
              </a:ext>
            </a:extLst>
          </p:cNvPr>
          <p:cNvSpPr>
            <a:spLocks noGrp="1"/>
          </p:cNvSpPr>
          <p:nvPr>
            <p:ph type="title"/>
          </p:nvPr>
        </p:nvSpPr>
        <p:spPr>
          <a:xfrm>
            <a:off x="1154954" y="973669"/>
            <a:ext cx="8825659" cy="706964"/>
          </a:xfrm>
        </p:spPr>
        <p:txBody>
          <a:bodyPr>
            <a:normAutofit/>
          </a:bodyPr>
          <a:lstStyle/>
          <a:p>
            <a:r>
              <a:rPr lang="en-CA" dirty="0"/>
              <a:t>Microaggressions</a:t>
            </a:r>
          </a:p>
        </p:txBody>
      </p:sp>
      <p:sp>
        <p:nvSpPr>
          <p:cNvPr id="3" name="Content Placeholder 2">
            <a:extLst>
              <a:ext uri="{FF2B5EF4-FFF2-40B4-BE49-F238E27FC236}">
                <a16:creationId xmlns:a16="http://schemas.microsoft.com/office/drawing/2014/main" id="{A47CCB79-FE3A-4A06-AD5B-F5CB7D0F8EDF}"/>
              </a:ext>
            </a:extLst>
          </p:cNvPr>
          <p:cNvSpPr>
            <a:spLocks noGrp="1"/>
          </p:cNvSpPr>
          <p:nvPr>
            <p:ph idx="1"/>
          </p:nvPr>
        </p:nvSpPr>
        <p:spPr>
          <a:xfrm>
            <a:off x="4641336" y="2603500"/>
            <a:ext cx="6551597" cy="3416300"/>
          </a:xfrm>
        </p:spPr>
        <p:txBody>
          <a:bodyPr anchor="ctr">
            <a:normAutofit/>
          </a:bodyPr>
          <a:lstStyle/>
          <a:p>
            <a:pPr fontAlgn="base"/>
            <a:r>
              <a:rPr lang="en-US" dirty="0">
                <a:ea typeface="+mn-lt"/>
                <a:cs typeface="+mn-lt"/>
              </a:rPr>
              <a:t> A statement, action, or incident regarded as an instance of indirect, subtle, or unintentional discrimination against members of a marginalized group such as a racial or ethnic minority.</a:t>
            </a:r>
          </a:p>
          <a:p>
            <a:endParaRPr lang="en-US" dirty="0"/>
          </a:p>
        </p:txBody>
      </p:sp>
      <p:pic>
        <p:nvPicPr>
          <p:cNvPr id="4" name="Picture 5" descr="A picture containing text, businesscard, vector graphics, clipart&#10;&#10;Description automatically generated">
            <a:extLst>
              <a:ext uri="{FF2B5EF4-FFF2-40B4-BE49-F238E27FC236}">
                <a16:creationId xmlns:a16="http://schemas.microsoft.com/office/drawing/2014/main" id="{2A258578-7156-4FD7-BDF1-D61DE647B4D6}"/>
              </a:ext>
            </a:extLst>
          </p:cNvPr>
          <p:cNvPicPr>
            <a:picLocks noChangeAspect="1"/>
          </p:cNvPicPr>
          <p:nvPr/>
        </p:nvPicPr>
        <p:blipFill>
          <a:blip r:embed="rId2"/>
          <a:stretch>
            <a:fillRect/>
          </a:stretch>
        </p:blipFill>
        <p:spPr>
          <a:xfrm>
            <a:off x="1518249" y="2810875"/>
            <a:ext cx="2743200" cy="2702740"/>
          </a:xfrm>
          <a:prstGeom prst="rect">
            <a:avLst/>
          </a:prstGeom>
        </p:spPr>
      </p:pic>
    </p:spTree>
    <p:extLst>
      <p:ext uri="{BB962C8B-B14F-4D97-AF65-F5344CB8AC3E}">
        <p14:creationId xmlns:p14="http://schemas.microsoft.com/office/powerpoint/2010/main" val="2201914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E8CF7C5-117C-459C-9B4C-82B31795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11" name="Rectangle 10">
              <a:extLst>
                <a:ext uri="{FF2B5EF4-FFF2-40B4-BE49-F238E27FC236}">
                  <a16:creationId xmlns:a16="http://schemas.microsoft.com/office/drawing/2014/main" id="{D4B3FB86-7EC1-4073-8317-D932BC571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46F02C3-73C4-4B91-B422-EAB2FACE6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3E54839-92D5-4E97-B38E-24927FD44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18959A4D-BD4D-4664-AA21-132D65AFF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ECB0910B-74A9-4D39-9741-5AD6A5A54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703AEDDF-85E0-4F20-B92E-3C244FB6BF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34DDB8F-5A24-491E-AB3A-200BEE2A62D9}"/>
              </a:ext>
            </a:extLst>
          </p:cNvPr>
          <p:cNvSpPr>
            <a:spLocks noGrp="1"/>
          </p:cNvSpPr>
          <p:nvPr>
            <p:ph type="title"/>
          </p:nvPr>
        </p:nvSpPr>
        <p:spPr>
          <a:xfrm>
            <a:off x="639098" y="629265"/>
            <a:ext cx="4886461" cy="1622322"/>
          </a:xfrm>
        </p:spPr>
        <p:txBody>
          <a:bodyPr>
            <a:normAutofit/>
          </a:bodyPr>
          <a:lstStyle/>
          <a:p>
            <a:r>
              <a:rPr lang="en-CA" dirty="0"/>
              <a:t>Systemic Racism or</a:t>
            </a:r>
            <a:br>
              <a:rPr lang="en-CA" dirty="0"/>
            </a:br>
            <a:r>
              <a:rPr lang="en-CA" dirty="0"/>
              <a:t>Discrimination</a:t>
            </a:r>
            <a:endParaRPr lang="en-US" dirty="0"/>
          </a:p>
        </p:txBody>
      </p:sp>
      <p:sp>
        <p:nvSpPr>
          <p:cNvPr id="3" name="Content Placeholder 2">
            <a:extLst>
              <a:ext uri="{FF2B5EF4-FFF2-40B4-BE49-F238E27FC236}">
                <a16:creationId xmlns:a16="http://schemas.microsoft.com/office/drawing/2014/main" id="{45EFFED6-DFE8-4C11-B5E3-16683C42DB78}"/>
              </a:ext>
            </a:extLst>
          </p:cNvPr>
          <p:cNvSpPr>
            <a:spLocks noGrp="1"/>
          </p:cNvSpPr>
          <p:nvPr>
            <p:ph idx="1"/>
          </p:nvPr>
        </p:nvSpPr>
        <p:spPr>
          <a:xfrm>
            <a:off x="639098" y="2418735"/>
            <a:ext cx="4886461" cy="3811742"/>
          </a:xfrm>
        </p:spPr>
        <p:txBody>
          <a:bodyPr anchor="ctr">
            <a:normAutofit/>
          </a:bodyPr>
          <a:lstStyle/>
          <a:p>
            <a:r>
              <a:rPr lang="en-CA" dirty="0">
                <a:solidFill>
                  <a:schemeClr val="bg1"/>
                </a:solidFill>
              </a:rPr>
              <a:t>One of the more complex forms of discrimination is systemic or institutional discrimination. </a:t>
            </a:r>
            <a:endParaRPr lang="en-US" dirty="0">
              <a:solidFill>
                <a:schemeClr val="bg1"/>
              </a:solidFill>
            </a:endParaRPr>
          </a:p>
          <a:p>
            <a:r>
              <a:rPr lang="en-CA" dirty="0">
                <a:solidFill>
                  <a:schemeClr val="bg1"/>
                </a:solidFill>
              </a:rPr>
              <a:t>Systemic discrimination refers to policies or practices that appear to be neutral on their surface but that may have discriminatory effects on individuals based on one or more</a:t>
            </a:r>
            <a:r>
              <a:rPr lang="en-CA" i="1" dirty="0">
                <a:solidFill>
                  <a:schemeClr val="bg1"/>
                </a:solidFill>
              </a:rPr>
              <a:t> Code</a:t>
            </a:r>
            <a:r>
              <a:rPr lang="en-CA" dirty="0">
                <a:solidFill>
                  <a:schemeClr val="bg1"/>
                </a:solidFill>
              </a:rPr>
              <a:t> grounds.</a:t>
            </a:r>
            <a:endParaRPr lang="en-US" dirty="0">
              <a:solidFill>
                <a:schemeClr val="bg1"/>
              </a:solidFill>
            </a:endParaRPr>
          </a:p>
        </p:txBody>
      </p:sp>
      <p:pic>
        <p:nvPicPr>
          <p:cNvPr id="4" name="Picture 4" descr="Diagram&#10;&#10;Description automatically generated">
            <a:extLst>
              <a:ext uri="{FF2B5EF4-FFF2-40B4-BE49-F238E27FC236}">
                <a16:creationId xmlns:a16="http://schemas.microsoft.com/office/drawing/2014/main" id="{3C603CDB-9C1B-4D00-8782-227EF4D4632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72200" y="1927100"/>
            <a:ext cx="5371343" cy="3021380"/>
          </a:xfrm>
          <a:prstGeom prst="rect">
            <a:avLst/>
          </a:prstGeom>
        </p:spPr>
      </p:pic>
      <p:sp>
        <p:nvSpPr>
          <p:cNvPr id="18" name="Rectangle 17">
            <a:extLst>
              <a:ext uri="{FF2B5EF4-FFF2-40B4-BE49-F238E27FC236}">
                <a16:creationId xmlns:a16="http://schemas.microsoft.com/office/drawing/2014/main" id="{6C9E16AD-C39A-45E0-9155-60C082A8D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5572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7" name="Group 2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8" name="Rectangle 2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7129040D-C7C4-48FF-9105-4DAC6AB5D7F8}"/>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Overall Curriculum Expectations</a:t>
            </a:r>
          </a:p>
        </p:txBody>
      </p:sp>
      <p:sp>
        <p:nvSpPr>
          <p:cNvPr id="3" name="Content Placeholder 2">
            <a:extLst>
              <a:ext uri="{FF2B5EF4-FFF2-40B4-BE49-F238E27FC236}">
                <a16:creationId xmlns:a16="http://schemas.microsoft.com/office/drawing/2014/main" id="{75019579-0DE8-4045-BF65-BD4816A50464}"/>
              </a:ext>
            </a:extLst>
          </p:cNvPr>
          <p:cNvSpPr>
            <a:spLocks noGrp="1"/>
          </p:cNvSpPr>
          <p:nvPr>
            <p:ph idx="1"/>
          </p:nvPr>
        </p:nvSpPr>
        <p:spPr>
          <a:xfrm>
            <a:off x="4678424" y="1059025"/>
            <a:ext cx="5302189" cy="4739950"/>
          </a:xfrm>
        </p:spPr>
        <p:txBody>
          <a:bodyPr vert="horz" lIns="91440" tIns="45720" rIns="91440" bIns="45720" rtlCol="0" anchor="ctr">
            <a:normAutofit/>
          </a:bodyPr>
          <a:lstStyle/>
          <a:p>
            <a:r>
              <a:rPr lang="en-US" dirty="0">
                <a:solidFill>
                  <a:schemeClr val="tx1"/>
                </a:solidFill>
                <a:ea typeface="+mn-lt"/>
                <a:cs typeface="+mn-lt"/>
              </a:rPr>
              <a:t>D1. Global Inequalities: demonstrate an understanding of how various social structures and conditions support or limit global inequalities; </a:t>
            </a:r>
          </a:p>
          <a:p>
            <a:r>
              <a:rPr lang="en-US" dirty="0">
                <a:solidFill>
                  <a:schemeClr val="tx1"/>
                </a:solidFill>
                <a:ea typeface="+mn-lt"/>
                <a:cs typeface="+mn-lt"/>
              </a:rPr>
              <a:t>D2. Globalization: assess the impact of globalization on individuals and groups; </a:t>
            </a:r>
          </a:p>
          <a:p>
            <a:r>
              <a:rPr lang="en-US" dirty="0">
                <a:solidFill>
                  <a:schemeClr val="tx1"/>
                </a:solidFill>
                <a:ea typeface="+mn-lt"/>
                <a:cs typeface="+mn-lt"/>
              </a:rPr>
              <a:t>D3. Exploitation: analyze the impact of unfair or unjust exploitation of people or resources, locally and globally. </a:t>
            </a:r>
            <a:endParaRPr lang="en-US" dirty="0">
              <a:solidFill>
                <a:schemeClr val="tx1"/>
              </a:solidFill>
            </a:endParaRPr>
          </a:p>
        </p:txBody>
      </p:sp>
      <p:cxnSp>
        <p:nvCxnSpPr>
          <p:cNvPr id="31" name="Straight Connector 3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64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A053-0429-4CA7-B6E0-366E478064EC}"/>
              </a:ext>
            </a:extLst>
          </p:cNvPr>
          <p:cNvSpPr>
            <a:spLocks noGrp="1"/>
          </p:cNvSpPr>
          <p:nvPr>
            <p:ph type="title"/>
          </p:nvPr>
        </p:nvSpPr>
        <p:spPr>
          <a:xfrm>
            <a:off x="1154954" y="973669"/>
            <a:ext cx="8825659" cy="706964"/>
          </a:xfrm>
        </p:spPr>
        <p:txBody>
          <a:bodyPr>
            <a:normAutofit/>
          </a:bodyPr>
          <a:lstStyle/>
          <a:p>
            <a:r>
              <a:rPr lang="en-CA" dirty="0"/>
              <a:t>Systemic Discrimination  </a:t>
            </a:r>
            <a:endParaRPr lang="en-US" dirty="0"/>
          </a:p>
        </p:txBody>
      </p:sp>
      <p:sp>
        <p:nvSpPr>
          <p:cNvPr id="3" name="Content Placeholder 2">
            <a:extLst>
              <a:ext uri="{FF2B5EF4-FFF2-40B4-BE49-F238E27FC236}">
                <a16:creationId xmlns:a16="http://schemas.microsoft.com/office/drawing/2014/main" id="{039FFAE3-805F-4191-94BB-3491A1E464B8}"/>
              </a:ext>
            </a:extLst>
          </p:cNvPr>
          <p:cNvSpPr>
            <a:spLocks noGrp="1"/>
          </p:cNvSpPr>
          <p:nvPr>
            <p:ph idx="1"/>
          </p:nvPr>
        </p:nvSpPr>
        <p:spPr>
          <a:xfrm>
            <a:off x="1154954" y="2603500"/>
            <a:ext cx="6397313" cy="3416300"/>
          </a:xfrm>
        </p:spPr>
        <p:txBody>
          <a:bodyPr anchor="ctr">
            <a:normAutofit/>
          </a:bodyPr>
          <a:lstStyle/>
          <a:p>
            <a:pPr fontAlgn="base">
              <a:lnSpc>
                <a:spcPct val="90000"/>
              </a:lnSpc>
            </a:pPr>
            <a:r>
              <a:rPr lang="en-CA" dirty="0"/>
              <a:t>Systemic discrimination can overlap with other kinds of discrimination, such as harassment, and may arise from stereotypes and biases. The definition of systemic discrimination used by the Ontario Human Rights Commission includes the following three elements:</a:t>
            </a:r>
            <a:endParaRPr lang="en-CA"/>
          </a:p>
          <a:p>
            <a:pPr fontAlgn="base">
              <a:lnSpc>
                <a:spcPct val="90000"/>
              </a:lnSpc>
            </a:pPr>
            <a:r>
              <a:rPr lang="en-CA" dirty="0"/>
              <a:t>patterns of behaviour, policies or practices</a:t>
            </a:r>
            <a:endParaRPr lang="en-CA"/>
          </a:p>
          <a:p>
            <a:pPr fontAlgn="base">
              <a:lnSpc>
                <a:spcPct val="90000"/>
              </a:lnSpc>
            </a:pPr>
            <a:r>
              <a:rPr lang="en-CA" dirty="0"/>
              <a:t>part of the social or administrative structures of an organization</a:t>
            </a:r>
            <a:endParaRPr lang="en-CA"/>
          </a:p>
          <a:p>
            <a:pPr fontAlgn="base">
              <a:lnSpc>
                <a:spcPct val="90000"/>
              </a:lnSpc>
            </a:pPr>
            <a:r>
              <a:rPr lang="en-CA" dirty="0"/>
              <a:t>position of relative disadvantage created for persons identified by the </a:t>
            </a:r>
            <a:r>
              <a:rPr lang="en-CA" i="1" dirty="0"/>
              <a:t>Code</a:t>
            </a:r>
            <a:r>
              <a:rPr lang="en-CA" dirty="0"/>
              <a:t>.</a:t>
            </a:r>
            <a:endParaRPr lang="en-CA"/>
          </a:p>
          <a:p>
            <a:pPr>
              <a:lnSpc>
                <a:spcPct val="90000"/>
              </a:lnSpc>
            </a:pPr>
            <a:endParaRPr lang="en-US"/>
          </a:p>
        </p:txBody>
      </p:sp>
      <p:pic>
        <p:nvPicPr>
          <p:cNvPr id="4" name="Picture 4" descr="Logo&#10;&#10;Description automatically generated">
            <a:extLst>
              <a:ext uri="{FF2B5EF4-FFF2-40B4-BE49-F238E27FC236}">
                <a16:creationId xmlns:a16="http://schemas.microsoft.com/office/drawing/2014/main" id="{B1679454-7F48-43FF-AD4D-4471E4E7138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093" r="-1" b="1523"/>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795693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F00B-4221-4CB7-8C04-A7E6E5312751}"/>
              </a:ext>
            </a:extLst>
          </p:cNvPr>
          <p:cNvSpPr>
            <a:spLocks noGrp="1"/>
          </p:cNvSpPr>
          <p:nvPr>
            <p:ph type="title"/>
          </p:nvPr>
        </p:nvSpPr>
        <p:spPr>
          <a:xfrm>
            <a:off x="1154954" y="973669"/>
            <a:ext cx="8825659" cy="706964"/>
          </a:xfrm>
        </p:spPr>
        <p:txBody>
          <a:bodyPr>
            <a:normAutofit/>
          </a:bodyPr>
          <a:lstStyle/>
          <a:p>
            <a:r>
              <a:rPr lang="en-CA" dirty="0"/>
              <a:t>Criteria </a:t>
            </a:r>
            <a:endParaRPr lang="en-US" dirty="0"/>
          </a:p>
        </p:txBody>
      </p:sp>
      <p:sp>
        <p:nvSpPr>
          <p:cNvPr id="3" name="Content Placeholder 2">
            <a:extLst>
              <a:ext uri="{FF2B5EF4-FFF2-40B4-BE49-F238E27FC236}">
                <a16:creationId xmlns:a16="http://schemas.microsoft.com/office/drawing/2014/main" id="{6BCA4030-7E02-4C8E-A30F-423FF6D26088}"/>
              </a:ext>
            </a:extLst>
          </p:cNvPr>
          <p:cNvSpPr>
            <a:spLocks noGrp="1"/>
          </p:cNvSpPr>
          <p:nvPr>
            <p:ph idx="1"/>
          </p:nvPr>
        </p:nvSpPr>
        <p:spPr>
          <a:xfrm>
            <a:off x="1154954" y="2603500"/>
            <a:ext cx="6397313" cy="3416300"/>
          </a:xfrm>
        </p:spPr>
        <p:txBody>
          <a:bodyPr anchor="ctr">
            <a:normAutofit/>
          </a:bodyPr>
          <a:lstStyle/>
          <a:p>
            <a:pPr fontAlgn="base">
              <a:lnSpc>
                <a:spcPct val="90000"/>
              </a:lnSpc>
            </a:pPr>
            <a:r>
              <a:rPr lang="en-CA" dirty="0"/>
              <a:t>People can experience systemic discrimination differently based on the intersection of various grounds of discrimination, such as gender, disability, place of origin, and so on. In the example above, a racialized or single woman with a disability would be at a triple disadvantage.</a:t>
            </a:r>
            <a:endParaRPr lang="en-CA"/>
          </a:p>
          <a:p>
            <a:pPr fontAlgn="base">
              <a:lnSpc>
                <a:spcPct val="90000"/>
              </a:lnSpc>
            </a:pPr>
            <a:r>
              <a:rPr lang="en-CA" dirty="0"/>
              <a:t>The following three considerations can be used to identify and address systemic discrimination:</a:t>
            </a:r>
            <a:endParaRPr lang="en-CA"/>
          </a:p>
          <a:p>
            <a:pPr fontAlgn="base">
              <a:lnSpc>
                <a:spcPct val="90000"/>
              </a:lnSpc>
            </a:pPr>
            <a:r>
              <a:rPr lang="en-CA" dirty="0"/>
              <a:t>numerical data</a:t>
            </a:r>
            <a:endParaRPr lang="en-CA"/>
          </a:p>
          <a:p>
            <a:pPr fontAlgn="base">
              <a:lnSpc>
                <a:spcPct val="90000"/>
              </a:lnSpc>
            </a:pPr>
            <a:r>
              <a:rPr lang="en-CA" dirty="0"/>
              <a:t>policies, practices and decision-making processes</a:t>
            </a:r>
            <a:endParaRPr lang="en-CA"/>
          </a:p>
          <a:p>
            <a:pPr fontAlgn="base">
              <a:lnSpc>
                <a:spcPct val="90000"/>
              </a:lnSpc>
            </a:pPr>
            <a:r>
              <a:rPr lang="en-CA" dirty="0"/>
              <a:t>organizational culture.</a:t>
            </a:r>
            <a:endParaRPr lang="en-CA"/>
          </a:p>
          <a:p>
            <a:pPr>
              <a:lnSpc>
                <a:spcPct val="90000"/>
              </a:lnSpc>
            </a:pPr>
            <a:endParaRPr lang="en-US"/>
          </a:p>
        </p:txBody>
      </p:sp>
      <p:pic>
        <p:nvPicPr>
          <p:cNvPr id="4" name="Picture 4" descr="Wheelchair Icon Polyprismatic Rays | Free SVG">
            <a:extLst>
              <a:ext uri="{FF2B5EF4-FFF2-40B4-BE49-F238E27FC236}">
                <a16:creationId xmlns:a16="http://schemas.microsoft.com/office/drawing/2014/main" id="{8590F078-B426-4560-8B9D-D8335559CEE4}"/>
              </a:ext>
            </a:extLst>
          </p:cNvPr>
          <p:cNvPicPr>
            <a:picLocks noChangeAspect="1"/>
          </p:cNvPicPr>
          <p:nvPr/>
        </p:nvPicPr>
        <p:blipFill>
          <a:blip r:embed="rId2"/>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3032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09F6-78D0-43B1-9DE7-EF8C1E21A5FA}"/>
              </a:ext>
            </a:extLst>
          </p:cNvPr>
          <p:cNvSpPr>
            <a:spLocks noGrp="1"/>
          </p:cNvSpPr>
          <p:nvPr>
            <p:ph type="title"/>
          </p:nvPr>
        </p:nvSpPr>
        <p:spPr>
          <a:xfrm>
            <a:off x="1154954" y="973669"/>
            <a:ext cx="8825659" cy="706964"/>
          </a:xfrm>
        </p:spPr>
        <p:txBody>
          <a:bodyPr>
            <a:normAutofit/>
          </a:bodyPr>
          <a:lstStyle/>
          <a:p>
            <a:r>
              <a:rPr lang="en-CA" dirty="0"/>
              <a:t>Examples of Systemic Discrimination </a:t>
            </a:r>
            <a:endParaRPr lang="en-US" dirty="0"/>
          </a:p>
        </p:txBody>
      </p:sp>
      <p:sp>
        <p:nvSpPr>
          <p:cNvPr id="3" name="Content Placeholder 2">
            <a:extLst>
              <a:ext uri="{FF2B5EF4-FFF2-40B4-BE49-F238E27FC236}">
                <a16:creationId xmlns:a16="http://schemas.microsoft.com/office/drawing/2014/main" id="{CAC53ADB-7B6E-44A5-813E-F0F4B1D206B8}"/>
              </a:ext>
            </a:extLst>
          </p:cNvPr>
          <p:cNvSpPr>
            <a:spLocks noGrp="1"/>
          </p:cNvSpPr>
          <p:nvPr>
            <p:ph idx="1"/>
          </p:nvPr>
        </p:nvSpPr>
        <p:spPr>
          <a:xfrm>
            <a:off x="1154954" y="2603500"/>
            <a:ext cx="5211979" cy="3416300"/>
          </a:xfrm>
        </p:spPr>
        <p:txBody>
          <a:bodyPr anchor="ctr">
            <a:normAutofit/>
          </a:bodyPr>
          <a:lstStyle/>
          <a:p>
            <a:r>
              <a:rPr lang="en-CA" dirty="0"/>
              <a:t>The high arrests of Indigenous peoples is an example of systematic discrimination, especially since they are regarded as suspicious and treated unfairly. </a:t>
            </a:r>
            <a:endParaRPr lang="en-US" dirty="0"/>
          </a:p>
        </p:txBody>
      </p:sp>
      <p:pic>
        <p:nvPicPr>
          <p:cNvPr id="4" name="Picture 4" descr="A picture containing person, building, hand, fence&#10;&#10;Description automatically generated">
            <a:extLst>
              <a:ext uri="{FF2B5EF4-FFF2-40B4-BE49-F238E27FC236}">
                <a16:creationId xmlns:a16="http://schemas.microsoft.com/office/drawing/2014/main" id="{BA164F45-109E-4110-AAA2-97F01FD88F2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502" r="2943" b="4"/>
          <a:stretch/>
        </p:blipFill>
        <p:spPr>
          <a:xfrm>
            <a:off x="6798733" y="2775951"/>
            <a:ext cx="434502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484098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22E9-92E3-4F50-ADF1-CA5BA510E6B6}"/>
              </a:ext>
            </a:extLst>
          </p:cNvPr>
          <p:cNvSpPr>
            <a:spLocks noGrp="1"/>
          </p:cNvSpPr>
          <p:nvPr>
            <p:ph type="title"/>
          </p:nvPr>
        </p:nvSpPr>
        <p:spPr>
          <a:xfrm>
            <a:off x="1154954" y="973669"/>
            <a:ext cx="8825659" cy="706964"/>
          </a:xfrm>
        </p:spPr>
        <p:txBody>
          <a:bodyPr>
            <a:normAutofit/>
          </a:bodyPr>
          <a:lstStyle/>
          <a:p>
            <a:r>
              <a:rPr lang="en-CA" dirty="0"/>
              <a:t>Social change </a:t>
            </a:r>
            <a:endParaRPr lang="en-US" dirty="0"/>
          </a:p>
        </p:txBody>
      </p:sp>
      <p:sp>
        <p:nvSpPr>
          <p:cNvPr id="3" name="Content Placeholder 2">
            <a:extLst>
              <a:ext uri="{FF2B5EF4-FFF2-40B4-BE49-F238E27FC236}">
                <a16:creationId xmlns:a16="http://schemas.microsoft.com/office/drawing/2014/main" id="{2042A566-8E47-4FEE-B383-4A31B1EC6EA8}"/>
              </a:ext>
            </a:extLst>
          </p:cNvPr>
          <p:cNvSpPr>
            <a:spLocks noGrp="1"/>
          </p:cNvSpPr>
          <p:nvPr>
            <p:ph idx="1"/>
          </p:nvPr>
        </p:nvSpPr>
        <p:spPr>
          <a:xfrm>
            <a:off x="1154955" y="2603500"/>
            <a:ext cx="3481054" cy="3416300"/>
          </a:xfrm>
        </p:spPr>
        <p:txBody>
          <a:bodyPr anchor="ctr">
            <a:normAutofit/>
          </a:bodyPr>
          <a:lstStyle/>
          <a:p>
            <a:r>
              <a:rPr lang="en-CA" sz="1600" dirty="0"/>
              <a:t>Social change involves: </a:t>
            </a:r>
          </a:p>
          <a:p>
            <a:pPr lvl="0"/>
            <a:r>
              <a:rPr lang="en-CA" sz="1600" dirty="0"/>
              <a:t>Transformation in the beliefs of society</a:t>
            </a:r>
            <a:endParaRPr lang="en-US" sz="1600"/>
          </a:p>
          <a:p>
            <a:pPr lvl="0"/>
            <a:r>
              <a:rPr lang="en-CA" sz="1600" dirty="0"/>
              <a:t>Transformation in the social interactions, practices, and organization of society </a:t>
            </a:r>
            <a:endParaRPr lang="en-US" sz="1600"/>
          </a:p>
          <a:p>
            <a:pPr lvl="0"/>
            <a:r>
              <a:rPr lang="en-CA" sz="1600" dirty="0"/>
              <a:t>Transformation in the structures of society</a:t>
            </a:r>
            <a:endParaRPr lang="en-US" sz="1600" dirty="0"/>
          </a:p>
          <a:p>
            <a:pPr marL="0" indent="0">
              <a:buNone/>
            </a:pPr>
            <a:endParaRPr lang="en-US" sz="1600"/>
          </a:p>
        </p:txBody>
      </p:sp>
      <p:pic>
        <p:nvPicPr>
          <p:cNvPr id="4" name="Picture 4" descr="A picture containing text&#10;&#10;Description automatically generated">
            <a:extLst>
              <a:ext uri="{FF2B5EF4-FFF2-40B4-BE49-F238E27FC236}">
                <a16:creationId xmlns:a16="http://schemas.microsoft.com/office/drawing/2014/main" id="{B85810CE-AA82-47FE-991E-E6DA7550FE8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52493" y="2775951"/>
            <a:ext cx="5823727"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83213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87953A2-6175-48B2-B244-D3B8CB261C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10" name="Rectangle 9">
              <a:extLst>
                <a:ext uri="{FF2B5EF4-FFF2-40B4-BE49-F238E27FC236}">
                  <a16:creationId xmlns:a16="http://schemas.microsoft.com/office/drawing/2014/main" id="{46EBB794-1D68-4A8C-8B36-0A44FE016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FDA24F05-1BB6-46E9-AFA8-EEB5C4FEF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FD645837-0AD2-4926-8CD1-23C780D7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6E146E44-DB1E-4F8A-96BE-B07EC0440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 name="Freeform 5">
              <a:extLst>
                <a:ext uri="{FF2B5EF4-FFF2-40B4-BE49-F238E27FC236}">
                  <a16:creationId xmlns:a16="http://schemas.microsoft.com/office/drawing/2014/main" id="{CB7AE09E-9F15-4A9E-8B3F-1E647CF5A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327EA69-7801-438A-BB12-6721805A50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34FA1B7-E0C8-4510-BF52-D435074BF15B}"/>
              </a:ext>
            </a:extLst>
          </p:cNvPr>
          <p:cNvSpPr>
            <a:spLocks noGrp="1"/>
          </p:cNvSpPr>
          <p:nvPr>
            <p:ph type="title"/>
          </p:nvPr>
        </p:nvSpPr>
        <p:spPr>
          <a:xfrm>
            <a:off x="639098" y="629265"/>
            <a:ext cx="4886461" cy="1622322"/>
          </a:xfrm>
        </p:spPr>
        <p:txBody>
          <a:bodyPr>
            <a:normAutofit/>
          </a:bodyPr>
          <a:lstStyle/>
          <a:p>
            <a:r>
              <a:rPr lang="en-CA" dirty="0"/>
              <a:t>Challenges</a:t>
            </a:r>
            <a:endParaRPr lang="en-US" dirty="0"/>
          </a:p>
        </p:txBody>
      </p:sp>
      <p:sp>
        <p:nvSpPr>
          <p:cNvPr id="3" name="Content Placeholder 2">
            <a:extLst>
              <a:ext uri="{FF2B5EF4-FFF2-40B4-BE49-F238E27FC236}">
                <a16:creationId xmlns:a16="http://schemas.microsoft.com/office/drawing/2014/main" id="{A86DF1FA-0D7C-4252-BC6B-BF1E0055F9AC}"/>
              </a:ext>
            </a:extLst>
          </p:cNvPr>
          <p:cNvSpPr>
            <a:spLocks noGrp="1"/>
          </p:cNvSpPr>
          <p:nvPr>
            <p:ph idx="1"/>
          </p:nvPr>
        </p:nvSpPr>
        <p:spPr>
          <a:xfrm>
            <a:off x="639098" y="2418735"/>
            <a:ext cx="4886461" cy="3811742"/>
          </a:xfrm>
        </p:spPr>
        <p:txBody>
          <a:bodyPr anchor="ctr">
            <a:normAutofit/>
          </a:bodyPr>
          <a:lstStyle/>
          <a:p>
            <a:r>
              <a:rPr lang="en-CA">
                <a:solidFill>
                  <a:schemeClr val="bg1"/>
                </a:solidFill>
              </a:rPr>
              <a:t>What challenges, impedes, or hinders social change?</a:t>
            </a:r>
            <a:endParaRPr lang="en-US">
              <a:solidFill>
                <a:schemeClr val="bg1"/>
              </a:solidFill>
            </a:endParaRPr>
          </a:p>
        </p:txBody>
      </p:sp>
      <p:pic>
        <p:nvPicPr>
          <p:cNvPr id="4" name="Picture 4" descr="Questionmark Pregunta Mark · Imagen gratis en Pixabay">
            <a:extLst>
              <a:ext uri="{FF2B5EF4-FFF2-40B4-BE49-F238E27FC236}">
                <a16:creationId xmlns:a16="http://schemas.microsoft.com/office/drawing/2014/main" id="{FEC09D29-EA7A-4133-8DF3-96714DBA11F3}"/>
              </a:ext>
            </a:extLst>
          </p:cNvPr>
          <p:cNvPicPr>
            <a:picLocks noChangeAspect="1"/>
          </p:cNvPicPr>
          <p:nvPr/>
        </p:nvPicPr>
        <p:blipFill rotWithShape="1">
          <a:blip r:embed="rId3"/>
          <a:srcRect l="3458" r="371" b="-3"/>
          <a:stretch/>
        </p:blipFill>
        <p:spPr>
          <a:xfrm>
            <a:off x="6172200" y="645106"/>
            <a:ext cx="5371343" cy="5585369"/>
          </a:xfrm>
          <a:prstGeom prst="rect">
            <a:avLst/>
          </a:prstGeom>
        </p:spPr>
      </p:pic>
      <p:sp>
        <p:nvSpPr>
          <p:cNvPr id="17" name="Rectangle 16">
            <a:extLst>
              <a:ext uri="{FF2B5EF4-FFF2-40B4-BE49-F238E27FC236}">
                <a16:creationId xmlns:a16="http://schemas.microsoft.com/office/drawing/2014/main" id="{713A6E1E-CBC2-4384-A35B-B259DC70A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5206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9325-E698-41A8-8EA2-2DAD7BF9AB2C}"/>
              </a:ext>
            </a:extLst>
          </p:cNvPr>
          <p:cNvSpPr>
            <a:spLocks noGrp="1"/>
          </p:cNvSpPr>
          <p:nvPr>
            <p:ph type="title"/>
          </p:nvPr>
        </p:nvSpPr>
        <p:spPr>
          <a:xfrm>
            <a:off x="1154954" y="973669"/>
            <a:ext cx="8825659" cy="706964"/>
          </a:xfrm>
        </p:spPr>
        <p:txBody>
          <a:bodyPr>
            <a:normAutofit/>
          </a:bodyPr>
          <a:lstStyle/>
          <a:p>
            <a:r>
              <a:rPr lang="en-CA" sz="3300"/>
              <a:t>Negative attitudes, bias, and stereotypes</a:t>
            </a:r>
            <a:endParaRPr lang="en-US" sz="3300"/>
          </a:p>
        </p:txBody>
      </p:sp>
      <p:sp>
        <p:nvSpPr>
          <p:cNvPr id="3" name="Content Placeholder 2">
            <a:extLst>
              <a:ext uri="{FF2B5EF4-FFF2-40B4-BE49-F238E27FC236}">
                <a16:creationId xmlns:a16="http://schemas.microsoft.com/office/drawing/2014/main" id="{384CDE6B-2033-4FD6-863B-4697513A0DB7}"/>
              </a:ext>
            </a:extLst>
          </p:cNvPr>
          <p:cNvSpPr>
            <a:spLocks noGrp="1"/>
          </p:cNvSpPr>
          <p:nvPr>
            <p:ph idx="1"/>
          </p:nvPr>
        </p:nvSpPr>
        <p:spPr>
          <a:xfrm>
            <a:off x="1154954" y="2603500"/>
            <a:ext cx="6397313" cy="3416300"/>
          </a:xfrm>
        </p:spPr>
        <p:txBody>
          <a:bodyPr anchor="ctr">
            <a:normAutofit/>
          </a:bodyPr>
          <a:lstStyle/>
          <a:p>
            <a:pPr fontAlgn="base">
              <a:lnSpc>
                <a:spcPct val="90000"/>
              </a:lnSpc>
            </a:pPr>
            <a:r>
              <a:rPr lang="en-CA" b="1" dirty="0"/>
              <a:t>Prejudice</a:t>
            </a:r>
            <a:r>
              <a:rPr lang="en-CA" dirty="0"/>
              <a:t> is a strong dislike or negative feelings held by someone about another person or group. Negative attitudes and stereotypes may lead to harassment and discrimination, and affect a person’s ability to both get and succeed in a job.</a:t>
            </a:r>
            <a:endParaRPr lang="en-CA"/>
          </a:p>
          <a:p>
            <a:pPr fontAlgn="base">
              <a:lnSpc>
                <a:spcPct val="90000"/>
              </a:lnSpc>
            </a:pPr>
            <a:r>
              <a:rPr lang="en-CA" dirty="0"/>
              <a:t>These types of attitudes can be expressed as "isms" (ageism, sexism, racism, etc.) and refer to a way of thinking about other persons based on negative stereotypes about race, age, sex, etc. </a:t>
            </a:r>
            <a:endParaRPr lang="en-CA"/>
          </a:p>
          <a:p>
            <a:pPr fontAlgn="base">
              <a:lnSpc>
                <a:spcPct val="90000"/>
              </a:lnSpc>
            </a:pPr>
            <a:r>
              <a:rPr lang="en-CA" dirty="0"/>
              <a:t>When people are stereotyped, all people in the group are given the same characteristics, regardless of their individual differences.</a:t>
            </a:r>
            <a:endParaRPr lang="en-CA"/>
          </a:p>
          <a:p>
            <a:pPr>
              <a:lnSpc>
                <a:spcPct val="90000"/>
              </a:lnSpc>
            </a:pPr>
            <a:endParaRPr lang="en-US"/>
          </a:p>
        </p:txBody>
      </p:sp>
      <p:pic>
        <p:nvPicPr>
          <p:cNvPr id="4" name="Picture 4" descr="Text, whiteboard&#10;&#10;Description automatically generated">
            <a:extLst>
              <a:ext uri="{FF2B5EF4-FFF2-40B4-BE49-F238E27FC236}">
                <a16:creationId xmlns:a16="http://schemas.microsoft.com/office/drawing/2014/main" id="{830429BF-B2C4-46BC-A4CE-B5AB0A18133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20571" y="3281566"/>
            <a:ext cx="3080048" cy="205593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28627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5B30-0537-4E66-8725-9C30A5E8C215}"/>
              </a:ext>
            </a:extLst>
          </p:cNvPr>
          <p:cNvSpPr>
            <a:spLocks noGrp="1"/>
          </p:cNvSpPr>
          <p:nvPr>
            <p:ph type="title"/>
          </p:nvPr>
        </p:nvSpPr>
        <p:spPr>
          <a:xfrm>
            <a:off x="1154954" y="973669"/>
            <a:ext cx="8825659" cy="706964"/>
          </a:xfrm>
        </p:spPr>
        <p:txBody>
          <a:bodyPr>
            <a:normAutofit/>
          </a:bodyPr>
          <a:lstStyle/>
          <a:p>
            <a:r>
              <a:rPr lang="en-US" dirty="0"/>
              <a:t>ISMS</a:t>
            </a:r>
          </a:p>
        </p:txBody>
      </p:sp>
      <p:pic>
        <p:nvPicPr>
          <p:cNvPr id="4" name="Picture 4" descr="A picture containing outdoor, sky, image&#10;&#10;Description automatically generated">
            <a:extLst>
              <a:ext uri="{FF2B5EF4-FFF2-40B4-BE49-F238E27FC236}">
                <a16:creationId xmlns:a16="http://schemas.microsoft.com/office/drawing/2014/main" id="{428800C4-2B9E-4CBC-B563-2A4C8F48421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51467" y="2989673"/>
            <a:ext cx="4345024" cy="2639718"/>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F80E7E74-BCCD-4264-8361-8078ADE3C665}"/>
              </a:ext>
            </a:extLst>
          </p:cNvPr>
          <p:cNvSpPr>
            <a:spLocks noGrp="1"/>
          </p:cNvSpPr>
          <p:nvPr>
            <p:ph idx="1"/>
          </p:nvPr>
        </p:nvSpPr>
        <p:spPr>
          <a:xfrm>
            <a:off x="5980954" y="2603500"/>
            <a:ext cx="5211979" cy="3416300"/>
          </a:xfrm>
        </p:spPr>
        <p:txBody>
          <a:bodyPr vert="horz" lIns="91440" tIns="45720" rIns="91440" bIns="45720" rtlCol="0" anchor="ctr">
            <a:normAutofit/>
          </a:bodyPr>
          <a:lstStyle/>
          <a:p>
            <a:r>
              <a:rPr lang="en-CA" sz="1700"/>
              <a:t>"Isms" refer mainly to attitudes, while discrimination involves actions. An example is treating someone in an unequal way due to one of the grounds listed in the </a:t>
            </a:r>
            <a:r>
              <a:rPr lang="en-CA" sz="1700" i="1"/>
              <a:t>Code</a:t>
            </a:r>
            <a:r>
              <a:rPr lang="en-CA" sz="1700"/>
              <a:t>. </a:t>
            </a:r>
            <a:endParaRPr lang="en-US" sz="1700"/>
          </a:p>
          <a:p>
            <a:r>
              <a:rPr lang="en-CA" sz="1700"/>
              <a:t>While racism, sexism, etc. will not always lead to discrimination under the </a:t>
            </a:r>
            <a:r>
              <a:rPr lang="en-CA" sz="1700" i="1"/>
              <a:t>Code</a:t>
            </a:r>
            <a:r>
              <a:rPr lang="en-CA" sz="1700"/>
              <a:t>, they are often the cause of discrimination and harassment. Therefore, it is important from a human rights perspective to address acts of discrimination and also ageist, sexist, racist, etc. attitudes that exist in a workplace.</a:t>
            </a:r>
          </a:p>
          <a:p>
            <a:endParaRPr lang="en-US" sz="1700"/>
          </a:p>
        </p:txBody>
      </p:sp>
    </p:spTree>
    <p:extLst>
      <p:ext uri="{BB962C8B-B14F-4D97-AF65-F5344CB8AC3E}">
        <p14:creationId xmlns:p14="http://schemas.microsoft.com/office/powerpoint/2010/main" val="384136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D28B-8787-4F4D-B18D-20760CEAFB16}"/>
              </a:ext>
            </a:extLst>
          </p:cNvPr>
          <p:cNvSpPr>
            <a:spLocks noGrp="1"/>
          </p:cNvSpPr>
          <p:nvPr>
            <p:ph type="title"/>
          </p:nvPr>
        </p:nvSpPr>
        <p:spPr>
          <a:xfrm>
            <a:off x="1154954" y="973669"/>
            <a:ext cx="8825659" cy="706964"/>
          </a:xfrm>
        </p:spPr>
        <p:txBody>
          <a:bodyPr>
            <a:normAutofit/>
          </a:bodyPr>
          <a:lstStyle/>
          <a:p>
            <a:r>
              <a:rPr lang="en-CA" dirty="0"/>
              <a:t>Individual Discrimination</a:t>
            </a:r>
            <a:endParaRPr lang="en-US" dirty="0"/>
          </a:p>
        </p:txBody>
      </p:sp>
      <p:sp>
        <p:nvSpPr>
          <p:cNvPr id="3" name="Content Placeholder 2">
            <a:extLst>
              <a:ext uri="{FF2B5EF4-FFF2-40B4-BE49-F238E27FC236}">
                <a16:creationId xmlns:a16="http://schemas.microsoft.com/office/drawing/2014/main" id="{5BC01C17-143F-4D35-8406-F75AF8FF426B}"/>
              </a:ext>
            </a:extLst>
          </p:cNvPr>
          <p:cNvSpPr>
            <a:spLocks noGrp="1"/>
          </p:cNvSpPr>
          <p:nvPr>
            <p:ph idx="1"/>
          </p:nvPr>
        </p:nvSpPr>
        <p:spPr>
          <a:xfrm>
            <a:off x="1154954" y="2603500"/>
            <a:ext cx="6397313" cy="3416300"/>
          </a:xfrm>
        </p:spPr>
        <p:txBody>
          <a:bodyPr anchor="ctr">
            <a:normAutofit/>
          </a:bodyPr>
          <a:lstStyle/>
          <a:p>
            <a:pPr fontAlgn="base"/>
            <a:r>
              <a:rPr lang="en-CA" dirty="0"/>
              <a:t>not individually assessing the unique merits, capacities and circumstances of a person</a:t>
            </a:r>
          </a:p>
          <a:p>
            <a:pPr fontAlgn="base"/>
            <a:r>
              <a:rPr lang="en-CA" dirty="0"/>
              <a:t>instead, making stereotypical assumptions based on a person’s presumed traits</a:t>
            </a:r>
          </a:p>
          <a:p>
            <a:pPr fontAlgn="base"/>
            <a:r>
              <a:rPr lang="en-CA" dirty="0"/>
              <a:t>having the impact of excluding persons, denying benefits or imposing burdens.</a:t>
            </a:r>
          </a:p>
          <a:p>
            <a:pPr fontAlgn="base"/>
            <a:r>
              <a:rPr lang="en-CA" dirty="0"/>
              <a:t>Discrimination often takes place without any intent to do harm. And in most cases, there are overlaps between discrimination and other legitimate factors.</a:t>
            </a:r>
          </a:p>
          <a:p>
            <a:endParaRPr lang="en-US" dirty="0"/>
          </a:p>
        </p:txBody>
      </p:sp>
      <p:pic>
        <p:nvPicPr>
          <p:cNvPr id="4" name="Picture 4" descr="Attribution Icon Person Male · Free vector graphic on Pixabay">
            <a:extLst>
              <a:ext uri="{FF2B5EF4-FFF2-40B4-BE49-F238E27FC236}">
                <a16:creationId xmlns:a16="http://schemas.microsoft.com/office/drawing/2014/main" id="{B6C8E99A-055B-4D2C-A28D-8DBFB7BC15C5}"/>
              </a:ext>
            </a:extLst>
          </p:cNvPr>
          <p:cNvPicPr>
            <a:picLocks noChangeAspect="1"/>
          </p:cNvPicPr>
          <p:nvPr/>
        </p:nvPicPr>
        <p:blipFill rotWithShape="1">
          <a:blip r:embed="rId2"/>
          <a:srcRect t="418" r="-2" b="-2"/>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17015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16D40-F4F3-4C30-BDD9-C2EC8F9B575D}"/>
              </a:ext>
            </a:extLst>
          </p:cNvPr>
          <p:cNvSpPr>
            <a:spLocks noGrp="1"/>
          </p:cNvSpPr>
          <p:nvPr>
            <p:ph type="title"/>
          </p:nvPr>
        </p:nvSpPr>
        <p:spPr>
          <a:xfrm>
            <a:off x="1154954" y="973669"/>
            <a:ext cx="8825659" cy="706964"/>
          </a:xfrm>
        </p:spPr>
        <p:txBody>
          <a:bodyPr>
            <a:normAutofit/>
          </a:bodyPr>
          <a:lstStyle/>
          <a:p>
            <a:r>
              <a:rPr lang="en-CA" dirty="0"/>
              <a:t>Discrimination</a:t>
            </a:r>
            <a:endParaRPr lang="en-US" dirty="0"/>
          </a:p>
        </p:txBody>
      </p:sp>
      <p:sp>
        <p:nvSpPr>
          <p:cNvPr id="3" name="Content Placeholder 2">
            <a:extLst>
              <a:ext uri="{FF2B5EF4-FFF2-40B4-BE49-F238E27FC236}">
                <a16:creationId xmlns:a16="http://schemas.microsoft.com/office/drawing/2014/main" id="{0FD71DC7-2B2B-47B5-B112-A7D741B56D12}"/>
              </a:ext>
            </a:extLst>
          </p:cNvPr>
          <p:cNvSpPr>
            <a:spLocks noGrp="1"/>
          </p:cNvSpPr>
          <p:nvPr>
            <p:ph idx="1"/>
          </p:nvPr>
        </p:nvSpPr>
        <p:spPr>
          <a:xfrm>
            <a:off x="1154954" y="2603500"/>
            <a:ext cx="6397313" cy="3416300"/>
          </a:xfrm>
        </p:spPr>
        <p:txBody>
          <a:bodyPr vert="horz" lIns="91440" tIns="45720" rIns="91440" bIns="45720" rtlCol="0" anchor="ctr">
            <a:normAutofit/>
          </a:bodyPr>
          <a:lstStyle/>
          <a:p>
            <a:r>
              <a:rPr lang="en-CA" dirty="0"/>
              <a:t>Many people think of overt or visible discrimination </a:t>
            </a:r>
          </a:p>
          <a:p>
            <a:pPr fontAlgn="base"/>
            <a:r>
              <a:rPr lang="en-CA" dirty="0"/>
              <a:t>Discrimination exists when rules, standards or requirements that appear to be neutral have a discriminatory impact on people identified by the </a:t>
            </a:r>
            <a:r>
              <a:rPr lang="en-CA" i="1" dirty="0"/>
              <a:t>Human Rights Code</a:t>
            </a:r>
            <a:r>
              <a:rPr lang="en-CA" dirty="0"/>
              <a:t>. In some cases, direct discrimination takes place through another person or other means.</a:t>
            </a:r>
          </a:p>
          <a:p>
            <a:pPr fontAlgn="base"/>
            <a:r>
              <a:rPr lang="en-CA" dirty="0"/>
              <a:t>Discrimination can also occur when an employer adopts a practice or rule that, on its face, discriminates on a prohibited ground.</a:t>
            </a:r>
          </a:p>
          <a:p>
            <a:endParaRPr lang="en-US" dirty="0"/>
          </a:p>
        </p:txBody>
      </p:sp>
      <p:pic>
        <p:nvPicPr>
          <p:cNvPr id="4" name="Picture 4" descr="A picture containing text, sky, outdoor, sign&#10;&#10;Description automatically generated">
            <a:extLst>
              <a:ext uri="{FF2B5EF4-FFF2-40B4-BE49-F238E27FC236}">
                <a16:creationId xmlns:a16="http://schemas.microsoft.com/office/drawing/2014/main" id="{C09ADDE0-56AE-465F-8C24-16B732D571D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285" r="17938" b="3"/>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24872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1B62-EDDC-45AB-9647-D64504E58849}"/>
              </a:ext>
            </a:extLst>
          </p:cNvPr>
          <p:cNvSpPr>
            <a:spLocks noGrp="1"/>
          </p:cNvSpPr>
          <p:nvPr>
            <p:ph type="title"/>
          </p:nvPr>
        </p:nvSpPr>
        <p:spPr>
          <a:xfrm>
            <a:off x="1154954" y="973669"/>
            <a:ext cx="8825659" cy="706964"/>
          </a:xfrm>
        </p:spPr>
        <p:txBody>
          <a:bodyPr>
            <a:normAutofit/>
          </a:bodyPr>
          <a:lstStyle/>
          <a:p>
            <a:r>
              <a:rPr lang="en-CA" dirty="0"/>
              <a:t>Paula </a:t>
            </a:r>
            <a:r>
              <a:rPr lang="en-CA" dirty="0" err="1"/>
              <a:t>Deen</a:t>
            </a:r>
            <a:endParaRPr lang="en-US" dirty="0"/>
          </a:p>
        </p:txBody>
      </p:sp>
      <p:sp>
        <p:nvSpPr>
          <p:cNvPr id="3" name="Content Placeholder 2">
            <a:extLst>
              <a:ext uri="{FF2B5EF4-FFF2-40B4-BE49-F238E27FC236}">
                <a16:creationId xmlns:a16="http://schemas.microsoft.com/office/drawing/2014/main" id="{BA87E5AF-8D2D-4C97-A566-CA57DF0F4A6C}"/>
              </a:ext>
            </a:extLst>
          </p:cNvPr>
          <p:cNvSpPr>
            <a:spLocks noGrp="1"/>
          </p:cNvSpPr>
          <p:nvPr>
            <p:ph idx="1"/>
          </p:nvPr>
        </p:nvSpPr>
        <p:spPr>
          <a:xfrm>
            <a:off x="1154954" y="2603500"/>
            <a:ext cx="6397313" cy="3416300"/>
          </a:xfrm>
        </p:spPr>
        <p:txBody>
          <a:bodyPr anchor="ctr">
            <a:normAutofit/>
          </a:bodyPr>
          <a:lstStyle/>
          <a:p>
            <a:r>
              <a:rPr lang="en-CA" dirty="0"/>
              <a:t>Made a racist comment during filming of one of her cooking shows in 2013</a:t>
            </a:r>
          </a:p>
          <a:p>
            <a:r>
              <a:rPr lang="en-CA" dirty="0"/>
              <a:t>“Retailers including Wal-Mart and Target said they'll no longer sell </a:t>
            </a:r>
            <a:r>
              <a:rPr lang="en-CA" dirty="0" err="1"/>
              <a:t>Deen's</a:t>
            </a:r>
            <a:r>
              <a:rPr lang="en-CA" dirty="0"/>
              <a:t> products and publisher Ballantine scuttled plans for her upcoming cookbook even though it was the No. 1 seller on Amazon. </a:t>
            </a:r>
            <a:endParaRPr lang="en-US"/>
          </a:p>
          <a:p>
            <a:r>
              <a:rPr lang="en-CA" dirty="0" err="1"/>
              <a:t>Deen</a:t>
            </a:r>
            <a:r>
              <a:rPr lang="en-CA" dirty="0"/>
              <a:t> also parted company with her long-time New York agent, Barry Weiner, who had worked to turn </a:t>
            </a:r>
            <a:r>
              <a:rPr lang="en-CA" dirty="0" err="1"/>
              <a:t>Deen</a:t>
            </a:r>
            <a:r>
              <a:rPr lang="en-CA" dirty="0"/>
              <a:t> into a comfort-food queen since she was little more than a Savannah restaurant owner and self-publisher of cookbooks.”</a:t>
            </a:r>
            <a:endParaRPr lang="en-US"/>
          </a:p>
        </p:txBody>
      </p:sp>
      <p:pic>
        <p:nvPicPr>
          <p:cNvPr id="4" name="Picture 4">
            <a:extLst>
              <a:ext uri="{FF2B5EF4-FFF2-40B4-BE49-F238E27FC236}">
                <a16:creationId xmlns:a16="http://schemas.microsoft.com/office/drawing/2014/main" id="{2F6B7869-3E1B-4F69-AEA6-C11925E7498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299" r="24423"/>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3200298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otalTime>0</TotalTime>
  <Words>1296</Words>
  <Application>Microsoft Office PowerPoint</Application>
  <PresentationFormat>Widescreen</PresentationFormat>
  <Paragraphs>79</Paragraphs>
  <Slides>22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Century Gothic</vt:lpstr>
      <vt:lpstr>Wingdings 3</vt:lpstr>
      <vt:lpstr>Ion Boardroom</vt:lpstr>
      <vt:lpstr>Unit 4: Global Social Challenges </vt:lpstr>
      <vt:lpstr>Overall Curriculum Expectations</vt:lpstr>
      <vt:lpstr>Social change </vt:lpstr>
      <vt:lpstr>Challenges</vt:lpstr>
      <vt:lpstr>Negative attitudes, bias, and stereotypes</vt:lpstr>
      <vt:lpstr>ISMS</vt:lpstr>
      <vt:lpstr>Individual Discrimination</vt:lpstr>
      <vt:lpstr>Discrimination</vt:lpstr>
      <vt:lpstr>Paula Deen</vt:lpstr>
      <vt:lpstr>Sexism</vt:lpstr>
      <vt:lpstr>Examples</vt:lpstr>
      <vt:lpstr>Example</vt:lpstr>
      <vt:lpstr>Wax Discrimination Study (1948)</vt:lpstr>
      <vt:lpstr>Gordon W. Allport Commentary</vt:lpstr>
      <vt:lpstr>Subtle Discrimination </vt:lpstr>
      <vt:lpstr>Subtle Discrimination</vt:lpstr>
      <vt:lpstr>Discrimination</vt:lpstr>
      <vt:lpstr>Microaggressions</vt:lpstr>
      <vt:lpstr>Systemic Racism or Discrimination</vt:lpstr>
      <vt:lpstr>Systemic Discrimination  </vt:lpstr>
      <vt:lpstr>Criteria </vt:lpstr>
      <vt:lpstr>Examples of Systemic Discrimination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Global Social Challenges </dc:title>
  <dc:creator>Julie Bamford</dc:creator>
  <cp:lastModifiedBy>Julie Bamford</cp:lastModifiedBy>
  <cp:revision>1</cp:revision>
  <dcterms:created xsi:type="dcterms:W3CDTF">2024-02-21T17:55:49Z</dcterms:created>
  <dcterms:modified xsi:type="dcterms:W3CDTF">2024-02-21T17:56:39Z</dcterms:modified>
</cp:coreProperties>
</file>