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356" r:id="rId3"/>
    <p:sldId id="275" r:id="rId4"/>
    <p:sldId id="273" r:id="rId5"/>
    <p:sldId id="261" r:id="rId6"/>
    <p:sldId id="366" r:id="rId7"/>
    <p:sldId id="357" r:id="rId8"/>
    <p:sldId id="358" r:id="rId9"/>
    <p:sldId id="359" r:id="rId10"/>
    <p:sldId id="360" r:id="rId11"/>
    <p:sldId id="361" r:id="rId12"/>
    <p:sldId id="362" r:id="rId13"/>
    <p:sldId id="363" r:id="rId14"/>
    <p:sldId id="364" r:id="rId15"/>
    <p:sldId id="365"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354" r:id="rId55"/>
    <p:sldId id="355" r:id="rId56"/>
    <p:sldId id="27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68"/>
    <p:restoredTop sz="96327"/>
  </p:normalViewPr>
  <p:slideViewPr>
    <p:cSldViewPr snapToGrid="0">
      <p:cViewPr varScale="1">
        <p:scale>
          <a:sx n="105" d="100"/>
          <a:sy n="105" d="100"/>
        </p:scale>
        <p:origin x="192" y="2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12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905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159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011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521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3958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15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07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40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1783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86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95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13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8475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895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5/16/23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3074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5lovelanguages.com/quizzes/love-languag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16personalities.com/free-personality-tes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talks/robert_waldinger_what_makes_a_good_life_lessons_from_the_longest_study_on_happiness/c"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3350-137E-0D06-AF41-11AFEA25E2B3}"/>
              </a:ext>
            </a:extLst>
          </p:cNvPr>
          <p:cNvSpPr>
            <a:spLocks noGrp="1"/>
          </p:cNvSpPr>
          <p:nvPr>
            <p:ph type="ctrTitle"/>
          </p:nvPr>
        </p:nvSpPr>
        <p:spPr/>
        <p:txBody>
          <a:bodyPr/>
          <a:lstStyle/>
          <a:p>
            <a:r>
              <a:rPr lang="en-US" dirty="0"/>
              <a:t>Lesson 2.3 Happiness</a:t>
            </a:r>
          </a:p>
        </p:txBody>
      </p:sp>
      <p:sp>
        <p:nvSpPr>
          <p:cNvPr id="3" name="Subtitle 2">
            <a:extLst>
              <a:ext uri="{FF2B5EF4-FFF2-40B4-BE49-F238E27FC236}">
                <a16:creationId xmlns:a16="http://schemas.microsoft.com/office/drawing/2014/main" id="{B2580E11-7FCE-6AA2-F783-935224DF44FC}"/>
              </a:ext>
            </a:extLst>
          </p:cNvPr>
          <p:cNvSpPr>
            <a:spLocks noGrp="1"/>
          </p:cNvSpPr>
          <p:nvPr>
            <p:ph type="subTitle" idx="1"/>
          </p:nvPr>
        </p:nvSpPr>
        <p:spPr/>
        <p:txBody>
          <a:bodyPr/>
          <a:lstStyle/>
          <a:p>
            <a:r>
              <a:rPr lang="en-US" dirty="0"/>
              <a:t>18 May 2023</a:t>
            </a:r>
          </a:p>
        </p:txBody>
      </p:sp>
    </p:spTree>
    <p:extLst>
      <p:ext uri="{BB962C8B-B14F-4D97-AF65-F5344CB8AC3E}">
        <p14:creationId xmlns:p14="http://schemas.microsoft.com/office/powerpoint/2010/main" val="27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F83C0-C1B4-7A0C-5379-F6004C22C0EF}"/>
              </a:ext>
            </a:extLst>
          </p:cNvPr>
          <p:cNvPicPr>
            <a:picLocks noChangeAspect="1"/>
          </p:cNvPicPr>
          <p:nvPr/>
        </p:nvPicPr>
        <p:blipFill rotWithShape="1">
          <a:blip r:embed="rId2"/>
          <a:srcRect l="16194" r="20597"/>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DA3F6427-75B0-B181-BD04-B4C282051C1D}"/>
              </a:ext>
            </a:extLst>
          </p:cNvPr>
          <p:cNvSpPr>
            <a:spLocks noGrp="1"/>
          </p:cNvSpPr>
          <p:nvPr>
            <p:ph type="title"/>
          </p:nvPr>
        </p:nvSpPr>
        <p:spPr>
          <a:xfrm>
            <a:off x="535525" y="624110"/>
            <a:ext cx="4623955" cy="1280890"/>
          </a:xfrm>
        </p:spPr>
        <p:txBody>
          <a:bodyPr>
            <a:normAutofit/>
          </a:bodyPr>
          <a:lstStyle/>
          <a:p>
            <a:endParaRPr lang="en-US"/>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F245A3B-C293-CDE8-828C-4FC314E4AE41}"/>
              </a:ext>
            </a:extLst>
          </p:cNvPr>
          <p:cNvSpPr>
            <a:spLocks noGrp="1"/>
          </p:cNvSpPr>
          <p:nvPr>
            <p:ph idx="1"/>
          </p:nvPr>
        </p:nvSpPr>
        <p:spPr>
          <a:xfrm>
            <a:off x="531812" y="2133600"/>
            <a:ext cx="4625882" cy="3777622"/>
          </a:xfrm>
        </p:spPr>
        <p:txBody>
          <a:bodyPr>
            <a:normAutofit/>
          </a:bodyPr>
          <a:lstStyle/>
          <a:p>
            <a:r>
              <a:rPr lang="en-HK" dirty="0"/>
              <a:t>So how can we nurture loving relationships? This is a big topic, but we can break it down into three parts:</a:t>
            </a:r>
          </a:p>
          <a:p>
            <a:pPr lvl="1"/>
            <a:r>
              <a:rPr lang="en-HK" dirty="0"/>
              <a:t>1. Foundation: Accept and value them for who they are </a:t>
            </a:r>
          </a:p>
          <a:p>
            <a:pPr lvl="1"/>
            <a:r>
              <a:rPr lang="en-HK" dirty="0"/>
              <a:t>2. Growth: Use the Five Love Languages and the Four Methods of Guidance </a:t>
            </a:r>
          </a:p>
          <a:p>
            <a:pPr lvl="1"/>
            <a:r>
              <a:rPr lang="en-HK" dirty="0"/>
              <a:t>3. Preventing Failure: Build your conflict resolution skills</a:t>
            </a:r>
            <a:endParaRPr lang="en-US" dirty="0"/>
          </a:p>
        </p:txBody>
      </p:sp>
    </p:spTree>
    <p:extLst>
      <p:ext uri="{BB962C8B-B14F-4D97-AF65-F5344CB8AC3E}">
        <p14:creationId xmlns:p14="http://schemas.microsoft.com/office/powerpoint/2010/main" val="34917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Hands holding each other's wrists and interlinked to form a circle">
            <a:extLst>
              <a:ext uri="{FF2B5EF4-FFF2-40B4-BE49-F238E27FC236}">
                <a16:creationId xmlns:a16="http://schemas.microsoft.com/office/drawing/2014/main" id="{53681A79-7859-0DFA-C94D-F1E5845D3805}"/>
              </a:ext>
            </a:extLst>
          </p:cNvPr>
          <p:cNvPicPr>
            <a:picLocks noChangeAspect="1"/>
          </p:cNvPicPr>
          <p:nvPr/>
        </p:nvPicPr>
        <p:blipFill rotWithShape="1">
          <a:blip r:embed="rId2"/>
          <a:srcRect l="14313" r="10678"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9F285758-B566-3F9D-2CAA-057EF6764612}"/>
              </a:ext>
            </a:extLst>
          </p:cNvPr>
          <p:cNvSpPr>
            <a:spLocks noGrp="1"/>
          </p:cNvSpPr>
          <p:nvPr>
            <p:ph type="title"/>
          </p:nvPr>
        </p:nvSpPr>
        <p:spPr>
          <a:xfrm>
            <a:off x="535525" y="624110"/>
            <a:ext cx="4623955" cy="1280890"/>
          </a:xfrm>
        </p:spPr>
        <p:txBody>
          <a:bodyPr>
            <a:normAutofit/>
          </a:bodyPr>
          <a:lstStyle/>
          <a:p>
            <a:pPr>
              <a:lnSpc>
                <a:spcPct val="90000"/>
              </a:lnSpc>
            </a:pPr>
            <a:r>
              <a:rPr lang="en-HK" sz="2800"/>
              <a:t>Part 1 - Foundation: Accept and Value Them for Who They Are</a:t>
            </a:r>
            <a:endParaRPr lang="en-US" sz="28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8A2A973-27AA-C7EA-316B-DA0E3AA4C22D}"/>
              </a:ext>
            </a:extLst>
          </p:cNvPr>
          <p:cNvSpPr>
            <a:spLocks noGrp="1"/>
          </p:cNvSpPr>
          <p:nvPr>
            <p:ph idx="1"/>
          </p:nvPr>
        </p:nvSpPr>
        <p:spPr>
          <a:xfrm>
            <a:off x="531812" y="2133600"/>
            <a:ext cx="4625882" cy="3777622"/>
          </a:xfrm>
        </p:spPr>
        <p:txBody>
          <a:bodyPr>
            <a:normAutofit/>
          </a:bodyPr>
          <a:lstStyle/>
          <a:p>
            <a:r>
              <a:rPr lang="en-HK" dirty="0"/>
              <a:t>Accepting and valuing others for who they are is easy to say, but it takes conscious effort to do. We need to </a:t>
            </a:r>
          </a:p>
          <a:p>
            <a:pPr lvl="1"/>
            <a:r>
              <a:rPr lang="en-HK" dirty="0"/>
              <a:t>1. Learn about them more </a:t>
            </a:r>
          </a:p>
          <a:p>
            <a:pPr lvl="1"/>
            <a:r>
              <a:rPr lang="en-HK" dirty="0"/>
              <a:t>2. Bring out their strengths </a:t>
            </a:r>
          </a:p>
          <a:p>
            <a:pPr lvl="1"/>
            <a:r>
              <a:rPr lang="en-HK" dirty="0"/>
              <a:t>3. Appreciate their contribution</a:t>
            </a:r>
            <a:endParaRPr lang="en-US" dirty="0"/>
          </a:p>
        </p:txBody>
      </p:sp>
    </p:spTree>
    <p:extLst>
      <p:ext uri="{BB962C8B-B14F-4D97-AF65-F5344CB8AC3E}">
        <p14:creationId xmlns:p14="http://schemas.microsoft.com/office/powerpoint/2010/main" val="148097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75849770-FCEC-8ABC-10F4-A4679D3F172F}"/>
              </a:ext>
            </a:extLst>
          </p:cNvPr>
          <p:cNvSpPr>
            <a:spLocks noGrp="1"/>
          </p:cNvSpPr>
          <p:nvPr>
            <p:ph type="title"/>
          </p:nvPr>
        </p:nvSpPr>
        <p:spPr>
          <a:xfrm>
            <a:off x="6483096" y="624110"/>
            <a:ext cx="5021516" cy="1280890"/>
          </a:xfrm>
        </p:spPr>
        <p:txBody>
          <a:bodyPr>
            <a:normAutofit/>
          </a:bodyPr>
          <a:lstStyle/>
          <a:p>
            <a:pPr>
              <a:lnSpc>
                <a:spcPct val="90000"/>
              </a:lnSpc>
            </a:pPr>
            <a:r>
              <a:rPr lang="en-HK" sz="2800"/>
              <a:t>Part 1 - Foundation: Accept and Value Them for Who They Are</a:t>
            </a:r>
            <a:endParaRPr lang="en-US" sz="280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ock with a love heart">
            <a:extLst>
              <a:ext uri="{FF2B5EF4-FFF2-40B4-BE49-F238E27FC236}">
                <a16:creationId xmlns:a16="http://schemas.microsoft.com/office/drawing/2014/main" id="{14D3B80F-719D-397C-3930-5CBC8FE152C4}"/>
              </a:ext>
            </a:extLst>
          </p:cNvPr>
          <p:cNvPicPr>
            <a:picLocks noChangeAspect="1"/>
          </p:cNvPicPr>
          <p:nvPr/>
        </p:nvPicPr>
        <p:blipFill rotWithShape="1">
          <a:blip r:embed="rId2"/>
          <a:srcRect l="31118" r="30569"/>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0903958B-EF5A-29D1-66F0-54604993E998}"/>
              </a:ext>
            </a:extLst>
          </p:cNvPr>
          <p:cNvSpPr>
            <a:spLocks noGrp="1"/>
          </p:cNvSpPr>
          <p:nvPr>
            <p:ph idx="1"/>
          </p:nvPr>
        </p:nvSpPr>
        <p:spPr>
          <a:xfrm>
            <a:off x="6438191" y="2133600"/>
            <a:ext cx="5066419" cy="3777622"/>
          </a:xfrm>
        </p:spPr>
        <p:txBody>
          <a:bodyPr>
            <a:normAutofit/>
          </a:bodyPr>
          <a:lstStyle/>
          <a:p>
            <a:r>
              <a:rPr lang="en-HK" dirty="0"/>
              <a:t>Marriage researcher John Gottman found that in happy marriages, there's a magic ratio of 5:1, meaning for every negative interaction, there are at least 5 positive interactions. </a:t>
            </a:r>
          </a:p>
          <a:p>
            <a:r>
              <a:rPr lang="en-HK" dirty="0"/>
              <a:t>When we do any of these three things, we are adding positive interactions. Doing the opposite of these things, namely showing disinterest in them, criticizing their weaknesses, and taking them for granted, would of course hurt the relationship.</a:t>
            </a:r>
            <a:endParaRPr lang="en-US" dirty="0"/>
          </a:p>
        </p:txBody>
      </p:sp>
    </p:spTree>
    <p:extLst>
      <p:ext uri="{BB962C8B-B14F-4D97-AF65-F5344CB8AC3E}">
        <p14:creationId xmlns:p14="http://schemas.microsoft.com/office/powerpoint/2010/main" val="360499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Magnifying glass on clear background">
            <a:extLst>
              <a:ext uri="{FF2B5EF4-FFF2-40B4-BE49-F238E27FC236}">
                <a16:creationId xmlns:a16="http://schemas.microsoft.com/office/drawing/2014/main" id="{0EEF94E6-ED9A-F3C2-6182-F40DC66B18BF}"/>
              </a:ext>
            </a:extLst>
          </p:cNvPr>
          <p:cNvPicPr>
            <a:picLocks noChangeAspect="1"/>
          </p:cNvPicPr>
          <p:nvPr/>
        </p:nvPicPr>
        <p:blipFill rotWithShape="1">
          <a:blip r:embed="rId2"/>
          <a:srcRect l="43856" r="17576"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05CE53A-E8BF-4255-4D37-5A5B37E9DF58}"/>
              </a:ext>
            </a:extLst>
          </p:cNvPr>
          <p:cNvSpPr>
            <a:spLocks noGrp="1"/>
          </p:cNvSpPr>
          <p:nvPr>
            <p:ph type="title"/>
          </p:nvPr>
        </p:nvSpPr>
        <p:spPr>
          <a:xfrm>
            <a:off x="541867" y="787400"/>
            <a:ext cx="7145866" cy="778933"/>
          </a:xfrm>
        </p:spPr>
        <p:txBody>
          <a:bodyPr anchor="ctr">
            <a:normAutofit/>
          </a:bodyPr>
          <a:lstStyle/>
          <a:p>
            <a:pPr>
              <a:lnSpc>
                <a:spcPct val="90000"/>
              </a:lnSpc>
            </a:pPr>
            <a:r>
              <a:rPr lang="en-HK" sz="2500">
                <a:solidFill>
                  <a:srgbClr val="FEFFFF"/>
                </a:solidFill>
              </a:rPr>
              <a:t>Part 1 - Foundation: Accept and Value Them for Who They Are</a:t>
            </a:r>
            <a:endParaRPr lang="en-US" sz="2500">
              <a:solidFill>
                <a:srgbClr val="FEFFFF"/>
              </a:solidFill>
            </a:endParaRPr>
          </a:p>
        </p:txBody>
      </p:sp>
      <p:sp>
        <p:nvSpPr>
          <p:cNvPr id="3" name="Content Placeholder 2">
            <a:extLst>
              <a:ext uri="{FF2B5EF4-FFF2-40B4-BE49-F238E27FC236}">
                <a16:creationId xmlns:a16="http://schemas.microsoft.com/office/drawing/2014/main" id="{110D1889-40D0-9A50-3B18-A350C4120C40}"/>
              </a:ext>
            </a:extLst>
          </p:cNvPr>
          <p:cNvSpPr>
            <a:spLocks noGrp="1"/>
          </p:cNvSpPr>
          <p:nvPr>
            <p:ph idx="1"/>
          </p:nvPr>
        </p:nvSpPr>
        <p:spPr>
          <a:xfrm>
            <a:off x="541866" y="2032000"/>
            <a:ext cx="7145867" cy="3879222"/>
          </a:xfrm>
        </p:spPr>
        <p:txBody>
          <a:bodyPr>
            <a:normAutofit/>
          </a:bodyPr>
          <a:lstStyle/>
          <a:p>
            <a:pPr>
              <a:lnSpc>
                <a:spcPct val="90000"/>
              </a:lnSpc>
            </a:pPr>
            <a:r>
              <a:rPr lang="en-HK">
                <a:solidFill>
                  <a:srgbClr val="FEFFFF"/>
                </a:solidFill>
              </a:rPr>
              <a:t>1.1 Learn about them more (and yourself)</a:t>
            </a:r>
          </a:p>
          <a:p>
            <a:pPr lvl="1">
              <a:lnSpc>
                <a:spcPct val="90000"/>
              </a:lnSpc>
            </a:pPr>
            <a:r>
              <a:rPr lang="en-HK">
                <a:solidFill>
                  <a:srgbClr val="FEFFFF"/>
                </a:solidFill>
              </a:rPr>
              <a:t>Firstly, you can't value someone for who they are when you don't even know much about them. Just because we've known someone for a long time doesn't actually mean we know them deeply. It takes conscious effort on our part to learn about others more deeply. Here are some great questions shared by motivational speaker Jay Shetty on this podcast that we can ask use to get to know others more deeply:</a:t>
            </a:r>
          </a:p>
          <a:p>
            <a:pPr lvl="2">
              <a:lnSpc>
                <a:spcPct val="90000"/>
              </a:lnSpc>
            </a:pPr>
            <a:r>
              <a:rPr lang="en-HK">
                <a:solidFill>
                  <a:srgbClr val="FEFFFF"/>
                </a:solidFill>
              </a:rPr>
              <a:t>Who's the most fascinating person you've ever met and why? </a:t>
            </a:r>
          </a:p>
          <a:p>
            <a:pPr lvl="2">
              <a:lnSpc>
                <a:spcPct val="90000"/>
              </a:lnSpc>
            </a:pPr>
            <a:r>
              <a:rPr lang="en-HK">
                <a:solidFill>
                  <a:srgbClr val="FEFFFF"/>
                </a:solidFill>
              </a:rPr>
              <a:t>What are you best known for among your friends? </a:t>
            </a:r>
          </a:p>
          <a:p>
            <a:pPr lvl="2">
              <a:lnSpc>
                <a:spcPct val="90000"/>
              </a:lnSpc>
            </a:pPr>
            <a:r>
              <a:rPr lang="en-HK">
                <a:solidFill>
                  <a:srgbClr val="FEFFFF"/>
                </a:solidFill>
              </a:rPr>
              <a:t>Where would your family be most surprised to find you? • What's been the most significant plot twist in your life? </a:t>
            </a:r>
          </a:p>
          <a:p>
            <a:pPr lvl="2">
              <a:lnSpc>
                <a:spcPct val="90000"/>
              </a:lnSpc>
            </a:pPr>
            <a:r>
              <a:rPr lang="en-HK">
                <a:solidFill>
                  <a:srgbClr val="FEFFFF"/>
                </a:solidFill>
              </a:rPr>
              <a:t>If you unexpectedly won $10,000 what would you spend it on? </a:t>
            </a:r>
          </a:p>
          <a:p>
            <a:pPr lvl="2">
              <a:lnSpc>
                <a:spcPct val="90000"/>
              </a:lnSpc>
            </a:pPr>
            <a:r>
              <a:rPr lang="en-HK">
                <a:solidFill>
                  <a:srgbClr val="FEFFFF"/>
                </a:solidFill>
              </a:rPr>
              <a:t>What's the most spontaneous thing you've done?</a:t>
            </a:r>
            <a:endParaRPr lang="en-US">
              <a:solidFill>
                <a:srgbClr val="FEFFFF"/>
              </a:solidFill>
            </a:endParaRPr>
          </a:p>
        </p:txBody>
      </p:sp>
    </p:spTree>
    <p:extLst>
      <p:ext uri="{BB962C8B-B14F-4D97-AF65-F5344CB8AC3E}">
        <p14:creationId xmlns:p14="http://schemas.microsoft.com/office/powerpoint/2010/main" val="13836049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8"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98097689-EFD8-E734-409C-EFC67AF38C19}"/>
              </a:ext>
            </a:extLst>
          </p:cNvPr>
          <p:cNvSpPr>
            <a:spLocks noGrp="1"/>
          </p:cNvSpPr>
          <p:nvPr>
            <p:ph type="title"/>
          </p:nvPr>
        </p:nvSpPr>
        <p:spPr>
          <a:xfrm>
            <a:off x="6483096" y="624110"/>
            <a:ext cx="5021516" cy="1280890"/>
          </a:xfrm>
        </p:spPr>
        <p:txBody>
          <a:bodyPr>
            <a:normAutofit/>
          </a:bodyPr>
          <a:lstStyle/>
          <a:p>
            <a:pPr>
              <a:lnSpc>
                <a:spcPct val="90000"/>
              </a:lnSpc>
            </a:pPr>
            <a:r>
              <a:rPr lang="en-HK" sz="2800"/>
              <a:t>Part 1 - Foundation: Accept and Value Them for Who They Are</a:t>
            </a:r>
            <a:endParaRPr lang="en-US" sz="280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0" name="Picture 4" descr="Plant growing in a concrete crack">
            <a:extLst>
              <a:ext uri="{FF2B5EF4-FFF2-40B4-BE49-F238E27FC236}">
                <a16:creationId xmlns:a16="http://schemas.microsoft.com/office/drawing/2014/main" id="{F7236921-DE6E-B749-4AB5-433C1BD7E020}"/>
              </a:ext>
            </a:extLst>
          </p:cNvPr>
          <p:cNvPicPr>
            <a:picLocks noChangeAspect="1"/>
          </p:cNvPicPr>
          <p:nvPr/>
        </p:nvPicPr>
        <p:blipFill rotWithShape="1">
          <a:blip r:embed="rId2"/>
          <a:srcRect l="17951" r="36584"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B7AA425B-6357-00C2-F495-F413554EA07A}"/>
              </a:ext>
            </a:extLst>
          </p:cNvPr>
          <p:cNvSpPr>
            <a:spLocks noGrp="1"/>
          </p:cNvSpPr>
          <p:nvPr>
            <p:ph idx="1"/>
          </p:nvPr>
        </p:nvSpPr>
        <p:spPr>
          <a:xfrm>
            <a:off x="6438191" y="2133600"/>
            <a:ext cx="5066419" cy="3777622"/>
          </a:xfrm>
        </p:spPr>
        <p:txBody>
          <a:bodyPr>
            <a:normAutofit/>
          </a:bodyPr>
          <a:lstStyle/>
          <a:p>
            <a:pPr>
              <a:lnSpc>
                <a:spcPct val="90000"/>
              </a:lnSpc>
            </a:pPr>
            <a:r>
              <a:rPr lang="en-HK" sz="1700"/>
              <a:t>No matter how long you've known someone, there are probably still new things to discover about them. It's not the discovery of new things that's important, but rather showing your interest in them that is important. Discovering new things about them is just a likely side effect.</a:t>
            </a:r>
          </a:p>
          <a:p>
            <a:pPr>
              <a:lnSpc>
                <a:spcPct val="90000"/>
              </a:lnSpc>
            </a:pPr>
            <a:r>
              <a:rPr lang="en-HK" sz="1700"/>
              <a:t>While learning more about them, you can also learn more about yourself. What are your values, strengths, weaknesses, likes, and dislikes? When you understand yourself better, you can be a better partner, and you can help them understand themselves better too.</a:t>
            </a:r>
            <a:endParaRPr lang="en-US" sz="1700"/>
          </a:p>
        </p:txBody>
      </p:sp>
    </p:spTree>
    <p:extLst>
      <p:ext uri="{BB962C8B-B14F-4D97-AF65-F5344CB8AC3E}">
        <p14:creationId xmlns:p14="http://schemas.microsoft.com/office/powerpoint/2010/main" val="403988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25066D3F-58F1-F8AE-BBF6-93BD4D79A390}"/>
              </a:ext>
            </a:extLst>
          </p:cNvPr>
          <p:cNvPicPr>
            <a:picLocks noChangeAspect="1"/>
          </p:cNvPicPr>
          <p:nvPr/>
        </p:nvPicPr>
        <p:blipFill rotWithShape="1">
          <a:blip r:embed="rId2"/>
          <a:srcRect l="11956" r="3766"/>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C75A621E-28A9-2EEB-0E31-EE0A99768CEA}"/>
              </a:ext>
            </a:extLst>
          </p:cNvPr>
          <p:cNvSpPr>
            <a:spLocks noGrp="1"/>
          </p:cNvSpPr>
          <p:nvPr>
            <p:ph type="title"/>
          </p:nvPr>
        </p:nvSpPr>
        <p:spPr>
          <a:xfrm>
            <a:off x="535525" y="624110"/>
            <a:ext cx="4623955" cy="1280890"/>
          </a:xfrm>
        </p:spPr>
        <p:txBody>
          <a:bodyPr>
            <a:normAutofit/>
          </a:bodyPr>
          <a:lstStyle/>
          <a:p>
            <a:pPr>
              <a:lnSpc>
                <a:spcPct val="90000"/>
              </a:lnSpc>
            </a:pPr>
            <a:r>
              <a:rPr lang="en-HK" sz="2800"/>
              <a:t>Part 1 - Foundation: Accept and Value Them for Who They Are</a:t>
            </a:r>
            <a:endParaRPr lang="en-US" sz="28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D6FF99F-B823-35FF-A22A-793DC4E09453}"/>
              </a:ext>
            </a:extLst>
          </p:cNvPr>
          <p:cNvSpPr>
            <a:spLocks noGrp="1"/>
          </p:cNvSpPr>
          <p:nvPr>
            <p:ph idx="1"/>
          </p:nvPr>
        </p:nvSpPr>
        <p:spPr>
          <a:xfrm>
            <a:off x="531812" y="2133600"/>
            <a:ext cx="4625882" cy="3777622"/>
          </a:xfrm>
        </p:spPr>
        <p:txBody>
          <a:bodyPr>
            <a:normAutofit/>
          </a:bodyPr>
          <a:lstStyle/>
          <a:p>
            <a:pPr>
              <a:lnSpc>
                <a:spcPct val="90000"/>
              </a:lnSpc>
            </a:pPr>
            <a:r>
              <a:rPr lang="en-HK" dirty="0"/>
              <a:t>1.2 Bring out their strengths</a:t>
            </a:r>
            <a:endParaRPr lang="en-HK"/>
          </a:p>
          <a:p>
            <a:pPr lvl="1">
              <a:lnSpc>
                <a:spcPct val="90000"/>
              </a:lnSpc>
            </a:pPr>
            <a:r>
              <a:rPr lang="en-HK" dirty="0"/>
              <a:t>Second, we need to recognize and bring out their strengths. </a:t>
            </a:r>
            <a:endParaRPr lang="en-HK"/>
          </a:p>
          <a:p>
            <a:pPr lvl="1">
              <a:lnSpc>
                <a:spcPct val="90000"/>
              </a:lnSpc>
            </a:pPr>
            <a:r>
              <a:rPr lang="en-HK" dirty="0"/>
              <a:t>Remember that everyone has different strengths and weaknesses. If we always focus on and criticize their weaknesses, then the relationship is headed for disaster. </a:t>
            </a:r>
            <a:endParaRPr lang="en-HK"/>
          </a:p>
          <a:p>
            <a:pPr lvl="1">
              <a:lnSpc>
                <a:spcPct val="90000"/>
              </a:lnSpc>
            </a:pPr>
            <a:r>
              <a:rPr lang="en-HK" dirty="0"/>
              <a:t>If we instead focus on their strengths and help them bring out their strengths, then they will feel very happy and appreciative towards us, and we will come to appreciate them more as well!</a:t>
            </a:r>
            <a:endParaRPr lang="en-US"/>
          </a:p>
        </p:txBody>
      </p:sp>
    </p:spTree>
    <p:extLst>
      <p:ext uri="{BB962C8B-B14F-4D97-AF65-F5344CB8AC3E}">
        <p14:creationId xmlns:p14="http://schemas.microsoft.com/office/powerpoint/2010/main" val="121420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7803DE64-8563-EBDC-EDA7-31EB7EA52398}"/>
              </a:ext>
            </a:extLst>
          </p:cNvPr>
          <p:cNvPicPr>
            <a:picLocks noChangeAspect="1"/>
          </p:cNvPicPr>
          <p:nvPr/>
        </p:nvPicPr>
        <p:blipFill rotWithShape="1">
          <a:blip r:embed="rId2"/>
          <a:srcRect l="19197" r="17594"/>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C7FC7CCC-7389-5582-6F12-0882F0E26556}"/>
              </a:ext>
            </a:extLst>
          </p:cNvPr>
          <p:cNvSpPr>
            <a:spLocks noGrp="1"/>
          </p:cNvSpPr>
          <p:nvPr>
            <p:ph type="title"/>
          </p:nvPr>
        </p:nvSpPr>
        <p:spPr>
          <a:xfrm>
            <a:off x="535525" y="624110"/>
            <a:ext cx="4623955" cy="1280890"/>
          </a:xfrm>
        </p:spPr>
        <p:txBody>
          <a:bodyPr>
            <a:normAutofit/>
          </a:bodyPr>
          <a:lstStyle/>
          <a:p>
            <a:pPr>
              <a:lnSpc>
                <a:spcPct val="90000"/>
              </a:lnSpc>
            </a:pPr>
            <a:r>
              <a:rPr lang="en-HK" sz="2800"/>
              <a:t>Part 1 - Foundation: Accept and Value Them for Who They Are</a:t>
            </a:r>
            <a:endParaRPr lang="en-US" sz="28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0BBF376-7729-9406-0727-5A19AD3E1819}"/>
              </a:ext>
            </a:extLst>
          </p:cNvPr>
          <p:cNvSpPr>
            <a:spLocks noGrp="1"/>
          </p:cNvSpPr>
          <p:nvPr>
            <p:ph idx="1"/>
          </p:nvPr>
        </p:nvSpPr>
        <p:spPr>
          <a:xfrm>
            <a:off x="531812" y="2133600"/>
            <a:ext cx="4625882" cy="3777622"/>
          </a:xfrm>
        </p:spPr>
        <p:txBody>
          <a:bodyPr>
            <a:normAutofit/>
          </a:bodyPr>
          <a:lstStyle/>
          <a:p>
            <a:pPr>
              <a:lnSpc>
                <a:spcPct val="90000"/>
              </a:lnSpc>
            </a:pPr>
            <a:r>
              <a:rPr lang="en-HK" sz="1700"/>
              <a:t>We need to realize that different people have different personalities, and all personalities come with their own set of strengths and weaknesses. </a:t>
            </a:r>
          </a:p>
          <a:p>
            <a:pPr>
              <a:lnSpc>
                <a:spcPct val="90000"/>
              </a:lnSpc>
            </a:pPr>
            <a:r>
              <a:rPr lang="en-HK" sz="1700"/>
              <a:t>We can't expect others to be perfect, and we shouldn't use our strengths to judge other people. Instead, we should be like detectives searching for other people's strengths, and then be like cheerleaders in helping them bring out their strengths. </a:t>
            </a:r>
          </a:p>
          <a:p>
            <a:pPr>
              <a:lnSpc>
                <a:spcPct val="90000"/>
              </a:lnSpc>
            </a:pPr>
            <a:r>
              <a:rPr lang="en-HK" sz="1700"/>
              <a:t>When we focus on each others' strengths, we will be happier and stronger together.</a:t>
            </a:r>
            <a:endParaRPr lang="en-US" sz="1700"/>
          </a:p>
        </p:txBody>
      </p:sp>
    </p:spTree>
    <p:extLst>
      <p:ext uri="{BB962C8B-B14F-4D97-AF65-F5344CB8AC3E}">
        <p14:creationId xmlns:p14="http://schemas.microsoft.com/office/powerpoint/2010/main" val="280856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F24A8EE3-AC0A-04C3-696F-BD8962D50F15}"/>
              </a:ext>
            </a:extLst>
          </p:cNvPr>
          <p:cNvPicPr>
            <a:picLocks noChangeAspect="1"/>
          </p:cNvPicPr>
          <p:nvPr/>
        </p:nvPicPr>
        <p:blipFill rotWithShape="1">
          <a:blip r:embed="rId2"/>
          <a:srcRect l="24992" r="-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E6E89F72-752D-77C0-86B2-CCB2247EAC0E}"/>
              </a:ext>
            </a:extLst>
          </p:cNvPr>
          <p:cNvSpPr>
            <a:spLocks noGrp="1"/>
          </p:cNvSpPr>
          <p:nvPr>
            <p:ph type="title"/>
          </p:nvPr>
        </p:nvSpPr>
        <p:spPr>
          <a:xfrm>
            <a:off x="535525" y="624110"/>
            <a:ext cx="4623955" cy="1280890"/>
          </a:xfrm>
        </p:spPr>
        <p:txBody>
          <a:bodyPr>
            <a:normAutofit/>
          </a:bodyPr>
          <a:lstStyle/>
          <a:p>
            <a:pPr>
              <a:lnSpc>
                <a:spcPct val="90000"/>
              </a:lnSpc>
            </a:pPr>
            <a:r>
              <a:rPr lang="en-HK" sz="2800"/>
              <a:t>Part 1 - Foundation: Accept and Value Them for Who They Are</a:t>
            </a:r>
            <a:endParaRPr lang="en-US" sz="28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3495A41-2CF6-E598-11AB-038E2BE73C6C}"/>
              </a:ext>
            </a:extLst>
          </p:cNvPr>
          <p:cNvSpPr>
            <a:spLocks noGrp="1"/>
          </p:cNvSpPr>
          <p:nvPr>
            <p:ph idx="1"/>
          </p:nvPr>
        </p:nvSpPr>
        <p:spPr>
          <a:xfrm>
            <a:off x="531812" y="2133600"/>
            <a:ext cx="4625882" cy="3777622"/>
          </a:xfrm>
        </p:spPr>
        <p:txBody>
          <a:bodyPr>
            <a:normAutofit lnSpcReduction="10000"/>
          </a:bodyPr>
          <a:lstStyle/>
          <a:p>
            <a:pPr>
              <a:lnSpc>
                <a:spcPct val="90000"/>
              </a:lnSpc>
            </a:pPr>
            <a:r>
              <a:rPr lang="en-HK" sz="1500"/>
              <a:t>1.3 Appreciate their Contributions</a:t>
            </a:r>
          </a:p>
          <a:p>
            <a:pPr lvl="1">
              <a:lnSpc>
                <a:spcPct val="90000"/>
              </a:lnSpc>
            </a:pPr>
            <a:r>
              <a:rPr lang="en-HK" sz="1500"/>
              <a:t>Motivational speaker </a:t>
            </a:r>
            <a:r>
              <a:rPr lang="en-HK" sz="1500" err="1"/>
              <a:t>Dr.</a:t>
            </a:r>
            <a:r>
              <a:rPr lang="en-HK" sz="1500"/>
              <a:t> Alan Zimmerman often says that the most common complaint in the workplace is, </a:t>
            </a:r>
            <a:r>
              <a:rPr lang="en-HK" sz="1500" i="1"/>
              <a:t>"You could do a hundred things right and not hear a word about it, but as soon as you do something wrong, they point it out right away.”</a:t>
            </a:r>
          </a:p>
          <a:p>
            <a:pPr lvl="1">
              <a:lnSpc>
                <a:spcPct val="90000"/>
              </a:lnSpc>
            </a:pPr>
            <a:r>
              <a:rPr lang="en-HK" sz="1500"/>
              <a:t>This applies not just to workplace relationships, but to all relationships. </a:t>
            </a:r>
          </a:p>
          <a:p>
            <a:pPr lvl="2">
              <a:lnSpc>
                <a:spcPct val="90000"/>
              </a:lnSpc>
            </a:pPr>
            <a:r>
              <a:rPr lang="en-HK" sz="1500"/>
              <a:t>It's an awful feeling to be taken for granted and criticized for your occasional mistake. Everyone gives in their own way. Just like we should search for their strengths, we should search for their contribution and then appreciate them for it.</a:t>
            </a:r>
            <a:endParaRPr lang="en-US" sz="1500" i="1"/>
          </a:p>
        </p:txBody>
      </p:sp>
    </p:spTree>
    <p:extLst>
      <p:ext uri="{BB962C8B-B14F-4D97-AF65-F5344CB8AC3E}">
        <p14:creationId xmlns:p14="http://schemas.microsoft.com/office/powerpoint/2010/main" val="1503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Person washing hands illustration">
            <a:extLst>
              <a:ext uri="{FF2B5EF4-FFF2-40B4-BE49-F238E27FC236}">
                <a16:creationId xmlns:a16="http://schemas.microsoft.com/office/drawing/2014/main" id="{49CE7D8D-CA57-FC64-7375-744C1927B632}"/>
              </a:ext>
            </a:extLst>
          </p:cNvPr>
          <p:cNvPicPr>
            <a:picLocks noChangeAspect="1"/>
          </p:cNvPicPr>
          <p:nvPr/>
        </p:nvPicPr>
        <p:blipFill rotWithShape="1">
          <a:blip r:embed="rId2"/>
          <a:srcRect r="2499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2EAE4696-1472-D00F-D80A-17DB822576A9}"/>
              </a:ext>
            </a:extLst>
          </p:cNvPr>
          <p:cNvSpPr>
            <a:spLocks noGrp="1"/>
          </p:cNvSpPr>
          <p:nvPr>
            <p:ph type="title"/>
          </p:nvPr>
        </p:nvSpPr>
        <p:spPr>
          <a:xfrm>
            <a:off x="535525" y="624110"/>
            <a:ext cx="4623955" cy="1280890"/>
          </a:xfrm>
        </p:spPr>
        <p:txBody>
          <a:bodyPr>
            <a:normAutofit/>
          </a:bodyPr>
          <a:lstStyle/>
          <a:p>
            <a:pPr>
              <a:lnSpc>
                <a:spcPct val="90000"/>
              </a:lnSpc>
            </a:pPr>
            <a:r>
              <a:rPr lang="en-HK" sz="2800"/>
              <a:t>Part 1 - Foundation: Accept and Value Them for Who They Are</a:t>
            </a:r>
            <a:endParaRPr lang="en-US" sz="28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59F3E2E-7CEA-28FD-0CDE-3360971FBF13}"/>
              </a:ext>
            </a:extLst>
          </p:cNvPr>
          <p:cNvSpPr>
            <a:spLocks noGrp="1"/>
          </p:cNvSpPr>
          <p:nvPr>
            <p:ph idx="1"/>
          </p:nvPr>
        </p:nvSpPr>
        <p:spPr>
          <a:xfrm>
            <a:off x="531812" y="2133600"/>
            <a:ext cx="4625882" cy="3777622"/>
          </a:xfrm>
        </p:spPr>
        <p:txBody>
          <a:bodyPr>
            <a:normAutofit/>
          </a:bodyPr>
          <a:lstStyle/>
          <a:p>
            <a:pPr>
              <a:lnSpc>
                <a:spcPct val="90000"/>
              </a:lnSpc>
            </a:pPr>
            <a:r>
              <a:rPr lang="en-HK" sz="1500"/>
              <a:t>Often times, we want the other person to contribute to the relationship in a similar way to the way we contribute. </a:t>
            </a:r>
          </a:p>
          <a:p>
            <a:pPr>
              <a:lnSpc>
                <a:spcPct val="90000"/>
              </a:lnSpc>
            </a:pPr>
            <a:r>
              <a:rPr lang="en-HK" sz="1500"/>
              <a:t>For example, if you always cook, you might wish your partner would do some cooking once in a while. </a:t>
            </a:r>
          </a:p>
          <a:p>
            <a:pPr>
              <a:lnSpc>
                <a:spcPct val="90000"/>
              </a:lnSpc>
            </a:pPr>
            <a:r>
              <a:rPr lang="en-HK" sz="1500"/>
              <a:t>On the other hand, your partner is thinking he always cleans the bathroom, and he wises you would do it once in a while.</a:t>
            </a:r>
          </a:p>
          <a:p>
            <a:pPr>
              <a:lnSpc>
                <a:spcPct val="90000"/>
              </a:lnSpc>
            </a:pPr>
            <a:r>
              <a:rPr lang="en-HK" sz="1500"/>
              <a:t> So the key here is to search for all the ways they contribute and then appreciate them for it. Not only does it help them feel appreciated, but it helps us feel grateful.</a:t>
            </a:r>
            <a:endParaRPr lang="en-US" sz="1500"/>
          </a:p>
        </p:txBody>
      </p:sp>
    </p:spTree>
    <p:extLst>
      <p:ext uri="{BB962C8B-B14F-4D97-AF65-F5344CB8AC3E}">
        <p14:creationId xmlns:p14="http://schemas.microsoft.com/office/powerpoint/2010/main" val="238827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620B-BE6F-CC22-886C-ECA552175608}"/>
              </a:ext>
            </a:extLst>
          </p:cNvPr>
          <p:cNvSpPr>
            <a:spLocks noGrp="1"/>
          </p:cNvSpPr>
          <p:nvPr>
            <p:ph type="title"/>
          </p:nvPr>
        </p:nvSpPr>
        <p:spPr/>
        <p:txBody>
          <a:bodyPr/>
          <a:lstStyle/>
          <a:p>
            <a:r>
              <a:rPr lang="en-HK" dirty="0"/>
              <a:t>Part 1 - Foundation: Accept and Value Them for Who They Are</a:t>
            </a:r>
            <a:endParaRPr lang="en-US" dirty="0"/>
          </a:p>
        </p:txBody>
      </p:sp>
      <p:sp>
        <p:nvSpPr>
          <p:cNvPr id="3" name="Content Placeholder 2">
            <a:extLst>
              <a:ext uri="{FF2B5EF4-FFF2-40B4-BE49-F238E27FC236}">
                <a16:creationId xmlns:a16="http://schemas.microsoft.com/office/drawing/2014/main" id="{50DBC40B-88A8-CA79-C0FA-1BFB540F1BAE}"/>
              </a:ext>
            </a:extLst>
          </p:cNvPr>
          <p:cNvSpPr>
            <a:spLocks noGrp="1"/>
          </p:cNvSpPr>
          <p:nvPr>
            <p:ph idx="1"/>
          </p:nvPr>
        </p:nvSpPr>
        <p:spPr/>
        <p:txBody>
          <a:bodyPr/>
          <a:lstStyle/>
          <a:p>
            <a:r>
              <a:rPr lang="en-HK" dirty="0"/>
              <a:t>To give workplace example, maybe your teammate is doing a lot less work than you, and they make many mistakes. </a:t>
            </a:r>
          </a:p>
          <a:p>
            <a:r>
              <a:rPr lang="en-HK" dirty="0"/>
              <a:t>Rather than focusing on his problems, ask yourself what he is contributing to the team and what are his strengths? </a:t>
            </a:r>
          </a:p>
          <a:p>
            <a:r>
              <a:rPr lang="en-HK" dirty="0"/>
              <a:t>When you appreciate him for his contributions, he will naturally want to contribute more. But if you criticize him, he will feel unhappy whenever working on the groupwork, which makes him want to do less.</a:t>
            </a:r>
            <a:endParaRPr lang="en-US" dirty="0"/>
          </a:p>
        </p:txBody>
      </p:sp>
    </p:spTree>
    <p:extLst>
      <p:ext uri="{BB962C8B-B14F-4D97-AF65-F5344CB8AC3E}">
        <p14:creationId xmlns:p14="http://schemas.microsoft.com/office/powerpoint/2010/main" val="35296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E882-1EF5-C785-AABB-6DBD11DD8814}"/>
              </a:ext>
            </a:extLst>
          </p:cNvPr>
          <p:cNvSpPr>
            <a:spLocks noGrp="1"/>
          </p:cNvSpPr>
          <p:nvPr>
            <p:ph type="title"/>
          </p:nvPr>
        </p:nvSpPr>
        <p:spPr/>
        <p:txBody>
          <a:bodyPr/>
          <a:lstStyle/>
          <a:p>
            <a:r>
              <a:rPr lang="en-US" dirty="0"/>
              <a:t>2.3 Check your understanding quiz </a:t>
            </a:r>
          </a:p>
        </p:txBody>
      </p:sp>
      <p:sp>
        <p:nvSpPr>
          <p:cNvPr id="3" name="Content Placeholder 2">
            <a:extLst>
              <a:ext uri="{FF2B5EF4-FFF2-40B4-BE49-F238E27FC236}">
                <a16:creationId xmlns:a16="http://schemas.microsoft.com/office/drawing/2014/main" id="{10F301D9-964A-8F80-6878-C0FF5A50F518}"/>
              </a:ext>
            </a:extLst>
          </p:cNvPr>
          <p:cNvSpPr>
            <a:spLocks noGrp="1"/>
          </p:cNvSpPr>
          <p:nvPr>
            <p:ph idx="1"/>
          </p:nvPr>
        </p:nvSpPr>
        <p:spPr/>
        <p:txBody>
          <a:bodyPr/>
          <a:lstStyle/>
          <a:p>
            <a:r>
              <a:rPr lang="en-US" dirty="0"/>
              <a:t>When you are ready, I will give you the password to enter the quiz</a:t>
            </a:r>
          </a:p>
        </p:txBody>
      </p:sp>
    </p:spTree>
    <p:extLst>
      <p:ext uri="{BB962C8B-B14F-4D97-AF65-F5344CB8AC3E}">
        <p14:creationId xmlns:p14="http://schemas.microsoft.com/office/powerpoint/2010/main" val="406854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C006-0333-CACF-D935-BDFFED832367}"/>
              </a:ext>
            </a:extLst>
          </p:cNvPr>
          <p:cNvSpPr>
            <a:spLocks noGrp="1"/>
          </p:cNvSpPr>
          <p:nvPr>
            <p:ph type="title"/>
          </p:nvPr>
        </p:nvSpPr>
        <p:spPr/>
        <p:txBody>
          <a:bodyPr/>
          <a:lstStyle/>
          <a:p>
            <a:r>
              <a:rPr lang="en-HK" dirty="0"/>
              <a:t>Part 1 - Foundation: Accept and Value Them for Who They Are</a:t>
            </a:r>
            <a:endParaRPr lang="en-US" dirty="0"/>
          </a:p>
        </p:txBody>
      </p:sp>
      <p:sp>
        <p:nvSpPr>
          <p:cNvPr id="3" name="Content Placeholder 2">
            <a:extLst>
              <a:ext uri="{FF2B5EF4-FFF2-40B4-BE49-F238E27FC236}">
                <a16:creationId xmlns:a16="http://schemas.microsoft.com/office/drawing/2014/main" id="{A3036BD8-D9B9-C79E-51F2-F44357483ED6}"/>
              </a:ext>
            </a:extLst>
          </p:cNvPr>
          <p:cNvSpPr>
            <a:spLocks noGrp="1"/>
          </p:cNvSpPr>
          <p:nvPr>
            <p:ph idx="1"/>
          </p:nvPr>
        </p:nvSpPr>
        <p:spPr/>
        <p:txBody>
          <a:bodyPr/>
          <a:lstStyle/>
          <a:p>
            <a:r>
              <a:rPr lang="en-HK" dirty="0"/>
              <a:t>Moreover, you may only be seeing his mistakes because you're using your strengths to judge his weaknesses. </a:t>
            </a:r>
          </a:p>
          <a:p>
            <a:r>
              <a:rPr lang="en-HK" dirty="0"/>
              <a:t>But maybe he's doing a good job in another area that you're not strong at, so you didn't notice it. </a:t>
            </a:r>
          </a:p>
          <a:p>
            <a:r>
              <a:rPr lang="en-HK" dirty="0"/>
              <a:t>When we focus on their contribution and strengths, we all feel better.</a:t>
            </a:r>
            <a:endParaRPr lang="en-US" dirty="0"/>
          </a:p>
        </p:txBody>
      </p:sp>
    </p:spTree>
    <p:extLst>
      <p:ext uri="{BB962C8B-B14F-4D97-AF65-F5344CB8AC3E}">
        <p14:creationId xmlns:p14="http://schemas.microsoft.com/office/powerpoint/2010/main" val="274826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A35D-108B-6D2B-2886-ADACB62AE8B0}"/>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pic>
        <p:nvPicPr>
          <p:cNvPr id="5" name="Content Placeholder 4" descr="A picture containing text, screenshot, font, printing&#10;&#10;Description automatically generated">
            <a:extLst>
              <a:ext uri="{FF2B5EF4-FFF2-40B4-BE49-F238E27FC236}">
                <a16:creationId xmlns:a16="http://schemas.microsoft.com/office/drawing/2014/main" id="{D9223890-2C52-699C-BE99-0896BD78467B}"/>
              </a:ext>
            </a:extLst>
          </p:cNvPr>
          <p:cNvPicPr>
            <a:picLocks noGrp="1" noChangeAspect="1"/>
          </p:cNvPicPr>
          <p:nvPr>
            <p:ph idx="1"/>
          </p:nvPr>
        </p:nvPicPr>
        <p:blipFill>
          <a:blip r:embed="rId2"/>
          <a:stretch>
            <a:fillRect/>
          </a:stretch>
        </p:blipFill>
        <p:spPr>
          <a:xfrm>
            <a:off x="4011168" y="1731287"/>
            <a:ext cx="5193792" cy="5126713"/>
          </a:xfrm>
        </p:spPr>
      </p:pic>
    </p:spTree>
    <p:extLst>
      <p:ext uri="{BB962C8B-B14F-4D97-AF65-F5344CB8AC3E}">
        <p14:creationId xmlns:p14="http://schemas.microsoft.com/office/powerpoint/2010/main" val="423111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DD8-A281-5838-A8B8-7AFF79D56BDE}"/>
              </a:ext>
            </a:extLst>
          </p:cNvPr>
          <p:cNvSpPr>
            <a:spLocks noGrp="1"/>
          </p:cNvSpPr>
          <p:nvPr>
            <p:ph type="title"/>
          </p:nvPr>
        </p:nvSpPr>
        <p:spPr/>
        <p:txBody>
          <a:bodyPr/>
          <a:lstStyle/>
          <a:p>
            <a:endParaRPr lang="en-US"/>
          </a:p>
        </p:txBody>
      </p:sp>
      <p:pic>
        <p:nvPicPr>
          <p:cNvPr id="5" name="Content Placeholder 4" descr="A picture containing text, screenshot, cartoon, clipart&#10;&#10;Description automatically generated">
            <a:extLst>
              <a:ext uri="{FF2B5EF4-FFF2-40B4-BE49-F238E27FC236}">
                <a16:creationId xmlns:a16="http://schemas.microsoft.com/office/drawing/2014/main" id="{FAA94AA1-2AE6-2E6D-7A74-28F276D946E9}"/>
              </a:ext>
            </a:extLst>
          </p:cNvPr>
          <p:cNvPicPr>
            <a:picLocks noGrp="1" noChangeAspect="1"/>
          </p:cNvPicPr>
          <p:nvPr>
            <p:ph idx="1"/>
          </p:nvPr>
        </p:nvPicPr>
        <p:blipFill>
          <a:blip r:embed="rId2"/>
          <a:stretch>
            <a:fillRect/>
          </a:stretch>
        </p:blipFill>
        <p:spPr>
          <a:xfrm>
            <a:off x="2592924" y="2218932"/>
            <a:ext cx="8911687" cy="3616337"/>
          </a:xfrm>
        </p:spPr>
      </p:pic>
    </p:spTree>
    <p:extLst>
      <p:ext uri="{BB962C8B-B14F-4D97-AF65-F5344CB8AC3E}">
        <p14:creationId xmlns:p14="http://schemas.microsoft.com/office/powerpoint/2010/main" val="125384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1C3F-F7C7-AD15-1EFB-B5DD44AA9F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48C805-9C7A-78A6-00DD-5F32FA561B59}"/>
              </a:ext>
            </a:extLst>
          </p:cNvPr>
          <p:cNvSpPr>
            <a:spLocks noGrp="1"/>
          </p:cNvSpPr>
          <p:nvPr>
            <p:ph idx="1"/>
          </p:nvPr>
        </p:nvSpPr>
        <p:spPr/>
        <p:txBody>
          <a:bodyPr/>
          <a:lstStyle/>
          <a:p>
            <a:r>
              <a:rPr lang="en-HK" dirty="0"/>
              <a:t>When combine the two, we get </a:t>
            </a:r>
          </a:p>
          <a:p>
            <a:pPr lvl="1"/>
            <a:r>
              <a:rPr lang="en-HK" dirty="0"/>
              <a:t>1. Words of affirmation (Loving Words) </a:t>
            </a:r>
          </a:p>
          <a:p>
            <a:pPr lvl="1"/>
            <a:r>
              <a:rPr lang="en-HK" dirty="0"/>
              <a:t>2. Quality Time (Activities in Common) </a:t>
            </a:r>
          </a:p>
          <a:p>
            <a:pPr lvl="1"/>
            <a:r>
              <a:rPr lang="en-HK" dirty="0"/>
              <a:t>3. Acts of Service (Beneficial Acts) </a:t>
            </a:r>
          </a:p>
          <a:p>
            <a:pPr lvl="1"/>
            <a:r>
              <a:rPr lang="en-HK" dirty="0"/>
              <a:t>4. Gifts (Giving) </a:t>
            </a:r>
          </a:p>
          <a:p>
            <a:pPr lvl="1"/>
            <a:r>
              <a:rPr lang="en-HK" dirty="0"/>
              <a:t>5. Touch</a:t>
            </a:r>
            <a:endParaRPr lang="en-US" dirty="0"/>
          </a:p>
        </p:txBody>
      </p:sp>
    </p:spTree>
    <p:extLst>
      <p:ext uri="{BB962C8B-B14F-4D97-AF65-F5344CB8AC3E}">
        <p14:creationId xmlns:p14="http://schemas.microsoft.com/office/powerpoint/2010/main" val="1431192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AEDE-3D6B-A800-313F-D2B173D0B73A}"/>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CA9E9660-CC24-07BE-B149-FE867FBA7A0F}"/>
              </a:ext>
            </a:extLst>
          </p:cNvPr>
          <p:cNvSpPr>
            <a:spLocks noGrp="1"/>
          </p:cNvSpPr>
          <p:nvPr>
            <p:ph idx="1"/>
          </p:nvPr>
        </p:nvSpPr>
        <p:spPr/>
        <p:txBody>
          <a:bodyPr/>
          <a:lstStyle/>
          <a:p>
            <a:r>
              <a:rPr lang="en-HK" dirty="0"/>
              <a:t>When we use the Five Love Languages and the Four Methods of Guidance, our motive should simply be to build a good relationship with them or to help them; it shouldn't be to expect something in return. </a:t>
            </a:r>
          </a:p>
          <a:p>
            <a:r>
              <a:rPr lang="en-HK" dirty="0"/>
              <a:t>If we do nice things with selfish intentions, the other person can feel it, and it would make them feel icky, which then hurts the relationship.</a:t>
            </a:r>
            <a:endParaRPr lang="en-US" dirty="0"/>
          </a:p>
        </p:txBody>
      </p:sp>
    </p:spTree>
    <p:extLst>
      <p:ext uri="{BB962C8B-B14F-4D97-AF65-F5344CB8AC3E}">
        <p14:creationId xmlns:p14="http://schemas.microsoft.com/office/powerpoint/2010/main" val="22339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F7BC-1173-54FD-0E7E-98B382BDCF35}"/>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8CB0279B-D93D-BF95-8E38-DC2754E4008F}"/>
              </a:ext>
            </a:extLst>
          </p:cNvPr>
          <p:cNvSpPr>
            <a:spLocks noGrp="1"/>
          </p:cNvSpPr>
          <p:nvPr>
            <p:ph idx="1"/>
          </p:nvPr>
        </p:nvSpPr>
        <p:spPr/>
        <p:txBody>
          <a:bodyPr/>
          <a:lstStyle/>
          <a:p>
            <a:r>
              <a:rPr lang="en-HK" b="1" dirty="0"/>
              <a:t>2.1 Words of Affirmation (Loving Words) </a:t>
            </a:r>
          </a:p>
          <a:p>
            <a:r>
              <a:rPr lang="en-HK" dirty="0"/>
              <a:t>Words of affirmation are all about encouragement and appreciation. When we encourage others, they will feel safe and comfortable around us, which nurtures the relationship. </a:t>
            </a:r>
          </a:p>
          <a:p>
            <a:r>
              <a:rPr lang="en-HK" dirty="0"/>
              <a:t>If we instead criticize them or put them down, they will feel afraid or defensive around us, which hurts the relationship. </a:t>
            </a:r>
          </a:p>
          <a:p>
            <a:r>
              <a:rPr lang="en-HK" dirty="0"/>
              <a:t>For example, let's say your partner started exercising. Words of affirmation might be "Wow you've really shown self discipline! I'm so proud of you!".</a:t>
            </a:r>
            <a:endParaRPr lang="en-US" dirty="0"/>
          </a:p>
        </p:txBody>
      </p:sp>
    </p:spTree>
    <p:extLst>
      <p:ext uri="{BB962C8B-B14F-4D97-AF65-F5344CB8AC3E}">
        <p14:creationId xmlns:p14="http://schemas.microsoft.com/office/powerpoint/2010/main" val="3391221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A8B9-FAD8-18BA-4E26-AE348B8668A6}"/>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685EEA37-4D25-85EE-FBCE-3FE6D8B0587F}"/>
              </a:ext>
            </a:extLst>
          </p:cNvPr>
          <p:cNvSpPr>
            <a:spLocks noGrp="1"/>
          </p:cNvSpPr>
          <p:nvPr>
            <p:ph idx="1"/>
          </p:nvPr>
        </p:nvSpPr>
        <p:spPr/>
        <p:txBody>
          <a:bodyPr/>
          <a:lstStyle/>
          <a:p>
            <a:r>
              <a:rPr lang="en-HK" dirty="0"/>
              <a:t>Appreciation is key in a relationship; as </a:t>
            </a:r>
            <a:r>
              <a:rPr lang="en-HK" dirty="0" err="1"/>
              <a:t>Dr.</a:t>
            </a:r>
            <a:r>
              <a:rPr lang="en-HK" dirty="0"/>
              <a:t> Alan Zimmerman says, </a:t>
            </a:r>
            <a:r>
              <a:rPr lang="en-HK" i="1" dirty="0"/>
              <a:t>"All people wear a little, invisible sign around their necks.</a:t>
            </a:r>
            <a:r>
              <a:rPr lang="en-HK" dirty="0"/>
              <a:t> </a:t>
            </a:r>
          </a:p>
          <a:p>
            <a:r>
              <a:rPr lang="en-HK" dirty="0"/>
              <a:t>It says, 'Make Me Feel Important</a:t>
            </a:r>
            <a:r>
              <a:rPr lang="en-HK" i="1" dirty="0"/>
              <a:t>.'" We should focus on all the ways the other person contributes to the relationship and thank them with specificity. </a:t>
            </a:r>
          </a:p>
          <a:p>
            <a:r>
              <a:rPr lang="en-HK" dirty="0"/>
              <a:t>For example, instead of just saying, </a:t>
            </a:r>
            <a:r>
              <a:rPr lang="en-HK" i="1" dirty="0"/>
              <a:t>"Thank you for being a great mom," </a:t>
            </a:r>
            <a:r>
              <a:rPr lang="en-HK" dirty="0"/>
              <a:t>it's much more impactful to say, </a:t>
            </a:r>
            <a:r>
              <a:rPr lang="en-HK" i="1" dirty="0"/>
              <a:t>"Thank you for always packing my lunch and cooking healthy and tasty food for me. I'm so grateful to have a loving mom like you!"</a:t>
            </a:r>
            <a:endParaRPr lang="en-US" i="1" dirty="0"/>
          </a:p>
        </p:txBody>
      </p:sp>
    </p:spTree>
    <p:extLst>
      <p:ext uri="{BB962C8B-B14F-4D97-AF65-F5344CB8AC3E}">
        <p14:creationId xmlns:p14="http://schemas.microsoft.com/office/powerpoint/2010/main" val="390352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C3AB-399B-95B3-3231-F7F1D70D9F37}"/>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80513192-D5EC-A1C9-1210-0CF689A913E3}"/>
              </a:ext>
            </a:extLst>
          </p:cNvPr>
          <p:cNvSpPr>
            <a:spLocks noGrp="1"/>
          </p:cNvSpPr>
          <p:nvPr>
            <p:ph idx="1"/>
          </p:nvPr>
        </p:nvSpPr>
        <p:spPr/>
        <p:txBody>
          <a:bodyPr/>
          <a:lstStyle/>
          <a:p>
            <a:r>
              <a:rPr lang="en-HK" dirty="0"/>
              <a:t>Loving Words is anything spoken with a loving intention. It encompasses encouragement and appreciation, but it also includes telling them things that need need to hear, even if they don't want to hear it, but in a loving way. </a:t>
            </a:r>
          </a:p>
          <a:p>
            <a:r>
              <a:rPr lang="en-HK" dirty="0"/>
              <a:t>For example, maybe your partner really needs to fix some unhealthy habits. Loving Words would involve patiently and kindly reminding them to improve their health for their own benefit, so long as they are willing to listen. </a:t>
            </a:r>
          </a:p>
          <a:p>
            <a:r>
              <a:rPr lang="en-HK" dirty="0"/>
              <a:t>If they get extremely annoyed at your well-intentioned words, then the loving thing to do would be to not keep saying it to prevent resentment from arising in the relationship.</a:t>
            </a:r>
            <a:endParaRPr lang="en-US" dirty="0"/>
          </a:p>
        </p:txBody>
      </p:sp>
    </p:spTree>
    <p:extLst>
      <p:ext uri="{BB962C8B-B14F-4D97-AF65-F5344CB8AC3E}">
        <p14:creationId xmlns:p14="http://schemas.microsoft.com/office/powerpoint/2010/main" val="46234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6848-A5CB-D3E4-A84D-615B00ECDB65}"/>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5287344F-82D4-31B9-D400-4A6DB4B09296}"/>
              </a:ext>
            </a:extLst>
          </p:cNvPr>
          <p:cNvSpPr>
            <a:spLocks noGrp="1"/>
          </p:cNvSpPr>
          <p:nvPr>
            <p:ph idx="1"/>
          </p:nvPr>
        </p:nvSpPr>
        <p:spPr/>
        <p:txBody>
          <a:bodyPr>
            <a:normAutofit fontScale="92500" lnSpcReduction="20000"/>
          </a:bodyPr>
          <a:lstStyle/>
          <a:p>
            <a:r>
              <a:rPr lang="en-HK" b="1" dirty="0"/>
              <a:t>2.2 Quality Time (Activities in Common)</a:t>
            </a:r>
          </a:p>
          <a:p>
            <a:r>
              <a:rPr lang="en-HK" dirty="0"/>
              <a:t>Quality time is about giving them your full attention. </a:t>
            </a:r>
          </a:p>
          <a:p>
            <a:pPr lvl="1"/>
            <a:r>
              <a:rPr lang="en-HK" dirty="0"/>
              <a:t>Going for a walk together and talking to each other is an example of quality time. </a:t>
            </a:r>
          </a:p>
          <a:p>
            <a:pPr lvl="1"/>
            <a:r>
              <a:rPr lang="en-HK" dirty="0"/>
              <a:t>Eating a meal together where you're both focused and engaged in conversation is quality time. But if one or both people are distracted on their phones, then it is not quality time anymore. </a:t>
            </a:r>
          </a:p>
          <a:p>
            <a:r>
              <a:rPr lang="en-HK" dirty="0"/>
              <a:t>Activities in Common also says we should try to do the activities that they like doing to build more commonalities with them. </a:t>
            </a:r>
          </a:p>
          <a:p>
            <a:pPr lvl="1"/>
            <a:r>
              <a:rPr lang="en-HK" dirty="0"/>
              <a:t>For example, let's say your partner has a hobby that you don't have. One way to build the relationship is to join them in their hobby, even and especially if you're not that interested in it. </a:t>
            </a:r>
          </a:p>
          <a:p>
            <a:pPr lvl="1"/>
            <a:r>
              <a:rPr lang="en-HK" dirty="0"/>
              <a:t>After all, if you knew your partner was willing to do something they're not that interested in for the sake of keeping you company, wouldn't you feel extremely loved and valued?</a:t>
            </a:r>
            <a:endParaRPr lang="en-US" dirty="0"/>
          </a:p>
        </p:txBody>
      </p:sp>
    </p:spTree>
    <p:extLst>
      <p:ext uri="{BB962C8B-B14F-4D97-AF65-F5344CB8AC3E}">
        <p14:creationId xmlns:p14="http://schemas.microsoft.com/office/powerpoint/2010/main" val="1462386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07B4-C399-02C2-8F77-354AC8F39EDD}"/>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C9DFAB77-12DD-23EF-B660-2E32DEE68C5E}"/>
              </a:ext>
            </a:extLst>
          </p:cNvPr>
          <p:cNvSpPr>
            <a:spLocks noGrp="1"/>
          </p:cNvSpPr>
          <p:nvPr>
            <p:ph idx="1"/>
          </p:nvPr>
        </p:nvSpPr>
        <p:spPr/>
        <p:txBody>
          <a:bodyPr/>
          <a:lstStyle/>
          <a:p>
            <a:r>
              <a:rPr lang="en-HK" b="1" dirty="0"/>
              <a:t>2.3 Acts of Service (Beneficial Acts) </a:t>
            </a:r>
          </a:p>
          <a:p>
            <a:r>
              <a:rPr lang="en-HK" dirty="0"/>
              <a:t>Acts of service refers to doing things for the other person to relieve their stress or to make their life easier. </a:t>
            </a:r>
          </a:p>
          <a:p>
            <a:r>
              <a:rPr lang="en-HK" dirty="0"/>
              <a:t>For example, maybe you help them do their chores because they are really busy right now. Or maybe you go do something that you don’t really like, but you’re willing to do it for them.</a:t>
            </a:r>
            <a:endParaRPr lang="en-US" dirty="0"/>
          </a:p>
        </p:txBody>
      </p:sp>
    </p:spTree>
    <p:extLst>
      <p:ext uri="{BB962C8B-B14F-4D97-AF65-F5344CB8AC3E}">
        <p14:creationId xmlns:p14="http://schemas.microsoft.com/office/powerpoint/2010/main" val="40350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90BD-07B7-BE6E-357F-26D1E749BE65}"/>
              </a:ext>
            </a:extLst>
          </p:cNvPr>
          <p:cNvSpPr>
            <a:spLocks noGrp="1"/>
          </p:cNvSpPr>
          <p:nvPr>
            <p:ph type="title"/>
          </p:nvPr>
        </p:nvSpPr>
        <p:spPr/>
        <p:txBody>
          <a:bodyPr/>
          <a:lstStyle/>
          <a:p>
            <a:r>
              <a:rPr lang="en-US" dirty="0"/>
              <a:t>Class announcement </a:t>
            </a:r>
          </a:p>
        </p:txBody>
      </p:sp>
      <p:sp>
        <p:nvSpPr>
          <p:cNvPr id="3" name="Content Placeholder 2">
            <a:extLst>
              <a:ext uri="{FF2B5EF4-FFF2-40B4-BE49-F238E27FC236}">
                <a16:creationId xmlns:a16="http://schemas.microsoft.com/office/drawing/2014/main" id="{B81C3531-E37F-A212-C74E-ED6A15AD1807}"/>
              </a:ext>
            </a:extLst>
          </p:cNvPr>
          <p:cNvSpPr>
            <a:spLocks noGrp="1"/>
          </p:cNvSpPr>
          <p:nvPr>
            <p:ph idx="1"/>
          </p:nvPr>
        </p:nvSpPr>
        <p:spPr/>
        <p:txBody>
          <a:bodyPr/>
          <a:lstStyle/>
          <a:p>
            <a:r>
              <a:rPr lang="en-US" dirty="0"/>
              <a:t>Pay attention to Assignment 2 deadlines </a:t>
            </a:r>
          </a:p>
          <a:p>
            <a:r>
              <a:rPr lang="en-US" dirty="0"/>
              <a:t>Word counts and plagiarism in homework and classwork </a:t>
            </a:r>
          </a:p>
          <a:p>
            <a:endParaRPr lang="en-US" dirty="0"/>
          </a:p>
        </p:txBody>
      </p:sp>
    </p:spTree>
    <p:extLst>
      <p:ext uri="{BB962C8B-B14F-4D97-AF65-F5344CB8AC3E}">
        <p14:creationId xmlns:p14="http://schemas.microsoft.com/office/powerpoint/2010/main" val="332471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1DFB-707C-6D14-3B78-A4FD17740CF7}"/>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1085C63D-E6A6-1C04-9C38-E3DF06646F51}"/>
              </a:ext>
            </a:extLst>
          </p:cNvPr>
          <p:cNvSpPr>
            <a:spLocks noGrp="1"/>
          </p:cNvSpPr>
          <p:nvPr>
            <p:ph idx="1"/>
          </p:nvPr>
        </p:nvSpPr>
        <p:spPr/>
        <p:txBody>
          <a:bodyPr/>
          <a:lstStyle/>
          <a:p>
            <a:r>
              <a:rPr lang="en-HK" dirty="0"/>
              <a:t>Beneficial Acts encompasses the meaning of Acts of Service, but it goes a step further to be about putting the other person above yourself. </a:t>
            </a:r>
          </a:p>
          <a:p>
            <a:r>
              <a:rPr lang="en-HK" dirty="0"/>
              <a:t>For example, you do chores for them because you wish to help them and you don't expect anything in return. You view it as your natural duty to help them in whatever way you can. It's similar to how a parent might stay up late at night doing things for children or how teachers work overtime for students without expecting anything in return. </a:t>
            </a:r>
          </a:p>
          <a:p>
            <a:r>
              <a:rPr lang="en-HK" dirty="0"/>
              <a:t>Because the intention is so pure, when the beneficiary eventually realizes, they feel extremely loved and valued.</a:t>
            </a:r>
            <a:endParaRPr lang="en-US" dirty="0"/>
          </a:p>
        </p:txBody>
      </p:sp>
    </p:spTree>
    <p:extLst>
      <p:ext uri="{BB962C8B-B14F-4D97-AF65-F5344CB8AC3E}">
        <p14:creationId xmlns:p14="http://schemas.microsoft.com/office/powerpoint/2010/main" val="503544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DE16-C2C7-75F1-8117-199BED3ED8A9}"/>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68A9F19B-1349-E49C-C8E4-367E0891B463}"/>
              </a:ext>
            </a:extLst>
          </p:cNvPr>
          <p:cNvSpPr>
            <a:spLocks noGrp="1"/>
          </p:cNvSpPr>
          <p:nvPr>
            <p:ph idx="1"/>
          </p:nvPr>
        </p:nvSpPr>
        <p:spPr/>
        <p:txBody>
          <a:bodyPr/>
          <a:lstStyle/>
          <a:p>
            <a:r>
              <a:rPr lang="en-HK" b="1" dirty="0"/>
              <a:t>2.4 Gifts (Giving) </a:t>
            </a:r>
          </a:p>
          <a:p>
            <a:r>
              <a:rPr lang="en-HK" dirty="0"/>
              <a:t>When it comes to gifts, thoughtfulness is more important than cost. </a:t>
            </a:r>
          </a:p>
          <a:p>
            <a:r>
              <a:rPr lang="en-HK" dirty="0"/>
              <a:t>For example, if we know that the other person absolutely loves a certain bread from a certain store, then when we pass by that store, we could pick up that bread for them and tell them we got it specifically for them. </a:t>
            </a:r>
          </a:p>
          <a:p>
            <a:r>
              <a:rPr lang="en-HK" dirty="0"/>
              <a:t>When they can feel that we put in effort to pick something specifically for them, they will feel very loved. But if we get them an expensive gadget that they don't need, then they won't feel very loved.</a:t>
            </a:r>
            <a:endParaRPr lang="en-US" dirty="0"/>
          </a:p>
        </p:txBody>
      </p:sp>
    </p:spTree>
    <p:extLst>
      <p:ext uri="{BB962C8B-B14F-4D97-AF65-F5344CB8AC3E}">
        <p14:creationId xmlns:p14="http://schemas.microsoft.com/office/powerpoint/2010/main" val="3259335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7FD5-326A-E2D2-33AB-AEB9DA3D38D1}"/>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360C0567-DB7B-D40C-AE57-5CE068827554}"/>
              </a:ext>
            </a:extLst>
          </p:cNvPr>
          <p:cNvSpPr>
            <a:spLocks noGrp="1"/>
          </p:cNvSpPr>
          <p:nvPr>
            <p:ph idx="1"/>
          </p:nvPr>
        </p:nvSpPr>
        <p:spPr/>
        <p:txBody>
          <a:bodyPr/>
          <a:lstStyle/>
          <a:p>
            <a:r>
              <a:rPr lang="en-HK" dirty="0"/>
              <a:t>Often times in relationships, people give big gifts once in a while, such as on a birthday or holiday. While it's not bad to give big gifts on these special days, remember that thoughtfulness is more important than cost, and also giving frequent small gifts may be more impactful. </a:t>
            </a:r>
          </a:p>
          <a:p>
            <a:r>
              <a:rPr lang="en-HK" dirty="0"/>
              <a:t>Why? Because frequent small gifts requires initiative, and it shows that we are often thinking of them, which makes them feel valued and appreciated.</a:t>
            </a:r>
          </a:p>
          <a:p>
            <a:r>
              <a:rPr lang="en-HK" dirty="0"/>
              <a:t> If you just give a big gift once in a while on these special days, then it just feels like you're doing it because you're supposed to, which doesn't feel as loving.</a:t>
            </a:r>
            <a:endParaRPr lang="en-US" dirty="0"/>
          </a:p>
        </p:txBody>
      </p:sp>
    </p:spTree>
    <p:extLst>
      <p:ext uri="{BB962C8B-B14F-4D97-AF65-F5344CB8AC3E}">
        <p14:creationId xmlns:p14="http://schemas.microsoft.com/office/powerpoint/2010/main" val="520668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4DEA-DDE8-7536-2989-590CDC943D8D}"/>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BB8F6A1B-F566-86F6-4144-3B75D90259AD}"/>
              </a:ext>
            </a:extLst>
          </p:cNvPr>
          <p:cNvSpPr>
            <a:spLocks noGrp="1"/>
          </p:cNvSpPr>
          <p:nvPr>
            <p:ph idx="1"/>
          </p:nvPr>
        </p:nvSpPr>
        <p:spPr/>
        <p:txBody>
          <a:bodyPr/>
          <a:lstStyle/>
          <a:p>
            <a:r>
              <a:rPr lang="en-HK" dirty="0"/>
              <a:t>When it comes to Giving in the Four Methods of Guidance, there are actually four types of giving: </a:t>
            </a:r>
          </a:p>
          <a:p>
            <a:pPr lvl="1"/>
            <a:r>
              <a:rPr lang="en-HK" dirty="0"/>
              <a:t>1. Materials: objects, money, food, clothing etc. </a:t>
            </a:r>
          </a:p>
          <a:p>
            <a:pPr lvl="1"/>
            <a:r>
              <a:rPr lang="en-HK" dirty="0"/>
              <a:t>2. Energy: your time, attention, and energy; quality time, acts of service </a:t>
            </a:r>
          </a:p>
          <a:p>
            <a:pPr lvl="1"/>
            <a:r>
              <a:rPr lang="en-HK" dirty="0"/>
              <a:t>3. Comfort / Peace of Mind: A pleasant facial expression; words of affirmation </a:t>
            </a:r>
          </a:p>
          <a:p>
            <a:pPr lvl="1"/>
            <a:r>
              <a:rPr lang="en-HK" dirty="0"/>
              <a:t>4. Wisdom: teaching them useful things</a:t>
            </a:r>
            <a:endParaRPr lang="en-US" dirty="0"/>
          </a:p>
        </p:txBody>
      </p:sp>
    </p:spTree>
    <p:extLst>
      <p:ext uri="{BB962C8B-B14F-4D97-AF65-F5344CB8AC3E}">
        <p14:creationId xmlns:p14="http://schemas.microsoft.com/office/powerpoint/2010/main" val="1443128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3184-3433-60F5-6026-0883D05E771B}"/>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7A0F43A3-276D-B7A7-1BCE-4C08F22DF8C6}"/>
              </a:ext>
            </a:extLst>
          </p:cNvPr>
          <p:cNvSpPr>
            <a:spLocks noGrp="1"/>
          </p:cNvSpPr>
          <p:nvPr>
            <p:ph idx="1"/>
          </p:nvPr>
        </p:nvSpPr>
        <p:spPr/>
        <p:txBody>
          <a:bodyPr/>
          <a:lstStyle/>
          <a:p>
            <a:r>
              <a:rPr lang="en-HK" dirty="0"/>
              <a:t>When we talk about giving gifts, most people think of giving materials, such as food or clothing or </a:t>
            </a:r>
            <a:r>
              <a:rPr lang="en-HK" dirty="0" err="1"/>
              <a:t>jewelry</a:t>
            </a:r>
            <a:r>
              <a:rPr lang="en-HK" dirty="0"/>
              <a:t>. But there's a lot more we can give! We can give our energy and time, such as listening to them (Quality Time) or doing something nice for them (Acts of Service). </a:t>
            </a:r>
          </a:p>
          <a:p>
            <a:r>
              <a:rPr lang="en-HK" dirty="0"/>
              <a:t>We can also give them comfort and peace of mind by encouraging them (Words of Affirmation), giving them a pleasant facial expression, and reducing their worries. </a:t>
            </a:r>
          </a:p>
          <a:p>
            <a:r>
              <a:rPr lang="en-HK" dirty="0"/>
              <a:t>Finally, we can give them wisdom to improve their lives. As the proverb goes, "Give a man a fish and he will eat for a day. Teach a man how to fish and you feed him for a lifetime."</a:t>
            </a:r>
            <a:endParaRPr lang="en-US" dirty="0"/>
          </a:p>
        </p:txBody>
      </p:sp>
    </p:spTree>
    <p:extLst>
      <p:ext uri="{BB962C8B-B14F-4D97-AF65-F5344CB8AC3E}">
        <p14:creationId xmlns:p14="http://schemas.microsoft.com/office/powerpoint/2010/main" val="57235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D5A0-1C2F-AAE2-C944-43065CD5AD9B}"/>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B049FAF1-9CB0-6FFD-9787-D56E7092516E}"/>
              </a:ext>
            </a:extLst>
          </p:cNvPr>
          <p:cNvSpPr>
            <a:spLocks noGrp="1"/>
          </p:cNvSpPr>
          <p:nvPr>
            <p:ph idx="1"/>
          </p:nvPr>
        </p:nvSpPr>
        <p:spPr/>
        <p:txBody>
          <a:bodyPr/>
          <a:lstStyle/>
          <a:p>
            <a:r>
              <a:rPr lang="en-HK" b="1" dirty="0"/>
              <a:t>2.5 Touch </a:t>
            </a:r>
          </a:p>
          <a:p>
            <a:r>
              <a:rPr lang="en-HK" dirty="0"/>
              <a:t>Touch refers to things like holding hands, hugs, high fives, kisses, massages, or even just being physically near each other throughout the day. </a:t>
            </a:r>
          </a:p>
          <a:p>
            <a:r>
              <a:rPr lang="en-HK" dirty="0"/>
              <a:t>For example, you could give your parents a massage to show your loving care for them.</a:t>
            </a:r>
          </a:p>
          <a:p>
            <a:r>
              <a:rPr lang="en-HK" dirty="0"/>
              <a:t>Another example is sometimes couples just like to be together in the same room even if they're both doing their own thing. This doesn't count as quality time because they're not talking to each other, but it counts as touch in the sense that they want each other's presence. </a:t>
            </a:r>
          </a:p>
          <a:p>
            <a:r>
              <a:rPr lang="en-HK" dirty="0"/>
              <a:t>Generally speaking, this love language is more for intimate relationships, so use it with proper etiquette.</a:t>
            </a:r>
            <a:endParaRPr lang="en-US" dirty="0"/>
          </a:p>
        </p:txBody>
      </p:sp>
    </p:spTree>
    <p:extLst>
      <p:ext uri="{BB962C8B-B14F-4D97-AF65-F5344CB8AC3E}">
        <p14:creationId xmlns:p14="http://schemas.microsoft.com/office/powerpoint/2010/main" val="1800737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C639-C59F-5FF1-4679-1C4E4B8FDF48}"/>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FD6ABE70-B949-A98E-7692-CA022BD28CA2}"/>
              </a:ext>
            </a:extLst>
          </p:cNvPr>
          <p:cNvSpPr>
            <a:spLocks noGrp="1"/>
          </p:cNvSpPr>
          <p:nvPr>
            <p:ph idx="1"/>
          </p:nvPr>
        </p:nvSpPr>
        <p:spPr/>
        <p:txBody>
          <a:bodyPr/>
          <a:lstStyle/>
          <a:p>
            <a:r>
              <a:rPr lang="en-HK" b="1" dirty="0"/>
              <a:t>2.6 Learn Their Primary Love Language </a:t>
            </a:r>
          </a:p>
          <a:p>
            <a:r>
              <a:rPr lang="en-HK" dirty="0"/>
              <a:t>Obviously, all five of the love languages (especially the first four) are great for building relationships. All people would appreciate any of the Four Methods of Guidance. But to go a step further in your most important relationships, find out which love language they like the most!</a:t>
            </a:r>
            <a:endParaRPr lang="en-US" dirty="0"/>
          </a:p>
        </p:txBody>
      </p:sp>
    </p:spTree>
    <p:extLst>
      <p:ext uri="{BB962C8B-B14F-4D97-AF65-F5344CB8AC3E}">
        <p14:creationId xmlns:p14="http://schemas.microsoft.com/office/powerpoint/2010/main" val="135970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ECBC-72D6-0A66-D121-E34957841AF7}"/>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675FF877-42F9-D150-E175-F834A62CBCEA}"/>
              </a:ext>
            </a:extLst>
          </p:cNvPr>
          <p:cNvSpPr>
            <a:spLocks noGrp="1"/>
          </p:cNvSpPr>
          <p:nvPr>
            <p:ph idx="1"/>
          </p:nvPr>
        </p:nvSpPr>
        <p:spPr/>
        <p:txBody>
          <a:bodyPr/>
          <a:lstStyle/>
          <a:p>
            <a:r>
              <a:rPr lang="en-HK" dirty="0"/>
              <a:t>According to Gary Chapman, most people have a primary and secondary love language. You can have them take this quiz to find out their primary love language, or you can observe how they like to give love and what they often request from others. </a:t>
            </a:r>
          </a:p>
          <a:p>
            <a:pPr lvl="1"/>
            <a:r>
              <a:rPr lang="en-HK" dirty="0">
                <a:hlinkClick r:id="rId2"/>
              </a:rPr>
              <a:t>https://5lovelanguages.com/quizzes/love-language</a:t>
            </a:r>
            <a:endParaRPr lang="en-HK" dirty="0"/>
          </a:p>
          <a:p>
            <a:r>
              <a:rPr lang="en-HK" dirty="0"/>
              <a:t>We unconsciously to express love using our love language, but to really strengthen a relationship, we need to express love using THEIR love language.</a:t>
            </a:r>
            <a:endParaRPr lang="en-US" dirty="0"/>
          </a:p>
        </p:txBody>
      </p:sp>
    </p:spTree>
    <p:extLst>
      <p:ext uri="{BB962C8B-B14F-4D97-AF65-F5344CB8AC3E}">
        <p14:creationId xmlns:p14="http://schemas.microsoft.com/office/powerpoint/2010/main" val="242650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5419-CD11-4EB2-FAC7-35786080B863}"/>
              </a:ext>
            </a:extLst>
          </p:cNvPr>
          <p:cNvSpPr>
            <a:spLocks noGrp="1"/>
          </p:cNvSpPr>
          <p:nvPr>
            <p:ph type="title"/>
          </p:nvPr>
        </p:nvSpPr>
        <p:spPr/>
        <p:txBody>
          <a:bodyPr>
            <a:normAutofit fontScale="90000"/>
          </a:bodyPr>
          <a:lstStyle/>
          <a:p>
            <a:r>
              <a:rPr lang="en-HK" dirty="0"/>
              <a:t>Part 2 - Growth: Use the Five Love Languages and Four Methods of Guidance</a:t>
            </a:r>
            <a:endParaRPr lang="en-US" dirty="0"/>
          </a:p>
        </p:txBody>
      </p:sp>
      <p:sp>
        <p:nvSpPr>
          <p:cNvPr id="3" name="Content Placeholder 2">
            <a:extLst>
              <a:ext uri="{FF2B5EF4-FFF2-40B4-BE49-F238E27FC236}">
                <a16:creationId xmlns:a16="http://schemas.microsoft.com/office/drawing/2014/main" id="{197D81DF-04C6-66E8-81E9-BDE571C39A6B}"/>
              </a:ext>
            </a:extLst>
          </p:cNvPr>
          <p:cNvSpPr>
            <a:spLocks noGrp="1"/>
          </p:cNvSpPr>
          <p:nvPr>
            <p:ph idx="1"/>
          </p:nvPr>
        </p:nvSpPr>
        <p:spPr/>
        <p:txBody>
          <a:bodyPr/>
          <a:lstStyle/>
          <a:p>
            <a:r>
              <a:rPr lang="en-HK" dirty="0"/>
              <a:t>For example, my primary love language is Acts of Service, while my mother's is Words of Affirmation. Hence, I tend to show love by doing things like chores or cooking, while she tends to show love by giving me words of encouragement and appreciation. </a:t>
            </a:r>
          </a:p>
          <a:p>
            <a:r>
              <a:rPr lang="en-HK" dirty="0"/>
              <a:t>While I certainly find it nice to receive kind words, to me, I feel really loved when she does acts of services for me. While she finds it nice that I do some chores, she is really happy when I give her words of encouragement and appreciation. That's the difference between using someone's primary love language versus a random love language.</a:t>
            </a:r>
            <a:endParaRPr lang="en-US" dirty="0"/>
          </a:p>
        </p:txBody>
      </p:sp>
    </p:spTree>
    <p:extLst>
      <p:ext uri="{BB962C8B-B14F-4D97-AF65-F5344CB8AC3E}">
        <p14:creationId xmlns:p14="http://schemas.microsoft.com/office/powerpoint/2010/main" val="397360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89F1-82D2-8785-6C6B-FEB292607957}"/>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F542CE49-8152-7C06-DD47-31DFF62264B0}"/>
              </a:ext>
            </a:extLst>
          </p:cNvPr>
          <p:cNvSpPr>
            <a:spLocks noGrp="1"/>
          </p:cNvSpPr>
          <p:nvPr>
            <p:ph idx="1"/>
          </p:nvPr>
        </p:nvSpPr>
        <p:spPr/>
        <p:txBody>
          <a:bodyPr/>
          <a:lstStyle/>
          <a:p>
            <a:r>
              <a:rPr lang="en-HK" dirty="0"/>
              <a:t>American signer Dolly Parton said it well when she said, </a:t>
            </a:r>
          </a:p>
          <a:p>
            <a:pPr lvl="1"/>
            <a:r>
              <a:rPr lang="en-HK" i="1" dirty="0"/>
              <a:t>"If you want the rainbow, you </a:t>
            </a:r>
            <a:r>
              <a:rPr lang="en-HK" i="1" dirty="0" err="1"/>
              <a:t>gotta</a:t>
            </a:r>
            <a:r>
              <a:rPr lang="en-HK" i="1" dirty="0"/>
              <a:t> put up with the rain."</a:t>
            </a:r>
            <a:endParaRPr lang="en-US" i="1" dirty="0"/>
          </a:p>
        </p:txBody>
      </p:sp>
    </p:spTree>
    <p:extLst>
      <p:ext uri="{BB962C8B-B14F-4D97-AF65-F5344CB8AC3E}">
        <p14:creationId xmlns:p14="http://schemas.microsoft.com/office/powerpoint/2010/main" val="247578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E556237-2D9A-7F8A-51D7-3D79EDA44CB8}"/>
              </a:ext>
            </a:extLst>
          </p:cNvPr>
          <p:cNvSpPr>
            <a:spLocks noGrp="1"/>
          </p:cNvSpPr>
          <p:nvPr>
            <p:ph type="title"/>
          </p:nvPr>
        </p:nvSpPr>
        <p:spPr>
          <a:xfrm>
            <a:off x="6483096" y="624110"/>
            <a:ext cx="5021516" cy="1280890"/>
          </a:xfrm>
        </p:spPr>
        <p:txBody>
          <a:bodyPr>
            <a:normAutofit/>
          </a:bodyPr>
          <a:lstStyle/>
          <a:p>
            <a:r>
              <a:rPr lang="en-US" dirty="0"/>
              <a:t>Unit 2: Mental Health (21 hours) </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ight bulb on yellow background with sketched light beams and cord">
            <a:extLst>
              <a:ext uri="{FF2B5EF4-FFF2-40B4-BE49-F238E27FC236}">
                <a16:creationId xmlns:a16="http://schemas.microsoft.com/office/drawing/2014/main" id="{D5B3CF01-460D-4059-F96A-24B0CB366337}"/>
              </a:ext>
            </a:extLst>
          </p:cNvPr>
          <p:cNvPicPr>
            <a:picLocks noChangeAspect="1"/>
          </p:cNvPicPr>
          <p:nvPr/>
        </p:nvPicPr>
        <p:blipFill rotWithShape="1">
          <a:blip r:embed="rId2"/>
          <a:srcRect l="51185" r="6927"/>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0E3C3B6A-84E9-737A-47AB-6C0A60B28168}"/>
              </a:ext>
            </a:extLst>
          </p:cNvPr>
          <p:cNvSpPr>
            <a:spLocks noGrp="1"/>
          </p:cNvSpPr>
          <p:nvPr>
            <p:ph idx="1"/>
          </p:nvPr>
        </p:nvSpPr>
        <p:spPr>
          <a:xfrm>
            <a:off x="6438191" y="2133600"/>
            <a:ext cx="5066419" cy="3777622"/>
          </a:xfrm>
        </p:spPr>
        <p:txBody>
          <a:bodyPr>
            <a:normAutofit fontScale="92500" lnSpcReduction="20000"/>
          </a:bodyPr>
          <a:lstStyle/>
          <a:p>
            <a:r>
              <a:rPr lang="en-US" dirty="0"/>
              <a:t>Tentative schedule: </a:t>
            </a:r>
          </a:p>
          <a:p>
            <a:pPr lvl="1"/>
            <a:r>
              <a:rPr lang="en-US" b="1" dirty="0">
                <a:solidFill>
                  <a:schemeClr val="tx1"/>
                </a:solidFill>
              </a:rPr>
              <a:t>Lesson 2.1 – Stress (16 May 2023)</a:t>
            </a:r>
          </a:p>
          <a:p>
            <a:pPr lvl="1"/>
            <a:r>
              <a:rPr lang="en-US" b="1" dirty="0"/>
              <a:t>Lesson 2.2 – Happiness (17 May 2023)</a:t>
            </a:r>
          </a:p>
          <a:p>
            <a:pPr lvl="1"/>
            <a:r>
              <a:rPr lang="en-US" b="1" dirty="0">
                <a:solidFill>
                  <a:srgbClr val="FF0000"/>
                </a:solidFill>
              </a:rPr>
              <a:t>Lesson 2.3 – Relationship (18 May 2023)</a:t>
            </a:r>
          </a:p>
          <a:p>
            <a:pPr lvl="1"/>
            <a:r>
              <a:rPr lang="en-US" b="1" dirty="0"/>
              <a:t>Lesson 2.4 – Purpose (19 May 2023)</a:t>
            </a:r>
          </a:p>
          <a:p>
            <a:pPr lvl="1"/>
            <a:r>
              <a:rPr lang="en-US" b="1" dirty="0"/>
              <a:t>Lesson 2.5 – Mental Illness (23 May 2023)</a:t>
            </a:r>
          </a:p>
          <a:p>
            <a:pPr lvl="1"/>
            <a:r>
              <a:rPr lang="en-US" b="1" dirty="0"/>
              <a:t>Lesson 2.6 - Doctor in the House Episode 2 (24 May 2023)</a:t>
            </a:r>
          </a:p>
          <a:p>
            <a:pPr lvl="1"/>
            <a:r>
              <a:rPr lang="en-US" b="1" dirty="0"/>
              <a:t>Lesson 2.7 – Assignment 2 Presentation (25 May 2023)</a:t>
            </a:r>
            <a:endParaRPr lang="en-US" dirty="0"/>
          </a:p>
          <a:p>
            <a:pPr lvl="1"/>
            <a:r>
              <a:rPr lang="en-US" b="1" dirty="0">
                <a:solidFill>
                  <a:schemeClr val="bg2">
                    <a:lumMod val="50000"/>
                  </a:schemeClr>
                </a:solidFill>
              </a:rPr>
              <a:t>Lesson 2.8 – Midterm test review (26 May 2023)</a:t>
            </a:r>
          </a:p>
          <a:p>
            <a:pPr lvl="1"/>
            <a:r>
              <a:rPr lang="en-US" b="1" dirty="0">
                <a:solidFill>
                  <a:schemeClr val="bg2">
                    <a:lumMod val="50000"/>
                  </a:schemeClr>
                </a:solidFill>
              </a:rPr>
              <a:t>Lesson 2.9 – Midterm test (29 May 2023)</a:t>
            </a:r>
          </a:p>
        </p:txBody>
      </p:sp>
    </p:spTree>
    <p:extLst>
      <p:ext uri="{BB962C8B-B14F-4D97-AF65-F5344CB8AC3E}">
        <p14:creationId xmlns:p14="http://schemas.microsoft.com/office/powerpoint/2010/main" val="3247989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1019-E889-80DD-FFAF-9371631D6140}"/>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D1F16728-6E7D-8F86-64A7-C0FA18A1F444}"/>
              </a:ext>
            </a:extLst>
          </p:cNvPr>
          <p:cNvSpPr>
            <a:spLocks noGrp="1"/>
          </p:cNvSpPr>
          <p:nvPr>
            <p:ph idx="1"/>
          </p:nvPr>
        </p:nvSpPr>
        <p:spPr/>
        <p:txBody>
          <a:bodyPr>
            <a:normAutofit fontScale="85000" lnSpcReduction="20000"/>
          </a:bodyPr>
          <a:lstStyle/>
          <a:p>
            <a:r>
              <a:rPr lang="en-HK" dirty="0"/>
              <a:t>Just like how rain is part of the cycle of nature, conflicts are part of the cycle in relationships. Whether conflicts turn out to be good or bad depends on how we deal with them. If we lack conflict resolution skills, then conflicts hurt our relationships. But if we have good conflict resolution skills, then solving conflict can actually become events that strengthen the relationship, and we get a nice rainbow after the storm. </a:t>
            </a:r>
          </a:p>
          <a:p>
            <a:r>
              <a:rPr lang="en-HK" dirty="0"/>
              <a:t>Here are six keys to effective conflict resolution: </a:t>
            </a:r>
          </a:p>
          <a:p>
            <a:pPr lvl="1"/>
            <a:r>
              <a:rPr lang="en-HK" dirty="0"/>
              <a:t>1. Cooperation not Competition </a:t>
            </a:r>
          </a:p>
          <a:p>
            <a:pPr lvl="1"/>
            <a:r>
              <a:rPr lang="en-HK" dirty="0"/>
              <a:t>2. Opportunity not Problem </a:t>
            </a:r>
          </a:p>
          <a:p>
            <a:pPr lvl="1"/>
            <a:r>
              <a:rPr lang="en-HK" dirty="0"/>
              <a:t>3. Timing not Speed </a:t>
            </a:r>
          </a:p>
          <a:p>
            <a:pPr lvl="1"/>
            <a:r>
              <a:rPr lang="en-HK" dirty="0"/>
              <a:t>4. Responsibility not Victim </a:t>
            </a:r>
          </a:p>
          <a:p>
            <a:pPr lvl="1"/>
            <a:r>
              <a:rPr lang="en-HK" dirty="0"/>
              <a:t>5. Feelings First not Logic First </a:t>
            </a:r>
          </a:p>
          <a:p>
            <a:pPr lvl="1"/>
            <a:r>
              <a:rPr lang="en-HK" dirty="0"/>
              <a:t>6. Inspire Change not Force Change </a:t>
            </a:r>
          </a:p>
          <a:p>
            <a:r>
              <a:rPr lang="en-HK" dirty="0"/>
              <a:t>When we follow these six keys, conflicts become positive events that strengthen relationships rather than negative events that weaken them.</a:t>
            </a:r>
            <a:endParaRPr lang="en-US" dirty="0"/>
          </a:p>
        </p:txBody>
      </p:sp>
    </p:spTree>
    <p:extLst>
      <p:ext uri="{BB962C8B-B14F-4D97-AF65-F5344CB8AC3E}">
        <p14:creationId xmlns:p14="http://schemas.microsoft.com/office/powerpoint/2010/main" val="1032045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F552-7489-59EA-FE42-9A04B7D18C50}"/>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18BEE03D-AD97-B247-2C5B-1D2FD82D06FB}"/>
              </a:ext>
            </a:extLst>
          </p:cNvPr>
          <p:cNvSpPr>
            <a:spLocks noGrp="1"/>
          </p:cNvSpPr>
          <p:nvPr>
            <p:ph idx="1"/>
          </p:nvPr>
        </p:nvSpPr>
        <p:spPr/>
        <p:txBody>
          <a:bodyPr/>
          <a:lstStyle/>
          <a:p>
            <a:r>
              <a:rPr lang="en-HK" b="1" dirty="0"/>
              <a:t>3.1 Cooperation not Competition </a:t>
            </a:r>
          </a:p>
          <a:p>
            <a:r>
              <a:rPr lang="en-HK" dirty="0"/>
              <a:t>Motivational speaker Jay Shetty said to his wife, "Remember, it's not me against you, it's us against the conflict." </a:t>
            </a:r>
          </a:p>
          <a:p>
            <a:r>
              <a:rPr lang="en-HK" dirty="0"/>
              <a:t>After all, if you get what you want at the cost of their happiness, that hurts the relationship. If they're hurt, you should feel hurt too. If you feel happy at the cost of their happiness, how can you say you care about them? </a:t>
            </a:r>
          </a:p>
          <a:p>
            <a:r>
              <a:rPr lang="en-HK" dirty="0"/>
              <a:t>A person once told me that she and her husband agreed that if they ever argue, they need to do it holding hands. This helps remind them that they are on the same team, and it helps them reduce conflicts and overcome them productively. What a great method!</a:t>
            </a:r>
            <a:endParaRPr lang="en-US" dirty="0"/>
          </a:p>
        </p:txBody>
      </p:sp>
    </p:spTree>
    <p:extLst>
      <p:ext uri="{BB962C8B-B14F-4D97-AF65-F5344CB8AC3E}">
        <p14:creationId xmlns:p14="http://schemas.microsoft.com/office/powerpoint/2010/main" val="989606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6818-A92A-889D-E2FD-3FF01DA5A216}"/>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EE568619-B770-E0BD-2E29-47977ECE8F6C}"/>
              </a:ext>
            </a:extLst>
          </p:cNvPr>
          <p:cNvSpPr>
            <a:spLocks noGrp="1"/>
          </p:cNvSpPr>
          <p:nvPr>
            <p:ph idx="1"/>
          </p:nvPr>
        </p:nvSpPr>
        <p:spPr/>
        <p:txBody>
          <a:bodyPr/>
          <a:lstStyle/>
          <a:p>
            <a:r>
              <a:rPr lang="en-HK" b="1" dirty="0"/>
              <a:t>3.2 Opportunity not Problem </a:t>
            </a:r>
          </a:p>
          <a:p>
            <a:r>
              <a:rPr lang="en-HK" dirty="0"/>
              <a:t>Remember, conflicts that are solved well actually raise relationships higher. Hence, whenever a conflict arises, rather than seeing it as a "problem", see it as an opportunity to practice your teamwork skills and strengthen the relationship. </a:t>
            </a:r>
          </a:p>
          <a:p>
            <a:r>
              <a:rPr lang="en-HK" dirty="0"/>
              <a:t>It's thanks to this conflict that we can better understand each other and better meet each other's needs.</a:t>
            </a:r>
            <a:endParaRPr lang="en-US" dirty="0"/>
          </a:p>
        </p:txBody>
      </p:sp>
    </p:spTree>
    <p:extLst>
      <p:ext uri="{BB962C8B-B14F-4D97-AF65-F5344CB8AC3E}">
        <p14:creationId xmlns:p14="http://schemas.microsoft.com/office/powerpoint/2010/main" val="3537970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69D7-A41D-6702-6E49-8C559D3A325E}"/>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0B05D830-E7E0-9EAB-340A-91F0FE928C7F}"/>
              </a:ext>
            </a:extLst>
          </p:cNvPr>
          <p:cNvSpPr>
            <a:spLocks noGrp="1"/>
          </p:cNvSpPr>
          <p:nvPr>
            <p:ph idx="1"/>
          </p:nvPr>
        </p:nvSpPr>
        <p:spPr/>
        <p:txBody>
          <a:bodyPr/>
          <a:lstStyle/>
          <a:p>
            <a:r>
              <a:rPr lang="en-HK" b="1" dirty="0"/>
              <a:t>3.3 Timing not Speed </a:t>
            </a:r>
          </a:p>
          <a:p>
            <a:r>
              <a:rPr lang="en-HK" dirty="0"/>
              <a:t>When problems arise, we often want to address it right away and solve it as fast as possible. This kind of attitude creates further problems. </a:t>
            </a:r>
          </a:p>
          <a:p>
            <a:r>
              <a:rPr lang="en-HK" dirty="0"/>
              <a:t>If they are busy or in a rush, then it's only going to annoy them, and there's no way you're going to solve the problem in a positive way. We need to judge whether or not that moment is appropriate to discuss a problem. </a:t>
            </a:r>
          </a:p>
          <a:p>
            <a:r>
              <a:rPr lang="en-HK" dirty="0"/>
              <a:t>If it's not, then we should schedule or wait for a good time to discuss the problem, such as after dinner or in the morning of a weekend. Pick times when people are relaxed and </a:t>
            </a:r>
            <a:r>
              <a:rPr lang="en-HK" dirty="0" err="1"/>
              <a:t>clearminded</a:t>
            </a:r>
            <a:r>
              <a:rPr lang="en-HK" dirty="0"/>
              <a:t>. A good beginning is halfway to success!</a:t>
            </a:r>
            <a:endParaRPr lang="en-US" dirty="0"/>
          </a:p>
        </p:txBody>
      </p:sp>
    </p:spTree>
    <p:extLst>
      <p:ext uri="{BB962C8B-B14F-4D97-AF65-F5344CB8AC3E}">
        <p14:creationId xmlns:p14="http://schemas.microsoft.com/office/powerpoint/2010/main" val="3283318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48C5-8204-BEAF-7158-4375E9E9AE4E}"/>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90BD373F-626A-838B-102E-53427DF241B0}"/>
              </a:ext>
            </a:extLst>
          </p:cNvPr>
          <p:cNvSpPr>
            <a:spLocks noGrp="1"/>
          </p:cNvSpPr>
          <p:nvPr>
            <p:ph idx="1"/>
          </p:nvPr>
        </p:nvSpPr>
        <p:spPr/>
        <p:txBody>
          <a:bodyPr/>
          <a:lstStyle/>
          <a:p>
            <a:r>
              <a:rPr lang="en-HK" b="1" dirty="0"/>
              <a:t>3.4 Responsibility not Victim </a:t>
            </a:r>
          </a:p>
          <a:p>
            <a:r>
              <a:rPr lang="en-HK" dirty="0"/>
              <a:t>Playing the role of a victim would be blaming them and demanding them to apologize and fix our problems. That is immature because only we can change our lives, so the responsibility is on ourselves. </a:t>
            </a:r>
          </a:p>
          <a:p>
            <a:r>
              <a:rPr lang="en-HK" dirty="0"/>
              <a:t>Hence we need to focus on what we can do rather than on what they should be doing. By focusing on what we can do, we give power back to ourselves, which makes us feel happier and calmer. </a:t>
            </a:r>
          </a:p>
          <a:p>
            <a:r>
              <a:rPr lang="en-HK" dirty="0"/>
              <a:t>When we bring a happier and calmer energy to our interactions with them, they will naturally feel better as well.</a:t>
            </a:r>
            <a:endParaRPr lang="en-US" dirty="0"/>
          </a:p>
        </p:txBody>
      </p:sp>
    </p:spTree>
    <p:extLst>
      <p:ext uri="{BB962C8B-B14F-4D97-AF65-F5344CB8AC3E}">
        <p14:creationId xmlns:p14="http://schemas.microsoft.com/office/powerpoint/2010/main" val="840582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7906-1419-E223-8677-C961D70AD5AC}"/>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58FABBA9-064F-5536-63F9-A3FFBCBE81F2}"/>
              </a:ext>
            </a:extLst>
          </p:cNvPr>
          <p:cNvSpPr>
            <a:spLocks noGrp="1"/>
          </p:cNvSpPr>
          <p:nvPr>
            <p:ph idx="1"/>
          </p:nvPr>
        </p:nvSpPr>
        <p:spPr/>
        <p:txBody>
          <a:bodyPr/>
          <a:lstStyle/>
          <a:p>
            <a:r>
              <a:rPr lang="en-HK" dirty="0"/>
              <a:t>We should take responsibility for our part of the problem first. </a:t>
            </a:r>
          </a:p>
          <a:p>
            <a:r>
              <a:rPr lang="en-HK" dirty="0"/>
              <a:t>As actor Will Smith said, "If YOU are having difficulty with another human being...you are ALWAYS bringing poison to the party." </a:t>
            </a:r>
          </a:p>
          <a:p>
            <a:r>
              <a:rPr lang="en-HK" dirty="0"/>
              <a:t>Therefore, we need to become aware of how we are contributing to the problem and fix our part first. That requires us to understand ourselves and solve our own inner problems. </a:t>
            </a:r>
          </a:p>
          <a:p>
            <a:r>
              <a:rPr lang="en-HK" dirty="0"/>
              <a:t>For example, if you get irritated or emotional whenever a certain topic comes up, take responsibility for resolving that emotional discomfort within yourself.</a:t>
            </a:r>
            <a:endParaRPr lang="en-US" dirty="0"/>
          </a:p>
        </p:txBody>
      </p:sp>
    </p:spTree>
    <p:extLst>
      <p:ext uri="{BB962C8B-B14F-4D97-AF65-F5344CB8AC3E}">
        <p14:creationId xmlns:p14="http://schemas.microsoft.com/office/powerpoint/2010/main" val="4112626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5F19-E2E1-4E02-84DC-6D8322116E7F}"/>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44762DD8-D387-5F4D-D879-1E1CBA01723B}"/>
              </a:ext>
            </a:extLst>
          </p:cNvPr>
          <p:cNvSpPr>
            <a:spLocks noGrp="1"/>
          </p:cNvSpPr>
          <p:nvPr>
            <p:ph idx="1"/>
          </p:nvPr>
        </p:nvSpPr>
        <p:spPr/>
        <p:txBody>
          <a:bodyPr/>
          <a:lstStyle/>
          <a:p>
            <a:r>
              <a:rPr lang="en-HK" dirty="0"/>
              <a:t>We can always work on improving our character. </a:t>
            </a:r>
          </a:p>
          <a:p>
            <a:r>
              <a:rPr lang="en-HK" dirty="0"/>
              <a:t>For example, rather than expecting others to improve, we can first improve our virtues, such as empathy, kindness, patience, gracefulness, humility, and trustworthiness. </a:t>
            </a:r>
          </a:p>
          <a:p>
            <a:r>
              <a:rPr lang="en-HK" dirty="0"/>
              <a:t>When we focus on improving ourselves, we even become thankful for them giving us this opportunity to train. When we improve, the problems don't seem to be problems anymore, and they just might get inspired by our example and improve themselves as well.</a:t>
            </a:r>
            <a:endParaRPr lang="en-US" dirty="0"/>
          </a:p>
        </p:txBody>
      </p:sp>
    </p:spTree>
    <p:extLst>
      <p:ext uri="{BB962C8B-B14F-4D97-AF65-F5344CB8AC3E}">
        <p14:creationId xmlns:p14="http://schemas.microsoft.com/office/powerpoint/2010/main" val="1438213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DFDB-46CF-4EDA-6FE3-0EE8C23DF81D}"/>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5E563E57-3341-DF4F-305E-66E0A270A311}"/>
              </a:ext>
            </a:extLst>
          </p:cNvPr>
          <p:cNvSpPr>
            <a:spLocks noGrp="1"/>
          </p:cNvSpPr>
          <p:nvPr>
            <p:ph idx="1"/>
          </p:nvPr>
        </p:nvSpPr>
        <p:spPr/>
        <p:txBody>
          <a:bodyPr/>
          <a:lstStyle/>
          <a:p>
            <a:r>
              <a:rPr lang="en-HK" dirty="0"/>
              <a:t>3.5 Feelings First not Logic First </a:t>
            </a:r>
          </a:p>
          <a:p>
            <a:r>
              <a:rPr lang="en-HK" dirty="0"/>
              <a:t>"People will forget what you said, people will forget what you did, but people will never forget how you made them feel." —Maya Angelou </a:t>
            </a:r>
          </a:p>
          <a:p>
            <a:r>
              <a:rPr lang="en-HK" dirty="0"/>
              <a:t>When a conflict arises, our goal should be to help the other person feel safe and comforted, not to win the argument. If we try to win the argument, they will always remember the bitter aftertaste that we put in their mouth.</a:t>
            </a:r>
            <a:endParaRPr lang="en-US" dirty="0"/>
          </a:p>
        </p:txBody>
      </p:sp>
    </p:spTree>
    <p:extLst>
      <p:ext uri="{BB962C8B-B14F-4D97-AF65-F5344CB8AC3E}">
        <p14:creationId xmlns:p14="http://schemas.microsoft.com/office/powerpoint/2010/main" val="2020233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3002-4468-A602-A96F-96A9B2DA5EDC}"/>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F07B37F3-5B8F-446F-7EEE-F03FAB4A64B4}"/>
              </a:ext>
            </a:extLst>
          </p:cNvPr>
          <p:cNvSpPr>
            <a:spLocks noGrp="1"/>
          </p:cNvSpPr>
          <p:nvPr>
            <p:ph idx="1"/>
          </p:nvPr>
        </p:nvSpPr>
        <p:spPr/>
        <p:txBody>
          <a:bodyPr/>
          <a:lstStyle/>
          <a:p>
            <a:r>
              <a:rPr lang="en-HK" dirty="0"/>
              <a:t>When conflict arises, it's easy to get lost in our own worries and struggles, but we ought to remember that they are going through their own hurt and challenges too. </a:t>
            </a:r>
          </a:p>
          <a:p>
            <a:r>
              <a:rPr lang="en-HK" dirty="0"/>
              <a:t>The best thing we can do is provide empathy, to acknowledge their feelings. This requires us to improve our emotional intelligence.</a:t>
            </a:r>
            <a:endParaRPr lang="en-US" dirty="0"/>
          </a:p>
        </p:txBody>
      </p:sp>
    </p:spTree>
    <p:extLst>
      <p:ext uri="{BB962C8B-B14F-4D97-AF65-F5344CB8AC3E}">
        <p14:creationId xmlns:p14="http://schemas.microsoft.com/office/powerpoint/2010/main" val="1610726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4202-0A12-9DFB-C05B-17470CF3B1D2}"/>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FD5B47B1-6E59-34FB-C3A4-6FFF2542A6C7}"/>
              </a:ext>
            </a:extLst>
          </p:cNvPr>
          <p:cNvSpPr>
            <a:spLocks noGrp="1"/>
          </p:cNvSpPr>
          <p:nvPr>
            <p:ph idx="1"/>
          </p:nvPr>
        </p:nvSpPr>
        <p:spPr/>
        <p:txBody>
          <a:bodyPr/>
          <a:lstStyle/>
          <a:p>
            <a:r>
              <a:rPr lang="en-HK" dirty="0"/>
              <a:t>Most seemingly logical conflicts are actually emotional conflicts. </a:t>
            </a:r>
          </a:p>
          <a:p>
            <a:r>
              <a:rPr lang="en-HK" dirty="0"/>
              <a:t>When people feel understood, tension and conflict often fades without needing to logically solve anything. </a:t>
            </a:r>
          </a:p>
          <a:p>
            <a:r>
              <a:rPr lang="en-HK" dirty="0"/>
              <a:t>For example, maybe your partner is complaining that you never cook for them. Logically, you might say I cooked that one time last month. Or you might say fine I'll cook for you this weekend. But the conflict is actually that they feel like you don't care about them, so the solution is to provide empathy. </a:t>
            </a:r>
          </a:p>
          <a:p>
            <a:r>
              <a:rPr lang="en-HK" dirty="0"/>
              <a:t>You might say, "It sounds like you feel like I haven't shown that I care about you because I don't cook much for you, is that right?" Even though that statement doesn't offer a solution, just by showing that you understand their feeling, their will feel like their heart just had a knot untied.</a:t>
            </a:r>
            <a:endParaRPr lang="en-US" dirty="0"/>
          </a:p>
        </p:txBody>
      </p:sp>
    </p:spTree>
    <p:extLst>
      <p:ext uri="{BB962C8B-B14F-4D97-AF65-F5344CB8AC3E}">
        <p14:creationId xmlns:p14="http://schemas.microsoft.com/office/powerpoint/2010/main" val="303912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Working space background">
            <a:extLst>
              <a:ext uri="{FF2B5EF4-FFF2-40B4-BE49-F238E27FC236}">
                <a16:creationId xmlns:a16="http://schemas.microsoft.com/office/drawing/2014/main" id="{92F85085-13E7-15F9-8503-E30EA860F5DB}"/>
              </a:ext>
            </a:extLst>
          </p:cNvPr>
          <p:cNvPicPr>
            <a:picLocks noChangeAspect="1"/>
          </p:cNvPicPr>
          <p:nvPr/>
        </p:nvPicPr>
        <p:blipFill rotWithShape="1">
          <a:blip r:embed="rId2"/>
          <a:srcRect l="61434" r="-1"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524F442-C823-E449-A7CA-D42307E95AA2}"/>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Today’s lesson plan: </a:t>
            </a:r>
          </a:p>
        </p:txBody>
      </p:sp>
      <p:sp>
        <p:nvSpPr>
          <p:cNvPr id="3" name="Content Placeholder 2">
            <a:extLst>
              <a:ext uri="{FF2B5EF4-FFF2-40B4-BE49-F238E27FC236}">
                <a16:creationId xmlns:a16="http://schemas.microsoft.com/office/drawing/2014/main" id="{13C43CD6-9A20-6224-9174-24DC535AF73F}"/>
              </a:ext>
            </a:extLst>
          </p:cNvPr>
          <p:cNvSpPr>
            <a:spLocks noGrp="1"/>
          </p:cNvSpPr>
          <p:nvPr>
            <p:ph idx="1"/>
          </p:nvPr>
        </p:nvSpPr>
        <p:spPr>
          <a:xfrm>
            <a:off x="541866" y="2032000"/>
            <a:ext cx="7145867" cy="3879222"/>
          </a:xfrm>
        </p:spPr>
        <p:txBody>
          <a:bodyPr>
            <a:normAutofit/>
          </a:bodyPr>
          <a:lstStyle/>
          <a:p>
            <a:r>
              <a:rPr lang="en-US" dirty="0">
                <a:solidFill>
                  <a:srgbClr val="FEFFFF"/>
                </a:solidFill>
              </a:rPr>
              <a:t>Learn how to </a:t>
            </a:r>
            <a:r>
              <a:rPr lang="en-HK" dirty="0"/>
              <a:t>Nurture Loving Relationships</a:t>
            </a:r>
            <a:endParaRPr lang="en-US" dirty="0">
              <a:solidFill>
                <a:srgbClr val="FEFFFF"/>
              </a:solidFill>
            </a:endParaRPr>
          </a:p>
        </p:txBody>
      </p:sp>
    </p:spTree>
    <p:extLst>
      <p:ext uri="{BB962C8B-B14F-4D97-AF65-F5344CB8AC3E}">
        <p14:creationId xmlns:p14="http://schemas.microsoft.com/office/powerpoint/2010/main" val="42061165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8287-76BD-837B-06BF-CAC0FEFC1677}"/>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6FE307EB-5326-3DBA-C097-A4A18C37B47F}"/>
              </a:ext>
            </a:extLst>
          </p:cNvPr>
          <p:cNvSpPr>
            <a:spLocks noGrp="1"/>
          </p:cNvSpPr>
          <p:nvPr>
            <p:ph idx="1"/>
          </p:nvPr>
        </p:nvSpPr>
        <p:spPr/>
        <p:txBody>
          <a:bodyPr/>
          <a:lstStyle/>
          <a:p>
            <a:r>
              <a:rPr lang="en-HK" b="1" dirty="0"/>
              <a:t>3.6 Inspire Change not Force Change </a:t>
            </a:r>
          </a:p>
          <a:p>
            <a:r>
              <a:rPr lang="en-HK" dirty="0"/>
              <a:t>When conflicts happen, we usually want the other person to change in some way. What we don’t appreciate is that change is very very hard. Just think how hard it is for you to change a habit. </a:t>
            </a:r>
          </a:p>
          <a:p>
            <a:r>
              <a:rPr lang="en-HK" dirty="0"/>
              <a:t>Yet when we ask someone to change a few times and they don't, we get really upset at them and think they don't love us! We should instead reflect on ourselves and realize forcing others to change doesn't work. Instead, we need to inspire others to change.</a:t>
            </a:r>
            <a:endParaRPr lang="en-US" dirty="0"/>
          </a:p>
        </p:txBody>
      </p:sp>
    </p:spTree>
    <p:extLst>
      <p:ext uri="{BB962C8B-B14F-4D97-AF65-F5344CB8AC3E}">
        <p14:creationId xmlns:p14="http://schemas.microsoft.com/office/powerpoint/2010/main" val="1611590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CDCB-DB04-572C-9B66-B85448E52504}"/>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36ED789F-EB51-3F42-C966-033A1B92A9E3}"/>
              </a:ext>
            </a:extLst>
          </p:cNvPr>
          <p:cNvSpPr>
            <a:spLocks noGrp="1"/>
          </p:cNvSpPr>
          <p:nvPr>
            <p:ph idx="1"/>
          </p:nvPr>
        </p:nvSpPr>
        <p:spPr/>
        <p:txBody>
          <a:bodyPr/>
          <a:lstStyle/>
          <a:p>
            <a:r>
              <a:rPr lang="en-HK" dirty="0"/>
              <a:t>How can we do that? There are five steps: </a:t>
            </a:r>
          </a:p>
          <a:p>
            <a:pPr lvl="1"/>
            <a:r>
              <a:rPr lang="en-HK" dirty="0"/>
              <a:t>1. Lead by example – you can only ask of others what you already do </a:t>
            </a:r>
          </a:p>
          <a:p>
            <a:pPr lvl="1"/>
            <a:r>
              <a:rPr lang="en-HK" dirty="0"/>
              <a:t>2. Show genuine care – they should feel that you have their best intentions at heart </a:t>
            </a:r>
          </a:p>
          <a:p>
            <a:pPr lvl="1"/>
            <a:r>
              <a:rPr lang="en-HK" dirty="0"/>
              <a:t>3. Teach/coach them – people can’t do what they don’t know </a:t>
            </a:r>
          </a:p>
          <a:p>
            <a:pPr lvl="1"/>
            <a:r>
              <a:rPr lang="en-HK" dirty="0"/>
              <a:t>4. Provide encouragement, not criticism – people need positive energy </a:t>
            </a:r>
          </a:p>
          <a:p>
            <a:pPr lvl="1"/>
            <a:r>
              <a:rPr lang="en-HK" dirty="0"/>
              <a:t>5. Be patient – change takes time </a:t>
            </a:r>
          </a:p>
        </p:txBody>
      </p:sp>
    </p:spTree>
    <p:extLst>
      <p:ext uri="{BB962C8B-B14F-4D97-AF65-F5344CB8AC3E}">
        <p14:creationId xmlns:p14="http://schemas.microsoft.com/office/powerpoint/2010/main" val="3455292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07FB-2FA5-2569-7CF2-E8C55AE586B6}"/>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B8D5A421-366E-35F0-389B-4E51BFD0459E}"/>
              </a:ext>
            </a:extLst>
          </p:cNvPr>
          <p:cNvSpPr>
            <a:spLocks noGrp="1"/>
          </p:cNvSpPr>
          <p:nvPr>
            <p:ph idx="1"/>
          </p:nvPr>
        </p:nvSpPr>
        <p:spPr/>
        <p:txBody>
          <a:bodyPr/>
          <a:lstStyle/>
          <a:p>
            <a:r>
              <a:rPr lang="en-HK" dirty="0"/>
              <a:t>For example, let's say you want your partner to give you more words of affirmation. First, do you give them lots of words of affirmation? If you expect something from others, first expect it from yourself.</a:t>
            </a:r>
            <a:endParaRPr lang="en-US" dirty="0"/>
          </a:p>
          <a:p>
            <a:r>
              <a:rPr lang="en-HK" dirty="0"/>
              <a:t>Second, have you given a lot in this relationship to show that you genuinely care about them without any selfish motivation? Or do they think you're just a taker who rarely contributes? </a:t>
            </a:r>
          </a:p>
          <a:p>
            <a:r>
              <a:rPr lang="en-HK" dirty="0"/>
              <a:t>Third, do they even know how to do what you want? Maybe they've never written a thankyou note before. Maybe they feel really awkward giving praise because they never do it. You need to teach them what you wish for them to do.</a:t>
            </a:r>
            <a:endParaRPr lang="en-US" dirty="0"/>
          </a:p>
        </p:txBody>
      </p:sp>
    </p:spTree>
    <p:extLst>
      <p:ext uri="{BB962C8B-B14F-4D97-AF65-F5344CB8AC3E}">
        <p14:creationId xmlns:p14="http://schemas.microsoft.com/office/powerpoint/2010/main" val="1303907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A6F5-D807-7568-A978-E48A34596C79}"/>
              </a:ext>
            </a:extLst>
          </p:cNvPr>
          <p:cNvSpPr>
            <a:spLocks noGrp="1"/>
          </p:cNvSpPr>
          <p:nvPr>
            <p:ph type="title"/>
          </p:nvPr>
        </p:nvSpPr>
        <p:spPr/>
        <p:txBody>
          <a:bodyPr/>
          <a:lstStyle/>
          <a:p>
            <a:r>
              <a:rPr lang="en-HK" dirty="0"/>
              <a:t>Part 3 - Preventing Failure: Build Your Conflict Resolution Skills</a:t>
            </a:r>
            <a:endParaRPr lang="en-US" dirty="0"/>
          </a:p>
        </p:txBody>
      </p:sp>
      <p:sp>
        <p:nvSpPr>
          <p:cNvPr id="3" name="Content Placeholder 2">
            <a:extLst>
              <a:ext uri="{FF2B5EF4-FFF2-40B4-BE49-F238E27FC236}">
                <a16:creationId xmlns:a16="http://schemas.microsoft.com/office/drawing/2014/main" id="{F939BDD2-2A3B-1C58-B08C-CE4F1FEF9460}"/>
              </a:ext>
            </a:extLst>
          </p:cNvPr>
          <p:cNvSpPr>
            <a:spLocks noGrp="1"/>
          </p:cNvSpPr>
          <p:nvPr>
            <p:ph idx="1"/>
          </p:nvPr>
        </p:nvSpPr>
        <p:spPr/>
        <p:txBody>
          <a:bodyPr/>
          <a:lstStyle/>
          <a:p>
            <a:r>
              <a:rPr lang="en-HK" dirty="0"/>
              <a:t>Fourth, when they do make an effort, make sure to praise and encourage them to keep doing it. </a:t>
            </a:r>
          </a:p>
          <a:p>
            <a:r>
              <a:rPr lang="en-HK" dirty="0"/>
              <a:t>Finally, be patient. Don't demand people to change instantly. Imagine if someone has been slouching for years. You can't tell them to stand straight and expect them to be fixed forever. Even if the stand straight for a minute, their back will naturally go back to its normal slouching position. When that happens, we need to stay patient and remind them kindly. The same is true for habits of the mind.</a:t>
            </a:r>
            <a:endParaRPr lang="en-US" dirty="0"/>
          </a:p>
        </p:txBody>
      </p:sp>
    </p:spTree>
    <p:extLst>
      <p:ext uri="{BB962C8B-B14F-4D97-AF65-F5344CB8AC3E}">
        <p14:creationId xmlns:p14="http://schemas.microsoft.com/office/powerpoint/2010/main" val="2824222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ED8FABED-3374-331E-1DC9-DF2DBD7150BD}"/>
              </a:ext>
            </a:extLst>
          </p:cNvPr>
          <p:cNvSpPr>
            <a:spLocks noGrp="1"/>
          </p:cNvSpPr>
          <p:nvPr>
            <p:ph type="title"/>
          </p:nvPr>
        </p:nvSpPr>
        <p:spPr>
          <a:xfrm>
            <a:off x="4659520" y="624110"/>
            <a:ext cx="6845092" cy="1280890"/>
          </a:xfrm>
        </p:spPr>
        <p:txBody>
          <a:bodyPr>
            <a:normAutofit/>
          </a:bodyPr>
          <a:lstStyle/>
          <a:p>
            <a:r>
              <a:rPr lang="en-US" dirty="0"/>
              <a:t>Classwork 2.3 (part 2)</a:t>
            </a: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eaves in front of a blurred forest background">
            <a:extLst>
              <a:ext uri="{FF2B5EF4-FFF2-40B4-BE49-F238E27FC236}">
                <a16:creationId xmlns:a16="http://schemas.microsoft.com/office/drawing/2014/main" id="{0AE8E424-25E5-A78C-6D45-A7505B0C2181}"/>
              </a:ext>
            </a:extLst>
          </p:cNvPr>
          <p:cNvPicPr>
            <a:picLocks noChangeAspect="1"/>
          </p:cNvPicPr>
          <p:nvPr/>
        </p:nvPicPr>
        <p:blipFill rotWithShape="1">
          <a:blip r:embed="rId2"/>
          <a:srcRect l="38621" r="34899"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66E9129C-48F9-689B-36D5-1931F44E895E}"/>
              </a:ext>
            </a:extLst>
          </p:cNvPr>
          <p:cNvSpPr>
            <a:spLocks noGrp="1"/>
          </p:cNvSpPr>
          <p:nvPr>
            <p:ph idx="1"/>
          </p:nvPr>
        </p:nvSpPr>
        <p:spPr>
          <a:xfrm>
            <a:off x="4656667" y="2133600"/>
            <a:ext cx="6847944" cy="3777622"/>
          </a:xfrm>
        </p:spPr>
        <p:txBody>
          <a:bodyPr>
            <a:normAutofit/>
          </a:bodyPr>
          <a:lstStyle/>
          <a:p>
            <a:pPr algn="l">
              <a:buFont typeface="+mj-lt"/>
              <a:buAutoNum type="arabicPeriod"/>
            </a:pPr>
            <a:r>
              <a:rPr lang="en-HK" sz="1600" b="0" i="0" dirty="0">
                <a:solidFill>
                  <a:schemeClr val="tx1"/>
                </a:solidFill>
                <a:effectLst/>
                <a:latin typeface="Open Sans" panose="020B0606030504020204" pitchFamily="34" charset="0"/>
              </a:rPr>
              <a:t>How do our relationships impact our happiness?</a:t>
            </a:r>
            <a:br>
              <a:rPr lang="en-HK" sz="1600" b="0" i="0" dirty="0">
                <a:solidFill>
                  <a:schemeClr val="tx1"/>
                </a:solidFill>
                <a:effectLst/>
                <a:latin typeface="Open Sans" panose="020B0606030504020204" pitchFamily="34" charset="0"/>
              </a:rPr>
            </a:br>
            <a:endParaRPr lang="en-HK" sz="1600" b="0" i="0" dirty="0">
              <a:solidFill>
                <a:schemeClr val="tx1"/>
              </a:solidFill>
              <a:effectLst/>
              <a:latin typeface="Open Sans" panose="020B0606030504020204" pitchFamily="34" charset="0"/>
            </a:endParaRPr>
          </a:p>
          <a:p>
            <a:pPr algn="l">
              <a:buFont typeface="+mj-lt"/>
              <a:buAutoNum type="arabicPeriod"/>
            </a:pPr>
            <a:r>
              <a:rPr lang="en-HK" sz="1600" b="0" i="0" dirty="0">
                <a:solidFill>
                  <a:schemeClr val="tx1"/>
                </a:solidFill>
                <a:effectLst/>
                <a:latin typeface="Open Sans" panose="020B0606030504020204" pitchFamily="34" charset="0"/>
              </a:rPr>
              <a:t>What is the "magic ratio" in relationships?</a:t>
            </a:r>
          </a:p>
          <a:p>
            <a:pPr algn="l">
              <a:buFont typeface="+mj-lt"/>
              <a:buAutoNum type="arabicPeriod"/>
            </a:pPr>
            <a:r>
              <a:rPr lang="en-HK" sz="1600" b="0" i="0" dirty="0">
                <a:solidFill>
                  <a:schemeClr val="tx1"/>
                </a:solidFill>
                <a:effectLst/>
                <a:latin typeface="Open Sans" panose="020B0606030504020204" pitchFamily="34" charset="0"/>
              </a:rPr>
              <a:t>What are three ways we show others that we value them for who they are?</a:t>
            </a:r>
          </a:p>
          <a:p>
            <a:pPr algn="l">
              <a:buFont typeface="+mj-lt"/>
              <a:buAutoNum type="arabicPeriod"/>
            </a:pPr>
            <a:r>
              <a:rPr lang="en-HK" sz="1600" b="0" i="0" dirty="0">
                <a:solidFill>
                  <a:schemeClr val="tx1"/>
                </a:solidFill>
                <a:effectLst/>
                <a:latin typeface="Open Sans" panose="020B0606030504020204" pitchFamily="34" charset="0"/>
              </a:rPr>
              <a:t>What are the Five Love Languages? Which love language do you think is your primary one?</a:t>
            </a:r>
          </a:p>
          <a:p>
            <a:pPr algn="l">
              <a:buFont typeface="+mj-lt"/>
              <a:buAutoNum type="arabicPeriod"/>
            </a:pPr>
            <a:r>
              <a:rPr lang="en-HK" sz="1600" b="0" i="0" dirty="0">
                <a:solidFill>
                  <a:schemeClr val="tx1"/>
                </a:solidFill>
                <a:effectLst/>
                <a:latin typeface="Open Sans" panose="020B0606030504020204" pitchFamily="34" charset="0"/>
              </a:rPr>
              <a:t>Are conflicts a bad thing in relationships? Why?</a:t>
            </a:r>
          </a:p>
          <a:p>
            <a:pPr algn="l">
              <a:buFont typeface="+mj-lt"/>
              <a:buAutoNum type="arabicPeriod"/>
            </a:pPr>
            <a:r>
              <a:rPr lang="en-HK" sz="1600" b="0" i="0" dirty="0">
                <a:solidFill>
                  <a:schemeClr val="tx1"/>
                </a:solidFill>
                <a:effectLst/>
                <a:latin typeface="Open Sans" panose="020B0606030504020204" pitchFamily="34" charset="0"/>
              </a:rPr>
              <a:t>Watch the video “It’s Not About the Nail.” What do you think the video is trying to say?</a:t>
            </a:r>
          </a:p>
          <a:p>
            <a:pPr algn="l">
              <a:buFont typeface="+mj-lt"/>
              <a:buAutoNum type="arabicPeriod"/>
            </a:pPr>
            <a:r>
              <a:rPr lang="en-HK" sz="1600" b="0" i="0" dirty="0">
                <a:solidFill>
                  <a:schemeClr val="tx1"/>
                </a:solidFill>
                <a:effectLst/>
                <a:latin typeface="Open Sans" panose="020B0606030504020204" pitchFamily="34" charset="0"/>
              </a:rPr>
              <a:t>How can we inspire others to change?</a:t>
            </a:r>
          </a:p>
          <a:p>
            <a:endParaRPr lang="en-US" sz="1700" dirty="0"/>
          </a:p>
        </p:txBody>
      </p:sp>
    </p:spTree>
    <p:extLst>
      <p:ext uri="{BB962C8B-B14F-4D97-AF65-F5344CB8AC3E}">
        <p14:creationId xmlns:p14="http://schemas.microsoft.com/office/powerpoint/2010/main" val="1406984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9BFB07BB-634B-F301-084D-2E7772F2EE80}"/>
              </a:ext>
            </a:extLst>
          </p:cNvPr>
          <p:cNvSpPr>
            <a:spLocks noGrp="1"/>
          </p:cNvSpPr>
          <p:nvPr>
            <p:ph type="title"/>
          </p:nvPr>
        </p:nvSpPr>
        <p:spPr>
          <a:xfrm>
            <a:off x="4659520" y="624110"/>
            <a:ext cx="6845092" cy="1280890"/>
          </a:xfrm>
        </p:spPr>
        <p:txBody>
          <a:bodyPr>
            <a:normAutofit/>
          </a:bodyPr>
          <a:lstStyle/>
          <a:p>
            <a:r>
              <a:rPr lang="en-US" dirty="0"/>
              <a:t>Homework 2.3 </a:t>
            </a: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Sticky notes with question marks">
            <a:extLst>
              <a:ext uri="{FF2B5EF4-FFF2-40B4-BE49-F238E27FC236}">
                <a16:creationId xmlns:a16="http://schemas.microsoft.com/office/drawing/2014/main" id="{AC7625D6-CFB2-1B84-1D33-16C3E487DC07}"/>
              </a:ext>
            </a:extLst>
          </p:cNvPr>
          <p:cNvPicPr>
            <a:picLocks noChangeAspect="1"/>
          </p:cNvPicPr>
          <p:nvPr/>
        </p:nvPicPr>
        <p:blipFill rotWithShape="1">
          <a:blip r:embed="rId2"/>
          <a:srcRect l="37982" r="35538"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0D46D183-A66D-F389-A96F-6D0CAD859E5E}"/>
              </a:ext>
            </a:extLst>
          </p:cNvPr>
          <p:cNvSpPr>
            <a:spLocks noGrp="1"/>
          </p:cNvSpPr>
          <p:nvPr>
            <p:ph idx="1"/>
          </p:nvPr>
        </p:nvSpPr>
        <p:spPr>
          <a:xfrm>
            <a:off x="4656667" y="2133600"/>
            <a:ext cx="6847944" cy="3777622"/>
          </a:xfrm>
        </p:spPr>
        <p:txBody>
          <a:bodyPr>
            <a:normAutofit fontScale="92500" lnSpcReduction="10000"/>
          </a:bodyPr>
          <a:lstStyle/>
          <a:p>
            <a:r>
              <a:rPr lang="en-HK" b="0" i="0" dirty="0">
                <a:solidFill>
                  <a:schemeClr val="tx1"/>
                </a:solidFill>
                <a:effectLst/>
                <a:latin typeface="Open Sans" panose="020B0606030504020204" pitchFamily="34" charset="0"/>
              </a:rPr>
              <a:t>Discuss these questions:</a:t>
            </a:r>
            <a:br>
              <a:rPr lang="en-HK" dirty="0">
                <a:solidFill>
                  <a:schemeClr val="tx1"/>
                </a:solidFill>
              </a:rPr>
            </a:br>
            <a:r>
              <a:rPr lang="en-HK" b="0" i="0" dirty="0">
                <a:solidFill>
                  <a:schemeClr val="tx1"/>
                </a:solidFill>
                <a:effectLst/>
                <a:latin typeface="Open Sans" panose="020B0606030504020204" pitchFamily="34" charset="0"/>
              </a:rPr>
              <a:t>What is a relationship problem you have with someone in your life?</a:t>
            </a:r>
          </a:p>
          <a:p>
            <a:r>
              <a:rPr lang="en-HK" b="0" i="0" dirty="0">
                <a:solidFill>
                  <a:schemeClr val="tx1"/>
                </a:solidFill>
                <a:effectLst/>
                <a:latin typeface="Open Sans" panose="020B0606030504020204" pitchFamily="34" charset="0"/>
              </a:rPr>
              <a:t>Using what we learned in the homework, how can you improve your relationship with that person?</a:t>
            </a:r>
          </a:p>
          <a:p>
            <a:pPr algn="l"/>
            <a:r>
              <a:rPr lang="en-HK" b="0" i="0" dirty="0">
                <a:solidFill>
                  <a:schemeClr val="tx1"/>
                </a:solidFill>
                <a:effectLst/>
                <a:latin typeface="Open Sans" panose="020B0606030504020204" pitchFamily="34" charset="0"/>
              </a:rPr>
              <a:t>Your ideas:</a:t>
            </a:r>
          </a:p>
          <a:p>
            <a:pPr lvl="1"/>
            <a:r>
              <a:rPr lang="en-HK" b="0" i="0" dirty="0">
                <a:solidFill>
                  <a:schemeClr val="tx1"/>
                </a:solidFill>
                <a:effectLst/>
                <a:latin typeface="Open Sans" panose="020B0606030504020204" pitchFamily="34" charset="0"/>
              </a:rPr>
              <a:t>•Parents give me pressure about school and grades</a:t>
            </a:r>
          </a:p>
          <a:p>
            <a:pPr lvl="1"/>
            <a:r>
              <a:rPr lang="en-HK" b="0" i="0" dirty="0">
                <a:solidFill>
                  <a:schemeClr val="tx1"/>
                </a:solidFill>
                <a:effectLst/>
                <a:latin typeface="Open Sans" panose="020B0606030504020204" pitchFamily="34" charset="0"/>
              </a:rPr>
              <a:t>•Parents are upset that I am unhealthy.</a:t>
            </a:r>
          </a:p>
          <a:p>
            <a:pPr lvl="1"/>
            <a:r>
              <a:rPr lang="en-HK" b="0" i="0" dirty="0">
                <a:solidFill>
                  <a:schemeClr val="tx1"/>
                </a:solidFill>
                <a:effectLst/>
                <a:latin typeface="Open Sans" panose="020B0606030504020204" pitchFamily="34" charset="0"/>
              </a:rPr>
              <a:t>•Argument about what I should study in university</a:t>
            </a:r>
          </a:p>
          <a:p>
            <a:pPr lvl="1"/>
            <a:r>
              <a:rPr lang="en-HK" b="0" i="0" dirty="0">
                <a:solidFill>
                  <a:schemeClr val="tx1"/>
                </a:solidFill>
                <a:effectLst/>
                <a:latin typeface="Open Sans" panose="020B0606030504020204" pitchFamily="34" charset="0"/>
              </a:rPr>
              <a:t>•Parents tell me to sleep earlier but I don’t.</a:t>
            </a:r>
          </a:p>
          <a:p>
            <a:pPr lvl="1"/>
            <a:r>
              <a:rPr lang="en-HK" b="0" i="0" dirty="0">
                <a:solidFill>
                  <a:schemeClr val="tx1"/>
                </a:solidFill>
                <a:effectLst/>
                <a:latin typeface="Open Sans" panose="020B0606030504020204" pitchFamily="34" charset="0"/>
              </a:rPr>
              <a:t>•I want to buy or do something but they don’t agree</a:t>
            </a:r>
          </a:p>
          <a:p>
            <a:r>
              <a:rPr lang="en-HK" dirty="0">
                <a:solidFill>
                  <a:schemeClr val="tx1"/>
                </a:solidFill>
                <a:latin typeface="Open Sans" panose="020B0606030504020204" pitchFamily="34" charset="0"/>
              </a:rPr>
              <a:t>You should write no less than 500 words. </a:t>
            </a:r>
            <a:endParaRPr lang="en-US" dirty="0">
              <a:solidFill>
                <a:schemeClr val="tx1"/>
              </a:solidFill>
            </a:endParaRPr>
          </a:p>
        </p:txBody>
      </p:sp>
    </p:spTree>
    <p:extLst>
      <p:ext uri="{BB962C8B-B14F-4D97-AF65-F5344CB8AC3E}">
        <p14:creationId xmlns:p14="http://schemas.microsoft.com/office/powerpoint/2010/main" val="484120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872-704F-BD0F-5783-D36E99AC38FC}"/>
              </a:ext>
            </a:extLst>
          </p:cNvPr>
          <p:cNvSpPr>
            <a:spLocks noGrp="1"/>
          </p:cNvSpPr>
          <p:nvPr>
            <p:ph type="ctrTitle"/>
          </p:nvPr>
        </p:nvSpPr>
        <p:spPr/>
        <p:txBody>
          <a:bodyPr/>
          <a:lstStyle/>
          <a:p>
            <a:r>
              <a:rPr lang="en-US" dirty="0"/>
              <a:t>See you all! </a:t>
            </a:r>
          </a:p>
        </p:txBody>
      </p:sp>
      <p:sp>
        <p:nvSpPr>
          <p:cNvPr id="3" name="Subtitle 2">
            <a:extLst>
              <a:ext uri="{FF2B5EF4-FFF2-40B4-BE49-F238E27FC236}">
                <a16:creationId xmlns:a16="http://schemas.microsoft.com/office/drawing/2014/main" id="{66E63E84-9C06-81A7-829C-ED1D277637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3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Wood human figure">
            <a:extLst>
              <a:ext uri="{FF2B5EF4-FFF2-40B4-BE49-F238E27FC236}">
                <a16:creationId xmlns:a16="http://schemas.microsoft.com/office/drawing/2014/main" id="{A3550FBC-2388-CA91-7FAF-D9649D56E880}"/>
              </a:ext>
            </a:extLst>
          </p:cNvPr>
          <p:cNvPicPr>
            <a:picLocks noChangeAspect="1"/>
          </p:cNvPicPr>
          <p:nvPr/>
        </p:nvPicPr>
        <p:blipFill rotWithShape="1">
          <a:blip r:embed="rId2"/>
          <a:srcRect l="5430" r="56003"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2E0649B-7847-A26B-B101-0A56E073FC86}"/>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Who are you? </a:t>
            </a:r>
          </a:p>
        </p:txBody>
      </p:sp>
      <p:sp>
        <p:nvSpPr>
          <p:cNvPr id="3" name="Content Placeholder 2">
            <a:extLst>
              <a:ext uri="{FF2B5EF4-FFF2-40B4-BE49-F238E27FC236}">
                <a16:creationId xmlns:a16="http://schemas.microsoft.com/office/drawing/2014/main" id="{6116F750-D397-270C-B137-5737CB344557}"/>
              </a:ext>
            </a:extLst>
          </p:cNvPr>
          <p:cNvSpPr>
            <a:spLocks noGrp="1"/>
          </p:cNvSpPr>
          <p:nvPr>
            <p:ph idx="1"/>
          </p:nvPr>
        </p:nvSpPr>
        <p:spPr>
          <a:xfrm>
            <a:off x="541866" y="2032000"/>
            <a:ext cx="7145867" cy="3879222"/>
          </a:xfrm>
        </p:spPr>
        <p:txBody>
          <a:bodyPr>
            <a:normAutofit/>
          </a:bodyPr>
          <a:lstStyle/>
          <a:p>
            <a:r>
              <a:rPr lang="en-US">
                <a:solidFill>
                  <a:srgbClr val="FEFFFF"/>
                </a:solidFill>
              </a:rPr>
              <a:t>Complete the 16 personality test: </a:t>
            </a:r>
          </a:p>
          <a:p>
            <a:pPr lvl="1"/>
            <a:r>
              <a:rPr lang="en-US">
                <a:solidFill>
                  <a:srgbClr val="FEFFFF"/>
                </a:solidFill>
                <a:hlinkClick r:id="rId3"/>
              </a:rPr>
              <a:t>https://www.16personalities.com/free-personality-test</a:t>
            </a:r>
            <a:endParaRPr lang="en-US">
              <a:solidFill>
                <a:srgbClr val="FEFFFF"/>
              </a:solidFill>
            </a:endParaRPr>
          </a:p>
          <a:p>
            <a:endParaRPr lang="en-US">
              <a:solidFill>
                <a:srgbClr val="FEFFFF"/>
              </a:solidFill>
            </a:endParaRPr>
          </a:p>
        </p:txBody>
      </p:sp>
    </p:spTree>
    <p:extLst>
      <p:ext uri="{BB962C8B-B14F-4D97-AF65-F5344CB8AC3E}">
        <p14:creationId xmlns:p14="http://schemas.microsoft.com/office/powerpoint/2010/main" val="129294639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4"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AA014CC-7549-9C5E-32FD-0F78312A8960}"/>
              </a:ext>
            </a:extLst>
          </p:cNvPr>
          <p:cNvSpPr>
            <a:spLocks noGrp="1"/>
          </p:cNvSpPr>
          <p:nvPr>
            <p:ph type="title"/>
          </p:nvPr>
        </p:nvSpPr>
        <p:spPr>
          <a:xfrm>
            <a:off x="6483096" y="624110"/>
            <a:ext cx="5021516" cy="1280890"/>
          </a:xfrm>
        </p:spPr>
        <p:txBody>
          <a:bodyPr>
            <a:normAutofit/>
          </a:bodyPr>
          <a:lstStyle/>
          <a:p>
            <a:r>
              <a:rPr lang="en-US" dirty="0"/>
              <a:t>Let’s watch a video first…</a:t>
            </a:r>
          </a:p>
        </p:txBody>
      </p:sp>
      <p:sp>
        <p:nvSpPr>
          <p:cNvPr id="46"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8" name="Picture 4" descr="Camera lens">
            <a:extLst>
              <a:ext uri="{FF2B5EF4-FFF2-40B4-BE49-F238E27FC236}">
                <a16:creationId xmlns:a16="http://schemas.microsoft.com/office/drawing/2014/main" id="{6D9F027F-EB10-411E-6E78-403EA06DB6A8}"/>
              </a:ext>
            </a:extLst>
          </p:cNvPr>
          <p:cNvPicPr>
            <a:picLocks noChangeAspect="1"/>
          </p:cNvPicPr>
          <p:nvPr/>
        </p:nvPicPr>
        <p:blipFill rotWithShape="1">
          <a:blip r:embed="rId2"/>
          <a:srcRect l="14712" r="39823"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7598C611-942B-423F-718A-986BDA880BE5}"/>
              </a:ext>
            </a:extLst>
          </p:cNvPr>
          <p:cNvSpPr>
            <a:spLocks noGrp="1"/>
          </p:cNvSpPr>
          <p:nvPr>
            <p:ph idx="1"/>
          </p:nvPr>
        </p:nvSpPr>
        <p:spPr>
          <a:xfrm>
            <a:off x="6438191" y="2133600"/>
            <a:ext cx="5066419" cy="3777622"/>
          </a:xfrm>
        </p:spPr>
        <p:txBody>
          <a:bodyPr>
            <a:normAutofit/>
          </a:bodyPr>
          <a:lstStyle/>
          <a:p>
            <a:r>
              <a:rPr lang="en-US" dirty="0">
                <a:hlinkClick r:id="rId3"/>
              </a:rPr>
              <a:t>https://www.ted.com/talks/robert_waldinger_what_makes_a_good_life_lessons_from_the_longest_study_on_happiness/c</a:t>
            </a:r>
            <a:endParaRPr lang="en-US" dirty="0"/>
          </a:p>
          <a:p>
            <a:endParaRPr lang="en-US" dirty="0"/>
          </a:p>
        </p:txBody>
      </p:sp>
    </p:spTree>
    <p:extLst>
      <p:ext uri="{BB962C8B-B14F-4D97-AF65-F5344CB8AC3E}">
        <p14:creationId xmlns:p14="http://schemas.microsoft.com/office/powerpoint/2010/main" val="2784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CDA55-E9B3-3D00-C24D-B9B7FC92B2A2}"/>
              </a:ext>
            </a:extLst>
          </p:cNvPr>
          <p:cNvPicPr>
            <a:picLocks noChangeAspect="1"/>
          </p:cNvPicPr>
          <p:nvPr/>
        </p:nvPicPr>
        <p:blipFill rotWithShape="1">
          <a:blip r:embed="rId2"/>
          <a:srcRect r="2499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1C6CB9B3-9797-F4E0-5BFA-12C9C58BA617}"/>
              </a:ext>
            </a:extLst>
          </p:cNvPr>
          <p:cNvSpPr>
            <a:spLocks noGrp="1"/>
          </p:cNvSpPr>
          <p:nvPr>
            <p:ph type="title"/>
          </p:nvPr>
        </p:nvSpPr>
        <p:spPr>
          <a:xfrm>
            <a:off x="535525" y="624110"/>
            <a:ext cx="4623955" cy="1280890"/>
          </a:xfrm>
        </p:spPr>
        <p:txBody>
          <a:bodyPr>
            <a:normAutofit/>
          </a:bodyPr>
          <a:lstStyle/>
          <a:p>
            <a:r>
              <a:rPr lang="en-US" dirty="0"/>
              <a:t>Classwork 2.3 (part 1)</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33A9492-293A-6A29-7032-143A56E355DC}"/>
              </a:ext>
            </a:extLst>
          </p:cNvPr>
          <p:cNvSpPr>
            <a:spLocks noGrp="1"/>
          </p:cNvSpPr>
          <p:nvPr>
            <p:ph idx="1"/>
          </p:nvPr>
        </p:nvSpPr>
        <p:spPr>
          <a:xfrm>
            <a:off x="531812" y="2133600"/>
            <a:ext cx="4625882" cy="3777622"/>
          </a:xfrm>
        </p:spPr>
        <p:txBody>
          <a:bodyPr>
            <a:normAutofit/>
          </a:bodyPr>
          <a:lstStyle/>
          <a:p>
            <a:r>
              <a:rPr lang="en-US" dirty="0"/>
              <a:t>Summarize the main points of the video. Write about 100 words. </a:t>
            </a:r>
          </a:p>
          <a:p>
            <a:pPr lvl="1"/>
            <a:endParaRPr lang="en-US" dirty="0"/>
          </a:p>
        </p:txBody>
      </p:sp>
    </p:spTree>
    <p:extLst>
      <p:ext uri="{BB962C8B-B14F-4D97-AF65-F5344CB8AC3E}">
        <p14:creationId xmlns:p14="http://schemas.microsoft.com/office/powerpoint/2010/main" val="83635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1F0F8-E645-0958-2DE3-69D8D744EA4D}"/>
              </a:ext>
            </a:extLst>
          </p:cNvPr>
          <p:cNvSpPr>
            <a:spLocks noGrp="1"/>
          </p:cNvSpPr>
          <p:nvPr>
            <p:ph type="title"/>
          </p:nvPr>
        </p:nvSpPr>
        <p:spPr>
          <a:xfrm>
            <a:off x="649224" y="645106"/>
            <a:ext cx="3650279" cy="1259894"/>
          </a:xfrm>
        </p:spPr>
        <p:txBody>
          <a:bodyPr>
            <a:normAutofit/>
          </a:bodyPr>
          <a:lstStyle/>
          <a:p>
            <a:endParaRPr lang="en-US"/>
          </a:p>
        </p:txBody>
      </p:sp>
      <p:sp>
        <p:nvSpPr>
          <p:cNvPr id="3" name="Content Placeholder 2">
            <a:extLst>
              <a:ext uri="{FF2B5EF4-FFF2-40B4-BE49-F238E27FC236}">
                <a16:creationId xmlns:a16="http://schemas.microsoft.com/office/drawing/2014/main" id="{89239078-8E81-0995-1D87-0D49389CAB3E}"/>
              </a:ext>
            </a:extLst>
          </p:cNvPr>
          <p:cNvSpPr>
            <a:spLocks noGrp="1"/>
          </p:cNvSpPr>
          <p:nvPr>
            <p:ph idx="1"/>
          </p:nvPr>
        </p:nvSpPr>
        <p:spPr>
          <a:xfrm>
            <a:off x="649225" y="2133600"/>
            <a:ext cx="3650278" cy="3759253"/>
          </a:xfrm>
        </p:spPr>
        <p:txBody>
          <a:bodyPr>
            <a:normAutofit/>
          </a:bodyPr>
          <a:lstStyle/>
          <a:p>
            <a:pPr>
              <a:lnSpc>
                <a:spcPct val="90000"/>
              </a:lnSpc>
            </a:pPr>
            <a:r>
              <a:rPr lang="en-HK" sz="1300"/>
              <a:t>Happiness expert Gretchen Rubin says, </a:t>
            </a:r>
          </a:p>
          <a:p>
            <a:pPr lvl="1">
              <a:lnSpc>
                <a:spcPct val="90000"/>
              </a:lnSpc>
            </a:pPr>
            <a:r>
              <a:rPr lang="en-HK" sz="1300" i="1"/>
              <a:t>"Ancient philosophers and contemporary scientists agree that strong bonds with other people are a key—perhaps THE key—to happiness. To be happy, we need to feel connected; we need to get and give support; we need to feel like we belong.”</a:t>
            </a:r>
          </a:p>
          <a:p>
            <a:pPr>
              <a:lnSpc>
                <a:spcPct val="90000"/>
              </a:lnSpc>
            </a:pPr>
            <a:r>
              <a:rPr lang="en-HK" sz="1300"/>
              <a:t>Aside from romantic relationships, we all have so many other types of relationships in life, such as relationships with parents, siblings, friends, colleagues, bosses, classmates, and </a:t>
            </a:r>
            <a:r>
              <a:rPr lang="en-HK" sz="1300" err="1"/>
              <a:t>neighbors</a:t>
            </a:r>
            <a:r>
              <a:rPr lang="en-HK" sz="1300"/>
              <a:t>. These are all opportunities to build better relationships and hence happier and healthier lives.</a:t>
            </a:r>
            <a:endParaRPr lang="en-US" sz="1300" i="1"/>
          </a:p>
        </p:txBody>
      </p:sp>
      <p:pic>
        <p:nvPicPr>
          <p:cNvPr id="5" name="Picture 4" descr="Two people holding each other's hands">
            <a:extLst>
              <a:ext uri="{FF2B5EF4-FFF2-40B4-BE49-F238E27FC236}">
                <a16:creationId xmlns:a16="http://schemas.microsoft.com/office/drawing/2014/main" id="{8F2ACBBC-B5F1-D8CF-2AAB-696D9D8F1AC4}"/>
              </a:ext>
            </a:extLst>
          </p:cNvPr>
          <p:cNvPicPr>
            <a:picLocks noChangeAspect="1"/>
          </p:cNvPicPr>
          <p:nvPr/>
        </p:nvPicPr>
        <p:blipFill rotWithShape="1">
          <a:blip r:embed="rId2"/>
          <a:srcRect l="10094" r="16201" b="-1"/>
          <a:stretch/>
        </p:blipFill>
        <p:spPr>
          <a:xfrm>
            <a:off x="4619543" y="10"/>
            <a:ext cx="7572457" cy="6857990"/>
          </a:xfrm>
          <a:prstGeom prst="rect">
            <a:avLst/>
          </a:prstGeom>
        </p:spPr>
      </p:pic>
    </p:spTree>
    <p:extLst>
      <p:ext uri="{BB962C8B-B14F-4D97-AF65-F5344CB8AC3E}">
        <p14:creationId xmlns:p14="http://schemas.microsoft.com/office/powerpoint/2010/main" val="16168559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{4D510A68-1F39-E642-A565-71B9564D4C16}tf10001069</Template>
  <TotalTime>1641</TotalTime>
  <Words>5120</Words>
  <Application>Microsoft Macintosh PowerPoint</Application>
  <PresentationFormat>Widescreen</PresentationFormat>
  <Paragraphs>244</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Century Gothic</vt:lpstr>
      <vt:lpstr>Open Sans</vt:lpstr>
      <vt:lpstr>Wingdings 3</vt:lpstr>
      <vt:lpstr>Wisp</vt:lpstr>
      <vt:lpstr>Lesson 2.3 Happiness</vt:lpstr>
      <vt:lpstr>2.3 Check your understanding quiz </vt:lpstr>
      <vt:lpstr>Class announcement </vt:lpstr>
      <vt:lpstr>Unit 2: Mental Health (21 hours) </vt:lpstr>
      <vt:lpstr>Today’s lesson plan: </vt:lpstr>
      <vt:lpstr>Who are you? </vt:lpstr>
      <vt:lpstr>Let’s watch a video first…</vt:lpstr>
      <vt:lpstr>Classwork 2.3 (part 1)</vt:lpstr>
      <vt:lpstr>PowerPoint Presentation</vt:lpstr>
      <vt:lpstr>PowerPoint Presentation</vt:lpstr>
      <vt:lpstr>Part 1 - Foundation: Accept and Value Them for Who They Are</vt:lpstr>
      <vt:lpstr>Part 1 - Foundation: Accept and Value Them for Who They Are</vt:lpstr>
      <vt:lpstr>Part 1 - Foundation: Accept and Value Them for Who They Are</vt:lpstr>
      <vt:lpstr>Part 1 - Foundation: Accept and Value Them for Who They Are</vt:lpstr>
      <vt:lpstr>Part 1 - Foundation: Accept and Value Them for Who They Are</vt:lpstr>
      <vt:lpstr>Part 1 - Foundation: Accept and Value Them for Who They Are</vt:lpstr>
      <vt:lpstr>Part 1 - Foundation: Accept and Value Them for Who They Are</vt:lpstr>
      <vt:lpstr>Part 1 - Foundation: Accept and Value Them for Who They Are</vt:lpstr>
      <vt:lpstr>Part 1 - Foundation: Accept and Value Them for Who They Are</vt:lpstr>
      <vt:lpstr>Part 1 - Foundation: Accept and Value Them for Who They Are</vt:lpstr>
      <vt:lpstr>Part 2 - Growth: Use the Five Love Languages and Four Methods of Guidance</vt:lpstr>
      <vt:lpstr>PowerPoint Presentation</vt:lpstr>
      <vt:lpstr>PowerPoint Presentation</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2 - Growth: Use the Five Love Languages and Four Methods of Guidance</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Part 3 - Preventing Failure: Build Your Conflict Resolution Skills</vt:lpstr>
      <vt:lpstr>Classwork 2.3 (part 2)</vt:lpstr>
      <vt:lpstr>Homework 2.3 </vt:lpstr>
      <vt:lpstr>See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Mental Health</dc:title>
  <dc:creator>Shiu Ting Calvin Chung</dc:creator>
  <cp:lastModifiedBy>Shiu Ting Calvin Chung</cp:lastModifiedBy>
  <cp:revision>5</cp:revision>
  <dcterms:created xsi:type="dcterms:W3CDTF">2023-05-16T01:28:13Z</dcterms:created>
  <dcterms:modified xsi:type="dcterms:W3CDTF">2023-05-18T03:03:48Z</dcterms:modified>
</cp:coreProperties>
</file>