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356" r:id="rId3"/>
    <p:sldId id="275" r:id="rId4"/>
    <p:sldId id="273" r:id="rId5"/>
    <p:sldId id="261" r:id="rId6"/>
    <p:sldId id="441" r:id="rId7"/>
    <p:sldId id="27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–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73"/>
    <p:restoredTop sz="96327"/>
  </p:normalViewPr>
  <p:slideViewPr>
    <p:cSldViewPr snapToGrid="0">
      <p:cViewPr varScale="1">
        <p:scale>
          <a:sx n="108" d="100"/>
          <a:sy n="108" d="100"/>
        </p:scale>
        <p:origin x="6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12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9056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599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0115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216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587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55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07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40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83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6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954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13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57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954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30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QFJmsAo2Q4&amp;t=2s&amp;ab_channel=Origin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1819F9-8CAC-4A6C-8F06-0482027F9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6E3350-137E-0D06-AF41-11AFEA25E2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864865"/>
            <a:ext cx="8131550" cy="2262781"/>
          </a:xfrm>
        </p:spPr>
        <p:txBody>
          <a:bodyPr>
            <a:normAutofit/>
          </a:bodyPr>
          <a:lstStyle/>
          <a:p>
            <a:r>
              <a:rPr lang="en-US" dirty="0"/>
              <a:t>Lesson 2.6 Doctor in the House (Episode 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580E11-7FCE-6AA2-F783-935224DF44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1126283"/>
          </a:xfrm>
        </p:spPr>
        <p:txBody>
          <a:bodyPr>
            <a:normAutofit/>
          </a:bodyPr>
          <a:lstStyle/>
          <a:p>
            <a:r>
              <a:rPr lang="en-US" dirty="0"/>
              <a:t>24 May 2023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98CC08-AEC2-4E8F-8F52-0F5C6372D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D1545E6-EB3C-4478-A661-A2CA963F1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B2E5B960-0C5D-4F77-8E9F-9F3D883D8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258E44FC-92AD-43A0-BB05-DB268C82D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63D3083-A56C-4199-8DE0-63C8BE9ED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C7CD3581-635D-438F-A64F-68404E7AE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D6904C0-211C-41A2-BDB8-3B07C90BB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B0837DA6-CAF9-4E78-A39E-6358EDE2B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0A99DD7D-3AB3-471E-842F-8AFEA09D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9C70B0D4-92FE-478F-86BD-93BA2C4DF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9156BE6-11D4-4696-9E3F-C325BFAC81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4E667226-1D20-4A9D-BBE3-AC17EA43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2F87E3B6-5202-4434-9B26-42B46774F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AEA5E85F-F1F4-40E4-A62C-95324F674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0A75861-F6C5-44A9-B161-B03701CBD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2EE642D-4F69-47C0-99BA-CE43503573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26178CE4-DA2D-46EA-AB8D-341C5AC563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698E9F53-8381-4FA5-A510-846925D24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B13CE284-F21E-411B-BB8E-9C03B853C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23DF4578-4703-437C-A797-2A2D0CEE5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F878F330-AF64-4F8F-88FD-A4A408D6D3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AC9B00BF-4FB7-42FA-BBBD-7DB54ED3F0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BD3D64CA-2AAD-4609-8DAA-3EAD4609A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C669E05A-8550-4E91-B29E-E1912228E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F8C1FD53-1E8F-46CA-BC2D-FCEC4DAE0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CC97A31F-CFDE-4EA3-98F1-13FDD16702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9E1540E7-E6C3-4907-B70A-B17568365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1310EFE2-B91D-47E7-B117-C2A802800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74753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491B121-12B5-4977-A064-636AB0B9B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DFE882-1EF5-C785-AABB-6DBD11DD8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6574536" cy="1259894"/>
          </a:xfrm>
        </p:spPr>
        <p:txBody>
          <a:bodyPr>
            <a:normAutofit/>
          </a:bodyPr>
          <a:lstStyle/>
          <a:p>
            <a:r>
              <a:rPr lang="en-US" dirty="0"/>
              <a:t>2.6 Check your understanding quiz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D05F70-AB3E-4472-B26B-EFE6A5A59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301D9-964A-8F80-6878-C0FF5A50F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4" y="2133600"/>
            <a:ext cx="6574535" cy="3759253"/>
          </a:xfrm>
        </p:spPr>
        <p:txBody>
          <a:bodyPr>
            <a:normAutofit/>
          </a:bodyPr>
          <a:lstStyle/>
          <a:p>
            <a:r>
              <a:rPr lang="en-US" dirty="0"/>
              <a:t>When you are ready, I will give you the password to enter the quiz</a:t>
            </a:r>
          </a:p>
        </p:txBody>
      </p:sp>
      <p:pic>
        <p:nvPicPr>
          <p:cNvPr id="7" name="Graphic 6" descr="Key">
            <a:extLst>
              <a:ext uri="{FF2B5EF4-FFF2-40B4-BE49-F238E27FC236}">
                <a16:creationId xmlns:a16="http://schemas.microsoft.com/office/drawing/2014/main" id="{46A8E193-8987-5DF0-53E1-E5C577C192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62088" y="1278252"/>
            <a:ext cx="3981455" cy="3981455"/>
          </a:xfrm>
          <a:prstGeom prst="rect">
            <a:avLst/>
          </a:prstGeom>
        </p:spPr>
      </p:pic>
      <p:sp>
        <p:nvSpPr>
          <p:cNvPr id="14" name="Freeform 11">
            <a:extLst>
              <a:ext uri="{FF2B5EF4-FFF2-40B4-BE49-F238E27FC236}">
                <a16:creationId xmlns:a16="http://schemas.microsoft.com/office/drawing/2014/main" id="{21F6BE39-9E37-45F0-B10C-92305CFB7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4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491B121-12B5-4977-A064-636AB0B9B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3690BD-07B7-BE6E-357F-26D1E749B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6574536" cy="1259894"/>
          </a:xfrm>
        </p:spPr>
        <p:txBody>
          <a:bodyPr>
            <a:normAutofit/>
          </a:bodyPr>
          <a:lstStyle/>
          <a:p>
            <a:r>
              <a:rPr lang="en-US" dirty="0"/>
              <a:t>Class announcement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D05F70-AB3E-4472-B26B-EFE6A5A59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C3531-E37F-A212-C74E-ED6A15AD1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4" y="2133600"/>
            <a:ext cx="6574535" cy="3759253"/>
          </a:xfrm>
        </p:spPr>
        <p:txBody>
          <a:bodyPr>
            <a:normAutofit/>
          </a:bodyPr>
          <a:lstStyle/>
          <a:p>
            <a:r>
              <a:rPr lang="en-US" dirty="0"/>
              <a:t>Pay attention to Assignment 2 deadlines </a:t>
            </a:r>
          </a:p>
          <a:p>
            <a:r>
              <a:rPr lang="en-US" dirty="0"/>
              <a:t>Word counts and plagiarism in homework and classwork </a:t>
            </a:r>
          </a:p>
          <a:p>
            <a:endParaRPr lang="en-US" dirty="0"/>
          </a:p>
        </p:txBody>
      </p:sp>
      <p:pic>
        <p:nvPicPr>
          <p:cNvPr id="7" name="Graphic 6" descr="Report Hacked">
            <a:extLst>
              <a:ext uri="{FF2B5EF4-FFF2-40B4-BE49-F238E27FC236}">
                <a16:creationId xmlns:a16="http://schemas.microsoft.com/office/drawing/2014/main" id="{E4F10E3E-4ACE-A62B-0BFE-8643A5BD57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62088" y="1278252"/>
            <a:ext cx="3981455" cy="3981455"/>
          </a:xfrm>
          <a:prstGeom prst="rect">
            <a:avLst/>
          </a:prstGeom>
        </p:spPr>
      </p:pic>
      <p:sp>
        <p:nvSpPr>
          <p:cNvPr id="14" name="Freeform 11">
            <a:extLst>
              <a:ext uri="{FF2B5EF4-FFF2-40B4-BE49-F238E27FC236}">
                <a16:creationId xmlns:a16="http://schemas.microsoft.com/office/drawing/2014/main" id="{21F6BE39-9E37-45F0-B10C-92305CFB7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10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A44C337-3893-4B29-A265-B1329150B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1E0B358-1267-4844-8B3D-B7A279B41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24AA06A-F1A5-4BB3-9486-9AE7A53B3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DF97590-C600-44CB-9303-4A3679F51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A9BBE156-3FFA-4DC4-8468-35BD28DDC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7960DE5-3810-4B1E-B1E2-3BAFEA91E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359E957C-CE11-446F-8AA7-B3E98390B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A3E9FE34-CA9E-4443-BEBF-D1B9A1C6C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F39D814-8A48-4509-BDEB-826F1065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C6D08C0-8C49-4B87-9CF4-A1F08714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08C612B-4C0D-4863-B9CD-F86ABAA1B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00B1EC8-1B55-4390-A183-C33B5E227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790A225-91E1-4BE5-A801-5F1E32721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DFFC46A2-6BBF-47FD-BC17-5EE1DF7CB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F44CA9C-80E8-44E1-A79C-D6EBFC73B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8CB9417F-98D9-4998-B00B-A5932E4C7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FA79AA3D-583E-4A1E-AF7E-CBD980F59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D80C9F17-A6B2-4A12-BC77-F84264A66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949C9A53-ED97-44CE-BDD5-ED24892116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0F9FDAE7-225B-4072-8907-6EAA06174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9D49818B-8EA3-4B41-9783-EFE0C618C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01903E65-D822-4457-B0A5-2F4168224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A5CF9DAB-75BF-43D9-B1E7-817D1FAA0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BB22916D-4BCF-4A4C-8714-A2564D34C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4CD9F734-569E-44E7-BD53-6214E0F18C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7A5DAACB-2F42-40C8-BF6A-75B79299F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AD78E0F9-8568-4672-A22F-4ED5B1A96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E556237-2D9A-7F8A-51D7-3D79EDA44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096" y="624110"/>
            <a:ext cx="5021516" cy="1280890"/>
          </a:xfrm>
        </p:spPr>
        <p:txBody>
          <a:bodyPr>
            <a:normAutofit/>
          </a:bodyPr>
          <a:lstStyle/>
          <a:p>
            <a:r>
              <a:rPr lang="en-US" dirty="0"/>
              <a:t>Unit 2: Mental Health (21 hours)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A5CD610-ED7C-4CED-A9A1-174432C88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0C4379BF-8C7A-480A-BC36-DA55D92A9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5" name="Picture 4" descr="Light bulb on yellow background with sketched light beams and cord">
            <a:extLst>
              <a:ext uri="{FF2B5EF4-FFF2-40B4-BE49-F238E27FC236}">
                <a16:creationId xmlns:a16="http://schemas.microsoft.com/office/drawing/2014/main" id="{D5B3CF01-460D-4059-F96A-24B0CB3663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185" r="6927"/>
          <a:stretch/>
        </p:blipFill>
        <p:spPr>
          <a:xfrm>
            <a:off x="-1555" y="1731"/>
            <a:ext cx="4671091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C3B6A-84E9-737A-47AB-6C0A60B28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8191" y="2133600"/>
            <a:ext cx="5066419" cy="377762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Tentative schedule: 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Lesson 2.1 – Stress (16 May 2023)</a:t>
            </a:r>
          </a:p>
          <a:p>
            <a:pPr lvl="1"/>
            <a:r>
              <a:rPr lang="en-US" b="1" dirty="0"/>
              <a:t>Lesson 2.2 – Happiness (17 May 2023)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Lesson 2.3 – Relationship (18 May 2023)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Lesson 2.4 – Purpose (19 May 2023)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Lesson 2.5 – Mental Illness (23 May 2023)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Lesson 2.6 - Doctor in the House Episode 2 (24 May 2023)</a:t>
            </a:r>
          </a:p>
          <a:p>
            <a:pPr lvl="1"/>
            <a:r>
              <a:rPr lang="en-US" b="1" dirty="0"/>
              <a:t>Lesson 2.7 – Assignment 2 Presentation (25 May 2023)</a:t>
            </a:r>
            <a:endParaRPr lang="en-US" dirty="0"/>
          </a:p>
          <a:p>
            <a:pPr lvl="1"/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Lesson 2.8 – Midterm test review (26 May 2023)</a:t>
            </a:r>
          </a:p>
          <a:p>
            <a:pPr lvl="1"/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Lesson 2.9 – Midterm test (29 May 2023)</a:t>
            </a:r>
          </a:p>
        </p:txBody>
      </p:sp>
    </p:spTree>
    <p:extLst>
      <p:ext uri="{BB962C8B-B14F-4D97-AF65-F5344CB8AC3E}">
        <p14:creationId xmlns:p14="http://schemas.microsoft.com/office/powerpoint/2010/main" val="3247989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9EE869B-085D-43B3-AED8-9B0655612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4E744A-A072-47AF-981A-3718617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8229600" cy="6858000"/>
          </a:xfrm>
          <a:prstGeom prst="rect">
            <a:avLst/>
          </a:prstGeom>
          <a:solidFill>
            <a:schemeClr val="tx2">
              <a:lumMod val="1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Working space background">
            <a:extLst>
              <a:ext uri="{FF2B5EF4-FFF2-40B4-BE49-F238E27FC236}">
                <a16:creationId xmlns:a16="http://schemas.microsoft.com/office/drawing/2014/main" id="{92F85085-13E7-15F9-8503-E30EA860F5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434" r="-1" b="-1"/>
          <a:stretch/>
        </p:blipFill>
        <p:spPr>
          <a:xfrm>
            <a:off x="8229598" y="10"/>
            <a:ext cx="3962401" cy="6857990"/>
          </a:xfrm>
          <a:prstGeom prst="rect">
            <a:avLst/>
          </a:prstGeom>
        </p:spPr>
      </p:pic>
      <p:sp>
        <p:nvSpPr>
          <p:cNvPr id="13" name="Freeform 5">
            <a:extLst>
              <a:ext uri="{FF2B5EF4-FFF2-40B4-BE49-F238E27FC236}">
                <a16:creationId xmlns:a16="http://schemas.microsoft.com/office/drawing/2014/main" id="{F0254341-1068-4FB7-8AEF-220C6EB41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1" y="659027"/>
            <a:ext cx="9042690" cy="1035152"/>
          </a:xfrm>
          <a:custGeom>
            <a:avLst/>
            <a:gdLst>
              <a:gd name="T0" fmla="*/ 1900 w 1902"/>
              <a:gd name="T1" fmla="*/ 77 h 163"/>
              <a:gd name="T2" fmla="*/ 1826 w 1902"/>
              <a:gd name="T3" fmla="*/ 3 h 163"/>
              <a:gd name="T4" fmla="*/ 1825 w 1902"/>
              <a:gd name="T5" fmla="*/ 2 h 163"/>
              <a:gd name="T6" fmla="*/ 1819 w 1902"/>
              <a:gd name="T7" fmla="*/ 0 h 163"/>
              <a:gd name="T8" fmla="*/ 1363 w 1902"/>
              <a:gd name="T9" fmla="*/ 0 h 163"/>
              <a:gd name="T10" fmla="*/ 1348 w 1902"/>
              <a:gd name="T11" fmla="*/ 0 h 163"/>
              <a:gd name="T12" fmla="*/ 1225 w 1902"/>
              <a:gd name="T13" fmla="*/ 0 h 163"/>
              <a:gd name="T14" fmla="*/ 1033 w 1902"/>
              <a:gd name="T15" fmla="*/ 0 h 163"/>
              <a:gd name="T16" fmla="*/ 892 w 1902"/>
              <a:gd name="T17" fmla="*/ 0 h 163"/>
              <a:gd name="T18" fmla="*/ 786 w 1902"/>
              <a:gd name="T19" fmla="*/ 0 h 163"/>
              <a:gd name="T20" fmla="*/ 577 w 1902"/>
              <a:gd name="T21" fmla="*/ 0 h 163"/>
              <a:gd name="T22" fmla="*/ 562 w 1902"/>
              <a:gd name="T23" fmla="*/ 0 h 163"/>
              <a:gd name="T24" fmla="*/ 439 w 1902"/>
              <a:gd name="T25" fmla="*/ 0 h 163"/>
              <a:gd name="T26" fmla="*/ 106 w 1902"/>
              <a:gd name="T27" fmla="*/ 0 h 163"/>
              <a:gd name="T28" fmla="*/ 0 w 1902"/>
              <a:gd name="T29" fmla="*/ 0 h 163"/>
              <a:gd name="T30" fmla="*/ 0 w 1902"/>
              <a:gd name="T31" fmla="*/ 163 h 163"/>
              <a:gd name="T32" fmla="*/ 106 w 1902"/>
              <a:gd name="T33" fmla="*/ 163 h 163"/>
              <a:gd name="T34" fmla="*/ 439 w 1902"/>
              <a:gd name="T35" fmla="*/ 163 h 163"/>
              <a:gd name="T36" fmla="*/ 562 w 1902"/>
              <a:gd name="T37" fmla="*/ 163 h 163"/>
              <a:gd name="T38" fmla="*/ 577 w 1902"/>
              <a:gd name="T39" fmla="*/ 163 h 163"/>
              <a:gd name="T40" fmla="*/ 786 w 1902"/>
              <a:gd name="T41" fmla="*/ 163 h 163"/>
              <a:gd name="T42" fmla="*/ 892 w 1902"/>
              <a:gd name="T43" fmla="*/ 163 h 163"/>
              <a:gd name="T44" fmla="*/ 1033 w 1902"/>
              <a:gd name="T45" fmla="*/ 163 h 163"/>
              <a:gd name="T46" fmla="*/ 1225 w 1902"/>
              <a:gd name="T47" fmla="*/ 163 h 163"/>
              <a:gd name="T48" fmla="*/ 1348 w 1902"/>
              <a:gd name="T49" fmla="*/ 163 h 163"/>
              <a:gd name="T50" fmla="*/ 1363 w 1902"/>
              <a:gd name="T51" fmla="*/ 163 h 163"/>
              <a:gd name="T52" fmla="*/ 1819 w 1902"/>
              <a:gd name="T53" fmla="*/ 163 h 163"/>
              <a:gd name="T54" fmla="*/ 1825 w 1902"/>
              <a:gd name="T55" fmla="*/ 161 h 163"/>
              <a:gd name="T56" fmla="*/ 1826 w 1902"/>
              <a:gd name="T57" fmla="*/ 160 h 163"/>
              <a:gd name="T58" fmla="*/ 1900 w 1902"/>
              <a:gd name="T59" fmla="*/ 86 h 163"/>
              <a:gd name="T60" fmla="*/ 1900 w 1902"/>
              <a:gd name="T61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902" h="163">
                <a:moveTo>
                  <a:pt x="1900" y="77"/>
                </a:moveTo>
                <a:cubicBezTo>
                  <a:pt x="1826" y="3"/>
                  <a:pt x="1826" y="3"/>
                  <a:pt x="1826" y="3"/>
                </a:cubicBezTo>
                <a:cubicBezTo>
                  <a:pt x="1825" y="2"/>
                  <a:pt x="1825" y="2"/>
                  <a:pt x="1825" y="2"/>
                </a:cubicBezTo>
                <a:cubicBezTo>
                  <a:pt x="1823" y="1"/>
                  <a:pt x="1821" y="0"/>
                  <a:pt x="1819" y="0"/>
                </a:cubicBezTo>
                <a:cubicBezTo>
                  <a:pt x="1363" y="0"/>
                  <a:pt x="1363" y="0"/>
                  <a:pt x="1363" y="0"/>
                </a:cubicBezTo>
                <a:cubicBezTo>
                  <a:pt x="1348" y="0"/>
                  <a:pt x="1348" y="0"/>
                  <a:pt x="1348" y="0"/>
                </a:cubicBezTo>
                <a:cubicBezTo>
                  <a:pt x="1225" y="0"/>
                  <a:pt x="1225" y="0"/>
                  <a:pt x="1225" y="0"/>
                </a:cubicBezTo>
                <a:cubicBezTo>
                  <a:pt x="1033" y="0"/>
                  <a:pt x="1033" y="0"/>
                  <a:pt x="1033" y="0"/>
                </a:cubicBezTo>
                <a:cubicBezTo>
                  <a:pt x="892" y="0"/>
                  <a:pt x="892" y="0"/>
                  <a:pt x="892" y="0"/>
                </a:cubicBezTo>
                <a:cubicBezTo>
                  <a:pt x="786" y="0"/>
                  <a:pt x="786" y="0"/>
                  <a:pt x="786" y="0"/>
                </a:cubicBezTo>
                <a:cubicBezTo>
                  <a:pt x="577" y="0"/>
                  <a:pt x="577" y="0"/>
                  <a:pt x="577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39" y="163"/>
                  <a:pt x="439" y="163"/>
                  <a:pt x="439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7" y="163"/>
                  <a:pt x="577" y="163"/>
                  <a:pt x="577" y="163"/>
                </a:cubicBezTo>
                <a:cubicBezTo>
                  <a:pt x="786" y="163"/>
                  <a:pt x="786" y="163"/>
                  <a:pt x="786" y="163"/>
                </a:cubicBezTo>
                <a:cubicBezTo>
                  <a:pt x="892" y="163"/>
                  <a:pt x="892" y="163"/>
                  <a:pt x="892" y="163"/>
                </a:cubicBezTo>
                <a:cubicBezTo>
                  <a:pt x="1033" y="163"/>
                  <a:pt x="1033" y="163"/>
                  <a:pt x="1033" y="163"/>
                </a:cubicBezTo>
                <a:cubicBezTo>
                  <a:pt x="1225" y="163"/>
                  <a:pt x="1225" y="163"/>
                  <a:pt x="1225" y="163"/>
                </a:cubicBezTo>
                <a:cubicBezTo>
                  <a:pt x="1348" y="163"/>
                  <a:pt x="1348" y="163"/>
                  <a:pt x="1348" y="163"/>
                </a:cubicBezTo>
                <a:cubicBezTo>
                  <a:pt x="1363" y="163"/>
                  <a:pt x="1363" y="163"/>
                  <a:pt x="1363" y="163"/>
                </a:cubicBezTo>
                <a:cubicBezTo>
                  <a:pt x="1819" y="163"/>
                  <a:pt x="1819" y="163"/>
                  <a:pt x="1819" y="163"/>
                </a:cubicBezTo>
                <a:cubicBezTo>
                  <a:pt x="1821" y="163"/>
                  <a:pt x="1823" y="162"/>
                  <a:pt x="1825" y="161"/>
                </a:cubicBezTo>
                <a:cubicBezTo>
                  <a:pt x="1825" y="160"/>
                  <a:pt x="1825" y="160"/>
                  <a:pt x="1826" y="160"/>
                </a:cubicBezTo>
                <a:cubicBezTo>
                  <a:pt x="1900" y="86"/>
                  <a:pt x="1900" y="86"/>
                  <a:pt x="1900" y="86"/>
                </a:cubicBezTo>
                <a:cubicBezTo>
                  <a:pt x="1902" y="83"/>
                  <a:pt x="1902" y="79"/>
                  <a:pt x="1900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24F442-C823-E449-A7CA-D42307E95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867" y="787400"/>
            <a:ext cx="7145866" cy="778933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FEFFFF"/>
                </a:solidFill>
              </a:rPr>
              <a:t>Today’s lesson plan: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43CD6-9A20-6224-9174-24DC535AF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866" y="2032000"/>
            <a:ext cx="7145867" cy="387922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EFFFF"/>
                </a:solidFill>
              </a:rPr>
              <a:t>Watch “Doctor in the House Episode 2”</a:t>
            </a:r>
          </a:p>
          <a:p>
            <a:r>
              <a:rPr lang="en-US" dirty="0">
                <a:solidFill>
                  <a:srgbClr val="FEFFFF"/>
                </a:solidFill>
                <a:hlinkClick r:id="rId3"/>
              </a:rPr>
              <a:t>https://www.youtube.com/watch?v</a:t>
            </a:r>
            <a:r>
              <a:rPr lang="en-US">
                <a:solidFill>
                  <a:srgbClr val="FEFFFF"/>
                </a:solidFill>
                <a:hlinkClick r:id="rId3"/>
              </a:rPr>
              <a:t>=-QFJmsAo2Q4&amp;t=2s&amp;ab_channel=Origin</a:t>
            </a:r>
            <a:endParaRPr lang="en-US">
              <a:solidFill>
                <a:srgbClr val="FEFFFF"/>
              </a:solidFill>
            </a:endParaRPr>
          </a:p>
          <a:p>
            <a:endParaRPr lang="en-US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11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5879851-1A1D-4246-AAA1-C484E858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18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4" descr="Colourful pencils and books">
            <a:extLst>
              <a:ext uri="{FF2B5EF4-FFF2-40B4-BE49-F238E27FC236}">
                <a16:creationId xmlns:a16="http://schemas.microsoft.com/office/drawing/2014/main" id="{E8662958-73AA-C4CD-4F32-6B3C7CA6D3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8021" b="8023"/>
          <a:stretch/>
        </p:blipFill>
        <p:spPr>
          <a:xfrm>
            <a:off x="-8825" y="-561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BD97C-8BD1-36DF-775E-D96D57A0D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Classwork 2.6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6DD85-E5FC-E4C4-F2BC-28BADB039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>
            <a:normAutofit/>
          </a:bodyPr>
          <a:lstStyle/>
          <a:p>
            <a:pPr rtl="0">
              <a:lnSpc>
                <a:spcPct val="90000"/>
              </a:lnSpc>
              <a:buClr>
                <a:srgbClr val="C1C329"/>
              </a:buClr>
            </a:pPr>
            <a:r>
              <a:rPr lang="en-HK" b="0" i="0" dirty="0">
                <a:effectLst/>
                <a:latin typeface="Open Sans" panose="020B0606030504020204" pitchFamily="34" charset="0"/>
              </a:rPr>
              <a:t>Answer the following questions. If you see (LQ) write at least 50 words. </a:t>
            </a:r>
          </a:p>
          <a:p>
            <a:pPr lvl="1">
              <a:lnSpc>
                <a:spcPct val="90000"/>
              </a:lnSpc>
              <a:buClr>
                <a:srgbClr val="C1C329"/>
              </a:buClr>
            </a:pPr>
            <a:r>
              <a:rPr lang="en-HK" b="0" i="0" dirty="0">
                <a:effectLst/>
                <a:latin typeface="Open Sans" panose="020B0606030504020204" pitchFamily="34" charset="0"/>
              </a:rPr>
              <a:t>1. How many patients/families are the doctor dealing with in this episode? </a:t>
            </a:r>
          </a:p>
          <a:p>
            <a:pPr lvl="1">
              <a:lnSpc>
                <a:spcPct val="90000"/>
              </a:lnSpc>
              <a:buClr>
                <a:srgbClr val="C1C329"/>
              </a:buClr>
            </a:pPr>
            <a:r>
              <a:rPr lang="en-HK" b="0" i="0" dirty="0">
                <a:effectLst/>
                <a:latin typeface="Open Sans" panose="020B0606030504020204" pitchFamily="34" charset="0"/>
              </a:rPr>
              <a:t>2. What are the problems of Emma? (LQ) </a:t>
            </a:r>
          </a:p>
          <a:p>
            <a:pPr lvl="1">
              <a:lnSpc>
                <a:spcPct val="90000"/>
              </a:lnSpc>
              <a:buClr>
                <a:srgbClr val="C1C329"/>
              </a:buClr>
            </a:pPr>
            <a:r>
              <a:rPr lang="en-HK" b="0" i="0" dirty="0">
                <a:effectLst/>
                <a:latin typeface="Open Sans" panose="020B0606030504020204" pitchFamily="34" charset="0"/>
              </a:rPr>
              <a:t>3. What are the problems of David? (LQ) </a:t>
            </a:r>
          </a:p>
          <a:p>
            <a:pPr lvl="1">
              <a:lnSpc>
                <a:spcPct val="90000"/>
              </a:lnSpc>
              <a:buClr>
                <a:srgbClr val="C1C329"/>
              </a:buClr>
            </a:pPr>
            <a:r>
              <a:rPr lang="en-HK" b="0" i="0" dirty="0">
                <a:effectLst/>
                <a:latin typeface="Open Sans" panose="020B0606030504020204" pitchFamily="34" charset="0"/>
              </a:rPr>
              <a:t>4. What did the doctor suggest Emma to do to solve her problems? (LQ) </a:t>
            </a:r>
          </a:p>
          <a:p>
            <a:pPr lvl="1">
              <a:lnSpc>
                <a:spcPct val="90000"/>
              </a:lnSpc>
              <a:buClr>
                <a:srgbClr val="C1C329"/>
              </a:buClr>
            </a:pPr>
            <a:r>
              <a:rPr lang="en-HK" b="0" i="0" dirty="0">
                <a:effectLst/>
                <a:latin typeface="Open Sans" panose="020B0606030504020204" pitchFamily="34" charset="0"/>
              </a:rPr>
              <a:t>5. What did the doctor suggest David to do to solve his problems? (LQ) </a:t>
            </a:r>
          </a:p>
          <a:p>
            <a:pPr lvl="1">
              <a:lnSpc>
                <a:spcPct val="90000"/>
              </a:lnSpc>
              <a:buClr>
                <a:srgbClr val="C1C329"/>
              </a:buClr>
            </a:pPr>
            <a:r>
              <a:rPr lang="en-HK" b="0" i="0" dirty="0">
                <a:effectLst/>
                <a:latin typeface="Open Sans" panose="020B0606030504020204" pitchFamily="34" charset="0"/>
              </a:rPr>
              <a:t>6. How did the attitude and opinion of Emma changed when she practiced the lifestyle suggested by the doctor? (LQ)</a:t>
            </a:r>
          </a:p>
          <a:p>
            <a:pPr lvl="1">
              <a:lnSpc>
                <a:spcPct val="90000"/>
              </a:lnSpc>
              <a:buClr>
                <a:srgbClr val="C1C329"/>
              </a:buClr>
            </a:pPr>
            <a:r>
              <a:rPr lang="en-HK" b="0" i="0" dirty="0">
                <a:effectLst/>
                <a:latin typeface="Open Sans" panose="020B0606030504020204" pitchFamily="34" charset="0"/>
              </a:rPr>
              <a:t>7. Did David solve his problem at the end of the episode? (LQ)</a:t>
            </a:r>
          </a:p>
          <a:p>
            <a:pPr lvl="1">
              <a:lnSpc>
                <a:spcPct val="90000"/>
              </a:lnSpc>
              <a:buClr>
                <a:srgbClr val="C1C329"/>
              </a:buClr>
            </a:pPr>
            <a:r>
              <a:rPr lang="en-HK" b="0" i="0" dirty="0">
                <a:effectLst/>
                <a:latin typeface="Open Sans" panose="020B0606030504020204" pitchFamily="34" charset="0"/>
              </a:rPr>
              <a:t>8. Write about 100 words on how this episode inspire you to improve and live a healthier lifestyle? (LQ)</a:t>
            </a:r>
          </a:p>
        </p:txBody>
      </p:sp>
    </p:spTree>
    <p:extLst>
      <p:ext uri="{BB962C8B-B14F-4D97-AF65-F5344CB8AC3E}">
        <p14:creationId xmlns:p14="http://schemas.microsoft.com/office/powerpoint/2010/main" val="1124520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70872-704F-BD0F-5783-D36E99AC38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See you all!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E63E84-9C06-81A7-829C-ED1D277637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3127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{4D510A68-1F39-E642-A565-71B9564D4C16}tf10001069</Template>
  <TotalTime>3265</TotalTime>
  <Words>352</Words>
  <Application>Microsoft Macintosh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Open Sans</vt:lpstr>
      <vt:lpstr>Wingdings 3</vt:lpstr>
      <vt:lpstr>Wisp</vt:lpstr>
      <vt:lpstr>Lesson 2.6 Doctor in the House (Episode 2)</vt:lpstr>
      <vt:lpstr>2.6 Check your understanding quiz </vt:lpstr>
      <vt:lpstr>Class announcement </vt:lpstr>
      <vt:lpstr>Unit 2: Mental Health (21 hours) </vt:lpstr>
      <vt:lpstr>Today’s lesson plan: </vt:lpstr>
      <vt:lpstr>Classwork 2.6</vt:lpstr>
      <vt:lpstr>See you all!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2.1 Mental Health</dc:title>
  <dc:creator>Shiu Ting Calvin Chung</dc:creator>
  <cp:lastModifiedBy>Shiu Ting Calvin Chung</cp:lastModifiedBy>
  <cp:revision>9</cp:revision>
  <dcterms:created xsi:type="dcterms:W3CDTF">2023-05-16T01:28:13Z</dcterms:created>
  <dcterms:modified xsi:type="dcterms:W3CDTF">2023-05-24T03:57:09Z</dcterms:modified>
</cp:coreProperties>
</file>