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86" r:id="rId3"/>
    <p:sldId id="257" r:id="rId4"/>
    <p:sldId id="259" r:id="rId5"/>
    <p:sldId id="263" r:id="rId6"/>
    <p:sldId id="264" r:id="rId7"/>
    <p:sldId id="260" r:id="rId8"/>
    <p:sldId id="261" r:id="rId9"/>
    <p:sldId id="284" r:id="rId10"/>
    <p:sldId id="285" r:id="rId11"/>
    <p:sldId id="265" r:id="rId12"/>
    <p:sldId id="273" r:id="rId13"/>
    <p:sldId id="287" r:id="rId14"/>
    <p:sldId id="274" r:id="rId15"/>
    <p:sldId id="275" r:id="rId16"/>
    <p:sldId id="276" r:id="rId17"/>
    <p:sldId id="281" r:id="rId18"/>
    <p:sldId id="277" r:id="rId19"/>
    <p:sldId id="258"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Veteran Typewriter" panose="02000500000000000000"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1447" autoAdjust="0"/>
  </p:normalViewPr>
  <p:slideViewPr>
    <p:cSldViewPr snapToGrid="0">
      <p:cViewPr varScale="1">
        <p:scale>
          <a:sx n="59" d="100"/>
          <a:sy n="59" d="100"/>
        </p:scale>
        <p:origin x="11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11F70-E571-4038-B644-10B507F04499}" type="datetimeFigureOut">
              <a:rPr lang="en-CA" smtClean="0"/>
              <a:t>2021-01-20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4F906-809C-4CB7-9F72-F5366B35EDA7}" type="slidenum">
              <a:rPr lang="en-CA" smtClean="0"/>
              <a:t>‹#›</a:t>
            </a:fld>
            <a:endParaRPr lang="en-CA"/>
          </a:p>
        </p:txBody>
      </p:sp>
    </p:spTree>
    <p:extLst>
      <p:ext uri="{BB962C8B-B14F-4D97-AF65-F5344CB8AC3E}">
        <p14:creationId xmlns:p14="http://schemas.microsoft.com/office/powerpoint/2010/main" val="310718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Examples:</a:t>
            </a:r>
          </a:p>
          <a:p>
            <a:r>
              <a:rPr lang="en-CA" dirty="0"/>
              <a:t>Assisting a Deserter, Prize Fights, Nudity, Obstructing or violence to or arrest of officiating clergyman</a:t>
            </a:r>
          </a:p>
          <a:p>
            <a:r>
              <a:rPr lang="en-CA" dirty="0"/>
              <a:t>Disturbing religious worship or certain meetings, trespassing at night, lottery offence involving ticket, soliciting near children, fraud in obtaining food, beverage or lodging, deface current coin, failure to comply with a data preservation demand, disclosure of jury information, Contempt of court</a:t>
            </a:r>
          </a:p>
        </p:txBody>
      </p:sp>
      <p:sp>
        <p:nvSpPr>
          <p:cNvPr id="4" name="Slide Number Placeholder 3"/>
          <p:cNvSpPr>
            <a:spLocks noGrp="1"/>
          </p:cNvSpPr>
          <p:nvPr>
            <p:ph type="sldNum" sz="quarter" idx="5"/>
          </p:nvPr>
        </p:nvSpPr>
        <p:spPr/>
        <p:txBody>
          <a:bodyPr/>
          <a:lstStyle/>
          <a:p>
            <a:fld id="{7144F906-809C-4CB7-9F72-F5366B35EDA7}" type="slidenum">
              <a:rPr lang="en-CA" smtClean="0"/>
              <a:t>8</a:t>
            </a:fld>
            <a:endParaRPr lang="en-CA" dirty="0"/>
          </a:p>
        </p:txBody>
      </p:sp>
    </p:spTree>
    <p:extLst>
      <p:ext uri="{BB962C8B-B14F-4D97-AF65-F5344CB8AC3E}">
        <p14:creationId xmlns:p14="http://schemas.microsoft.com/office/powerpoint/2010/main" val="156427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Examples</a:t>
            </a:r>
          </a:p>
          <a:p>
            <a:r>
              <a:rPr lang="en-CA" dirty="0"/>
              <a:t>High Treason</a:t>
            </a:r>
          </a:p>
          <a:p>
            <a:r>
              <a:rPr lang="en-CA" dirty="0"/>
              <a:t>Murder (1</a:t>
            </a:r>
            <a:r>
              <a:rPr lang="en-CA" baseline="30000" dirty="0"/>
              <a:t>st</a:t>
            </a:r>
            <a:r>
              <a:rPr lang="en-CA" dirty="0"/>
              <a:t>, 2</a:t>
            </a:r>
            <a:r>
              <a:rPr lang="en-CA" baseline="30000" dirty="0"/>
              <a:t>nd</a:t>
            </a:r>
            <a:r>
              <a:rPr lang="en-CA" dirty="0"/>
              <a:t> degree) + Manslaughter</a:t>
            </a:r>
          </a:p>
          <a:p>
            <a:r>
              <a:rPr lang="en-CA" dirty="0"/>
              <a:t>Hijacking</a:t>
            </a:r>
          </a:p>
          <a:p>
            <a:r>
              <a:rPr lang="en-CA" dirty="0"/>
              <a:t>Intending to cause explosion or use corrosive substances with intent to cause death or serious harm</a:t>
            </a:r>
          </a:p>
          <a:p>
            <a:r>
              <a:rPr lang="en-CA" dirty="0"/>
              <a:t>Committing an offense for a terrorist group</a:t>
            </a:r>
          </a:p>
          <a:p>
            <a:r>
              <a:rPr lang="en-CA" dirty="0"/>
              <a:t>Hoax red terrorist activity (causing death)</a:t>
            </a:r>
          </a:p>
          <a:p>
            <a:r>
              <a:rPr lang="en-CA" dirty="0"/>
              <a:t>Aggravated sexual assault</a:t>
            </a:r>
            <a:br>
              <a:rPr lang="en-CA" dirty="0"/>
            </a:br>
            <a:r>
              <a:rPr lang="en-CA" dirty="0"/>
              <a:t>Operation While Impaired causing death</a:t>
            </a:r>
          </a:p>
          <a:p>
            <a:r>
              <a:rPr lang="en-CA" dirty="0"/>
              <a:t>Robbery</a:t>
            </a:r>
          </a:p>
          <a:p>
            <a:r>
              <a:rPr lang="en-CA" dirty="0"/>
              <a:t>Extortion</a:t>
            </a:r>
          </a:p>
          <a:p>
            <a:r>
              <a:rPr lang="en-CA" dirty="0"/>
              <a:t>Break and Enter</a:t>
            </a:r>
          </a:p>
          <a:p>
            <a:r>
              <a:rPr lang="en-CA" dirty="0"/>
              <a:t>Intimidating Parliament</a:t>
            </a:r>
          </a:p>
          <a:p>
            <a:r>
              <a:rPr lang="en-CA" dirty="0"/>
              <a:t>Hate Propaganda (5 yrs)</a:t>
            </a:r>
          </a:p>
        </p:txBody>
      </p:sp>
      <p:sp>
        <p:nvSpPr>
          <p:cNvPr id="4" name="Slide Number Placeholder 3"/>
          <p:cNvSpPr>
            <a:spLocks noGrp="1"/>
          </p:cNvSpPr>
          <p:nvPr>
            <p:ph type="sldNum" sz="quarter" idx="5"/>
          </p:nvPr>
        </p:nvSpPr>
        <p:spPr/>
        <p:txBody>
          <a:bodyPr/>
          <a:lstStyle/>
          <a:p>
            <a:fld id="{7144F906-809C-4CB7-9F72-F5366B35EDA7}" type="slidenum">
              <a:rPr lang="en-CA" smtClean="0"/>
              <a:t>9</a:t>
            </a:fld>
            <a:endParaRPr lang="en-CA" dirty="0"/>
          </a:p>
        </p:txBody>
      </p:sp>
    </p:spTree>
    <p:extLst>
      <p:ext uri="{BB962C8B-B14F-4D97-AF65-F5344CB8AC3E}">
        <p14:creationId xmlns:p14="http://schemas.microsoft.com/office/powerpoint/2010/main" val="209888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Sexual Interference</a:t>
            </a:r>
          </a:p>
          <a:p>
            <a:r>
              <a:rPr lang="en-CA" dirty="0"/>
              <a:t>Operation while impaired, causing bodily harm</a:t>
            </a:r>
          </a:p>
          <a:p>
            <a:r>
              <a:rPr lang="en-CA" dirty="0"/>
              <a:t>Sabotage</a:t>
            </a:r>
          </a:p>
          <a:p>
            <a:r>
              <a:rPr lang="en-CA" dirty="0"/>
              <a:t>Concealing identity during a riot</a:t>
            </a:r>
          </a:p>
          <a:p>
            <a:r>
              <a:rPr lang="en-CA" dirty="0"/>
              <a:t>Assembling automatic firearm</a:t>
            </a:r>
          </a:p>
          <a:p>
            <a:r>
              <a:rPr lang="en-CA" dirty="0"/>
              <a:t>Failure to stop at accident</a:t>
            </a:r>
          </a:p>
          <a:p>
            <a:r>
              <a:rPr lang="en-CA" dirty="0"/>
              <a:t>Theft of cattle</a:t>
            </a:r>
          </a:p>
          <a:p>
            <a:r>
              <a:rPr lang="en-CA" dirty="0"/>
              <a:t>Credit Card data offence</a:t>
            </a:r>
          </a:p>
          <a:p>
            <a:r>
              <a:rPr lang="en-CA" dirty="0"/>
              <a:t>Mischief to cultural property</a:t>
            </a:r>
          </a:p>
          <a:p>
            <a:r>
              <a:rPr lang="en-CA" dirty="0"/>
              <a:t>Hoax re terrorist activity (no bodily harm)</a:t>
            </a:r>
          </a:p>
        </p:txBody>
      </p:sp>
      <p:sp>
        <p:nvSpPr>
          <p:cNvPr id="4" name="Slide Number Placeholder 3"/>
          <p:cNvSpPr>
            <a:spLocks noGrp="1"/>
          </p:cNvSpPr>
          <p:nvPr>
            <p:ph type="sldNum" sz="quarter" idx="5"/>
          </p:nvPr>
        </p:nvSpPr>
        <p:spPr/>
        <p:txBody>
          <a:bodyPr/>
          <a:lstStyle/>
          <a:p>
            <a:fld id="{7144F906-809C-4CB7-9F72-F5366B35EDA7}" type="slidenum">
              <a:rPr lang="en-CA" smtClean="0"/>
              <a:t>10</a:t>
            </a:fld>
            <a:endParaRPr lang="en-CA" dirty="0"/>
          </a:p>
        </p:txBody>
      </p:sp>
    </p:spTree>
    <p:extLst>
      <p:ext uri="{BB962C8B-B14F-4D97-AF65-F5344CB8AC3E}">
        <p14:creationId xmlns:p14="http://schemas.microsoft.com/office/powerpoint/2010/main" val="33057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Judges wear a red sash.</a:t>
            </a:r>
            <a:br>
              <a:rPr lang="en-CA" dirty="0"/>
            </a:br>
            <a:r>
              <a:rPr lang="en-CA" dirty="0"/>
              <a:t>JOPs wear a green one.</a:t>
            </a:r>
            <a:br>
              <a:rPr lang="en-CA" dirty="0"/>
            </a:br>
            <a:r>
              <a:rPr lang="en-CA" dirty="0"/>
              <a:t>That’s one great way to tell the difference.</a:t>
            </a:r>
          </a:p>
        </p:txBody>
      </p:sp>
      <p:sp>
        <p:nvSpPr>
          <p:cNvPr id="4" name="Slide Number Placeholder 3"/>
          <p:cNvSpPr>
            <a:spLocks noGrp="1"/>
          </p:cNvSpPr>
          <p:nvPr>
            <p:ph type="sldNum" sz="quarter" idx="5"/>
          </p:nvPr>
        </p:nvSpPr>
        <p:spPr/>
        <p:txBody>
          <a:bodyPr/>
          <a:lstStyle/>
          <a:p>
            <a:fld id="{7144F906-809C-4CB7-9F72-F5366B35EDA7}" type="slidenum">
              <a:rPr lang="en-CA" smtClean="0"/>
              <a:t>12</a:t>
            </a:fld>
            <a:endParaRPr lang="en-CA" dirty="0"/>
          </a:p>
        </p:txBody>
      </p:sp>
    </p:spTree>
    <p:extLst>
      <p:ext uri="{BB962C8B-B14F-4D97-AF65-F5344CB8AC3E}">
        <p14:creationId xmlns:p14="http://schemas.microsoft.com/office/powerpoint/2010/main" val="2738826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Judges wear a red sash.</a:t>
            </a:r>
            <a:br>
              <a:rPr lang="en-CA" dirty="0"/>
            </a:br>
            <a:r>
              <a:rPr lang="en-CA" dirty="0"/>
              <a:t>JOPs wear a green one.</a:t>
            </a:r>
            <a:br>
              <a:rPr lang="en-CA" dirty="0"/>
            </a:br>
            <a:r>
              <a:rPr lang="en-CA" dirty="0"/>
              <a:t>That’s one great way to tell the difference.</a:t>
            </a:r>
          </a:p>
        </p:txBody>
      </p:sp>
      <p:sp>
        <p:nvSpPr>
          <p:cNvPr id="4" name="Slide Number Placeholder 3"/>
          <p:cNvSpPr>
            <a:spLocks noGrp="1"/>
          </p:cNvSpPr>
          <p:nvPr>
            <p:ph type="sldNum" sz="quarter" idx="5"/>
          </p:nvPr>
        </p:nvSpPr>
        <p:spPr/>
        <p:txBody>
          <a:bodyPr/>
          <a:lstStyle/>
          <a:p>
            <a:fld id="{7144F906-809C-4CB7-9F72-F5366B35EDA7}" type="slidenum">
              <a:rPr lang="en-CA" smtClean="0"/>
              <a:t>13</a:t>
            </a:fld>
            <a:endParaRPr lang="en-CA" dirty="0"/>
          </a:p>
        </p:txBody>
      </p:sp>
    </p:spTree>
    <p:extLst>
      <p:ext uri="{BB962C8B-B14F-4D97-AF65-F5344CB8AC3E}">
        <p14:creationId xmlns:p14="http://schemas.microsoft.com/office/powerpoint/2010/main" val="82889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0262-AD4F-4707-B347-C5E65F8A74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FEC0987-4596-4FEB-ACBF-97D9C5280B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43C6DB5-BCA2-4456-A61A-978EF586B484}"/>
              </a:ext>
            </a:extLst>
          </p:cNvPr>
          <p:cNvSpPr>
            <a:spLocks noGrp="1"/>
          </p:cNvSpPr>
          <p:nvPr>
            <p:ph type="dt" sz="half" idx="10"/>
          </p:nvPr>
        </p:nvSpPr>
        <p:spPr/>
        <p:txBody>
          <a:bodyPr/>
          <a:lstStyle/>
          <a:p>
            <a:fld id="{CA5CCA3E-CB0B-4B3F-A183-05EF95D9249C}" type="datetimeFigureOut">
              <a:rPr lang="en-CA" smtClean="0"/>
              <a:t>2021-01-20</a:t>
            </a:fld>
            <a:endParaRPr lang="en-CA" dirty="0"/>
          </a:p>
        </p:txBody>
      </p:sp>
      <p:sp>
        <p:nvSpPr>
          <p:cNvPr id="5" name="Footer Placeholder 4">
            <a:extLst>
              <a:ext uri="{FF2B5EF4-FFF2-40B4-BE49-F238E27FC236}">
                <a16:creationId xmlns:a16="http://schemas.microsoft.com/office/drawing/2014/main" id="{B6448D7B-DE5E-47CE-81BB-C583CB29794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6F7B97C-13FE-4750-9658-7FC71669B1C4}"/>
              </a:ext>
            </a:extLst>
          </p:cNvPr>
          <p:cNvSpPr>
            <a:spLocks noGrp="1"/>
          </p:cNvSpPr>
          <p:nvPr>
            <p:ph type="sldNum" sz="quarter" idx="12"/>
          </p:nvPr>
        </p:nvSpPr>
        <p:spPr/>
        <p:txBody>
          <a:bodyPr/>
          <a:lstStyle/>
          <a:p>
            <a:fld id="{6FBD88AA-6FA3-4763-AB3A-5905C18C0056}" type="slidenum">
              <a:rPr lang="en-CA" smtClean="0"/>
              <a:t>‹#›</a:t>
            </a:fld>
            <a:endParaRPr lang="en-CA" dirty="0"/>
          </a:p>
        </p:txBody>
      </p:sp>
    </p:spTree>
    <p:extLst>
      <p:ext uri="{BB962C8B-B14F-4D97-AF65-F5344CB8AC3E}">
        <p14:creationId xmlns:p14="http://schemas.microsoft.com/office/powerpoint/2010/main" val="211323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9A65-E70D-41B9-A12E-6F7654A4D51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7C26A23-5F83-4D74-B922-4216EF8B86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2B496A-74F3-43A2-ADA5-15B96A58FD2F}"/>
              </a:ext>
            </a:extLst>
          </p:cNvPr>
          <p:cNvSpPr>
            <a:spLocks noGrp="1"/>
          </p:cNvSpPr>
          <p:nvPr>
            <p:ph type="dt" sz="half" idx="10"/>
          </p:nvPr>
        </p:nvSpPr>
        <p:spPr/>
        <p:txBody>
          <a:bodyPr/>
          <a:lstStyle/>
          <a:p>
            <a:fld id="{CA5CCA3E-CB0B-4B3F-A183-05EF95D9249C}" type="datetimeFigureOut">
              <a:rPr lang="en-CA" smtClean="0"/>
              <a:t>2021-01-20</a:t>
            </a:fld>
            <a:endParaRPr lang="en-CA" dirty="0"/>
          </a:p>
        </p:txBody>
      </p:sp>
      <p:sp>
        <p:nvSpPr>
          <p:cNvPr id="5" name="Footer Placeholder 4">
            <a:extLst>
              <a:ext uri="{FF2B5EF4-FFF2-40B4-BE49-F238E27FC236}">
                <a16:creationId xmlns:a16="http://schemas.microsoft.com/office/drawing/2014/main" id="{0C447D2C-F998-4EAA-B91D-490BB68BB12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3E99105-5C67-451E-BFD7-EAE65A218D17}"/>
              </a:ext>
            </a:extLst>
          </p:cNvPr>
          <p:cNvSpPr>
            <a:spLocks noGrp="1"/>
          </p:cNvSpPr>
          <p:nvPr>
            <p:ph type="sldNum" sz="quarter" idx="12"/>
          </p:nvPr>
        </p:nvSpPr>
        <p:spPr/>
        <p:txBody>
          <a:bodyPr/>
          <a:lstStyle/>
          <a:p>
            <a:fld id="{6FBD88AA-6FA3-4763-AB3A-5905C18C0056}" type="slidenum">
              <a:rPr lang="en-CA" smtClean="0"/>
              <a:t>‹#›</a:t>
            </a:fld>
            <a:endParaRPr lang="en-CA" dirty="0"/>
          </a:p>
        </p:txBody>
      </p:sp>
    </p:spTree>
    <p:extLst>
      <p:ext uri="{BB962C8B-B14F-4D97-AF65-F5344CB8AC3E}">
        <p14:creationId xmlns:p14="http://schemas.microsoft.com/office/powerpoint/2010/main" val="41396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FA1295-18A2-4595-891C-BEE0D260D5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1A44001-B94F-4A9E-8D16-3F95228F9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58E048-D46C-43B2-B07C-6058A25FBF99}"/>
              </a:ext>
            </a:extLst>
          </p:cNvPr>
          <p:cNvSpPr>
            <a:spLocks noGrp="1"/>
          </p:cNvSpPr>
          <p:nvPr>
            <p:ph type="dt" sz="half" idx="10"/>
          </p:nvPr>
        </p:nvSpPr>
        <p:spPr/>
        <p:txBody>
          <a:bodyPr/>
          <a:lstStyle/>
          <a:p>
            <a:fld id="{CA5CCA3E-CB0B-4B3F-A183-05EF95D9249C}" type="datetimeFigureOut">
              <a:rPr lang="en-CA" smtClean="0"/>
              <a:t>2021-01-20</a:t>
            </a:fld>
            <a:endParaRPr lang="en-CA" dirty="0"/>
          </a:p>
        </p:txBody>
      </p:sp>
      <p:sp>
        <p:nvSpPr>
          <p:cNvPr id="5" name="Footer Placeholder 4">
            <a:extLst>
              <a:ext uri="{FF2B5EF4-FFF2-40B4-BE49-F238E27FC236}">
                <a16:creationId xmlns:a16="http://schemas.microsoft.com/office/drawing/2014/main" id="{31D383BC-DF50-49EC-BDC4-DF49A64A680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A4C5DF0-BA96-4418-A6BA-45F72A2E2411}"/>
              </a:ext>
            </a:extLst>
          </p:cNvPr>
          <p:cNvSpPr>
            <a:spLocks noGrp="1"/>
          </p:cNvSpPr>
          <p:nvPr>
            <p:ph type="sldNum" sz="quarter" idx="12"/>
          </p:nvPr>
        </p:nvSpPr>
        <p:spPr/>
        <p:txBody>
          <a:bodyPr/>
          <a:lstStyle/>
          <a:p>
            <a:fld id="{6FBD88AA-6FA3-4763-AB3A-5905C18C0056}" type="slidenum">
              <a:rPr lang="en-CA" smtClean="0"/>
              <a:t>‹#›</a:t>
            </a:fld>
            <a:endParaRPr lang="en-CA" dirty="0"/>
          </a:p>
        </p:txBody>
      </p:sp>
    </p:spTree>
    <p:extLst>
      <p:ext uri="{BB962C8B-B14F-4D97-AF65-F5344CB8AC3E}">
        <p14:creationId xmlns:p14="http://schemas.microsoft.com/office/powerpoint/2010/main" val="311063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3B55-63A3-450F-A21A-93BC924A247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3B896DC-CBA2-42D6-A20E-67E2EFD50B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2DC96C8-0441-4FE5-BFC0-243431F0441A}"/>
              </a:ext>
            </a:extLst>
          </p:cNvPr>
          <p:cNvSpPr>
            <a:spLocks noGrp="1"/>
          </p:cNvSpPr>
          <p:nvPr>
            <p:ph type="dt" sz="half" idx="10"/>
          </p:nvPr>
        </p:nvSpPr>
        <p:spPr/>
        <p:txBody>
          <a:bodyPr/>
          <a:lstStyle/>
          <a:p>
            <a:fld id="{CA5CCA3E-CB0B-4B3F-A183-05EF95D9249C}" type="datetimeFigureOut">
              <a:rPr lang="en-CA" smtClean="0"/>
              <a:t>2021-01-20</a:t>
            </a:fld>
            <a:endParaRPr lang="en-CA" dirty="0"/>
          </a:p>
        </p:txBody>
      </p:sp>
      <p:sp>
        <p:nvSpPr>
          <p:cNvPr id="5" name="Footer Placeholder 4">
            <a:extLst>
              <a:ext uri="{FF2B5EF4-FFF2-40B4-BE49-F238E27FC236}">
                <a16:creationId xmlns:a16="http://schemas.microsoft.com/office/drawing/2014/main" id="{8CACF7CA-98BC-4A1A-AA4F-89C36DFB3DA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8A70A47-0D70-4A38-B3A3-B9BEC906118C}"/>
              </a:ext>
            </a:extLst>
          </p:cNvPr>
          <p:cNvSpPr>
            <a:spLocks noGrp="1"/>
          </p:cNvSpPr>
          <p:nvPr>
            <p:ph type="sldNum" sz="quarter" idx="12"/>
          </p:nvPr>
        </p:nvSpPr>
        <p:spPr/>
        <p:txBody>
          <a:bodyPr/>
          <a:lstStyle/>
          <a:p>
            <a:fld id="{6FBD88AA-6FA3-4763-AB3A-5905C18C0056}" type="slidenum">
              <a:rPr lang="en-CA" smtClean="0"/>
              <a:t>‹#›</a:t>
            </a:fld>
            <a:endParaRPr lang="en-CA" dirty="0"/>
          </a:p>
        </p:txBody>
      </p:sp>
    </p:spTree>
    <p:extLst>
      <p:ext uri="{BB962C8B-B14F-4D97-AF65-F5344CB8AC3E}">
        <p14:creationId xmlns:p14="http://schemas.microsoft.com/office/powerpoint/2010/main" val="41608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6836-5394-4825-9A5A-2625B6BDF1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9789BF6-9F51-495E-BC8C-96A0795701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0C6729-740A-45E7-8063-B7E7AD188A20}"/>
              </a:ext>
            </a:extLst>
          </p:cNvPr>
          <p:cNvSpPr>
            <a:spLocks noGrp="1"/>
          </p:cNvSpPr>
          <p:nvPr>
            <p:ph type="dt" sz="half" idx="10"/>
          </p:nvPr>
        </p:nvSpPr>
        <p:spPr/>
        <p:txBody>
          <a:bodyPr/>
          <a:lstStyle/>
          <a:p>
            <a:fld id="{CA5CCA3E-CB0B-4B3F-A183-05EF95D9249C}" type="datetimeFigureOut">
              <a:rPr lang="en-CA" smtClean="0"/>
              <a:t>2021-01-20</a:t>
            </a:fld>
            <a:endParaRPr lang="en-CA" dirty="0"/>
          </a:p>
        </p:txBody>
      </p:sp>
      <p:sp>
        <p:nvSpPr>
          <p:cNvPr id="5" name="Footer Placeholder 4">
            <a:extLst>
              <a:ext uri="{FF2B5EF4-FFF2-40B4-BE49-F238E27FC236}">
                <a16:creationId xmlns:a16="http://schemas.microsoft.com/office/drawing/2014/main" id="{9000D847-6CCD-4741-B20E-AB58F9FC170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AD72E66-B976-442E-9388-C6599DEF7550}"/>
              </a:ext>
            </a:extLst>
          </p:cNvPr>
          <p:cNvSpPr>
            <a:spLocks noGrp="1"/>
          </p:cNvSpPr>
          <p:nvPr>
            <p:ph type="sldNum" sz="quarter" idx="12"/>
          </p:nvPr>
        </p:nvSpPr>
        <p:spPr/>
        <p:txBody>
          <a:bodyPr/>
          <a:lstStyle/>
          <a:p>
            <a:fld id="{6FBD88AA-6FA3-4763-AB3A-5905C18C0056}" type="slidenum">
              <a:rPr lang="en-CA" smtClean="0"/>
              <a:t>‹#›</a:t>
            </a:fld>
            <a:endParaRPr lang="en-CA" dirty="0"/>
          </a:p>
        </p:txBody>
      </p:sp>
    </p:spTree>
    <p:extLst>
      <p:ext uri="{BB962C8B-B14F-4D97-AF65-F5344CB8AC3E}">
        <p14:creationId xmlns:p14="http://schemas.microsoft.com/office/powerpoint/2010/main" val="46753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4103-3CF6-4DDB-B31E-3AD473BCA34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B357E79-1708-476A-86B7-563514A48F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ACDE343-D6FD-44AE-8F9D-0B8F69CB20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BC15E32-5659-4B29-A406-E9AD97193973}"/>
              </a:ext>
            </a:extLst>
          </p:cNvPr>
          <p:cNvSpPr>
            <a:spLocks noGrp="1"/>
          </p:cNvSpPr>
          <p:nvPr>
            <p:ph type="dt" sz="half" idx="10"/>
          </p:nvPr>
        </p:nvSpPr>
        <p:spPr/>
        <p:txBody>
          <a:bodyPr/>
          <a:lstStyle/>
          <a:p>
            <a:fld id="{CA5CCA3E-CB0B-4B3F-A183-05EF95D9249C}" type="datetimeFigureOut">
              <a:rPr lang="en-CA" smtClean="0"/>
              <a:t>2021-01-20</a:t>
            </a:fld>
            <a:endParaRPr lang="en-CA" dirty="0"/>
          </a:p>
        </p:txBody>
      </p:sp>
      <p:sp>
        <p:nvSpPr>
          <p:cNvPr id="6" name="Footer Placeholder 5">
            <a:extLst>
              <a:ext uri="{FF2B5EF4-FFF2-40B4-BE49-F238E27FC236}">
                <a16:creationId xmlns:a16="http://schemas.microsoft.com/office/drawing/2014/main" id="{02374826-4B7E-43D3-8ECD-BB2E915011CB}"/>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65C8404A-9670-4482-9EE4-0D0E18AD46FD}"/>
              </a:ext>
            </a:extLst>
          </p:cNvPr>
          <p:cNvSpPr>
            <a:spLocks noGrp="1"/>
          </p:cNvSpPr>
          <p:nvPr>
            <p:ph type="sldNum" sz="quarter" idx="12"/>
          </p:nvPr>
        </p:nvSpPr>
        <p:spPr/>
        <p:txBody>
          <a:bodyPr/>
          <a:lstStyle/>
          <a:p>
            <a:fld id="{6FBD88AA-6FA3-4763-AB3A-5905C18C0056}" type="slidenum">
              <a:rPr lang="en-CA" smtClean="0"/>
              <a:t>‹#›</a:t>
            </a:fld>
            <a:endParaRPr lang="en-CA" dirty="0"/>
          </a:p>
        </p:txBody>
      </p:sp>
    </p:spTree>
    <p:extLst>
      <p:ext uri="{BB962C8B-B14F-4D97-AF65-F5344CB8AC3E}">
        <p14:creationId xmlns:p14="http://schemas.microsoft.com/office/powerpoint/2010/main" val="95046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5077-24C0-4F66-8C14-F0739078BF2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6F17AC7-AA19-4A9D-A5A0-4CF4D683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E345B2-7964-419A-B96D-BBBF4BE9AA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C3ABD56-B4CD-4784-937A-7C1ADFE9F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EE5EBE-0B61-4B69-AB03-C07F075871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168F95B-2187-4F4C-87C4-A5194AA363FE}"/>
              </a:ext>
            </a:extLst>
          </p:cNvPr>
          <p:cNvSpPr>
            <a:spLocks noGrp="1"/>
          </p:cNvSpPr>
          <p:nvPr>
            <p:ph type="dt" sz="half" idx="10"/>
          </p:nvPr>
        </p:nvSpPr>
        <p:spPr/>
        <p:txBody>
          <a:bodyPr/>
          <a:lstStyle/>
          <a:p>
            <a:fld id="{CA5CCA3E-CB0B-4B3F-A183-05EF95D9249C}" type="datetimeFigureOut">
              <a:rPr lang="en-CA" smtClean="0"/>
              <a:t>2021-01-20</a:t>
            </a:fld>
            <a:endParaRPr lang="en-CA" dirty="0"/>
          </a:p>
        </p:txBody>
      </p:sp>
      <p:sp>
        <p:nvSpPr>
          <p:cNvPr id="8" name="Footer Placeholder 7">
            <a:extLst>
              <a:ext uri="{FF2B5EF4-FFF2-40B4-BE49-F238E27FC236}">
                <a16:creationId xmlns:a16="http://schemas.microsoft.com/office/drawing/2014/main" id="{42066F6B-55E2-4EBF-97F9-706AA3184503}"/>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81DCFA8C-4F19-4C9E-8B1A-85C9590FA005}"/>
              </a:ext>
            </a:extLst>
          </p:cNvPr>
          <p:cNvSpPr>
            <a:spLocks noGrp="1"/>
          </p:cNvSpPr>
          <p:nvPr>
            <p:ph type="sldNum" sz="quarter" idx="12"/>
          </p:nvPr>
        </p:nvSpPr>
        <p:spPr/>
        <p:txBody>
          <a:bodyPr/>
          <a:lstStyle/>
          <a:p>
            <a:fld id="{6FBD88AA-6FA3-4763-AB3A-5905C18C0056}" type="slidenum">
              <a:rPr lang="en-CA" smtClean="0"/>
              <a:t>‹#›</a:t>
            </a:fld>
            <a:endParaRPr lang="en-CA" dirty="0"/>
          </a:p>
        </p:txBody>
      </p:sp>
    </p:spTree>
    <p:extLst>
      <p:ext uri="{BB962C8B-B14F-4D97-AF65-F5344CB8AC3E}">
        <p14:creationId xmlns:p14="http://schemas.microsoft.com/office/powerpoint/2010/main" val="146267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2567-0E84-40D0-81FA-7D6286CF614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E8DAAF2-9583-490D-BC48-6CC554F21792}"/>
              </a:ext>
            </a:extLst>
          </p:cNvPr>
          <p:cNvSpPr>
            <a:spLocks noGrp="1"/>
          </p:cNvSpPr>
          <p:nvPr>
            <p:ph type="dt" sz="half" idx="10"/>
          </p:nvPr>
        </p:nvSpPr>
        <p:spPr/>
        <p:txBody>
          <a:bodyPr/>
          <a:lstStyle/>
          <a:p>
            <a:fld id="{CA5CCA3E-CB0B-4B3F-A183-05EF95D9249C}" type="datetimeFigureOut">
              <a:rPr lang="en-CA" smtClean="0"/>
              <a:t>2021-01-20</a:t>
            </a:fld>
            <a:endParaRPr lang="en-CA" dirty="0"/>
          </a:p>
        </p:txBody>
      </p:sp>
      <p:sp>
        <p:nvSpPr>
          <p:cNvPr id="4" name="Footer Placeholder 3">
            <a:extLst>
              <a:ext uri="{FF2B5EF4-FFF2-40B4-BE49-F238E27FC236}">
                <a16:creationId xmlns:a16="http://schemas.microsoft.com/office/drawing/2014/main" id="{77CFB787-AD4A-4509-B409-F006CDF60778}"/>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A016E9FC-37B4-4FAC-9C21-0BA8BA14468C}"/>
              </a:ext>
            </a:extLst>
          </p:cNvPr>
          <p:cNvSpPr>
            <a:spLocks noGrp="1"/>
          </p:cNvSpPr>
          <p:nvPr>
            <p:ph type="sldNum" sz="quarter" idx="12"/>
          </p:nvPr>
        </p:nvSpPr>
        <p:spPr/>
        <p:txBody>
          <a:bodyPr/>
          <a:lstStyle/>
          <a:p>
            <a:fld id="{6FBD88AA-6FA3-4763-AB3A-5905C18C0056}" type="slidenum">
              <a:rPr lang="en-CA" smtClean="0"/>
              <a:t>‹#›</a:t>
            </a:fld>
            <a:endParaRPr lang="en-CA" dirty="0"/>
          </a:p>
        </p:txBody>
      </p:sp>
    </p:spTree>
    <p:extLst>
      <p:ext uri="{BB962C8B-B14F-4D97-AF65-F5344CB8AC3E}">
        <p14:creationId xmlns:p14="http://schemas.microsoft.com/office/powerpoint/2010/main" val="336264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ECC60C-2726-4C87-990B-D1B30B550F86}"/>
              </a:ext>
            </a:extLst>
          </p:cNvPr>
          <p:cNvSpPr>
            <a:spLocks noGrp="1"/>
          </p:cNvSpPr>
          <p:nvPr>
            <p:ph type="dt" sz="half" idx="10"/>
          </p:nvPr>
        </p:nvSpPr>
        <p:spPr/>
        <p:txBody>
          <a:bodyPr/>
          <a:lstStyle/>
          <a:p>
            <a:fld id="{CA5CCA3E-CB0B-4B3F-A183-05EF95D9249C}" type="datetimeFigureOut">
              <a:rPr lang="en-CA" smtClean="0"/>
              <a:t>2021-01-20</a:t>
            </a:fld>
            <a:endParaRPr lang="en-CA" dirty="0"/>
          </a:p>
        </p:txBody>
      </p:sp>
      <p:sp>
        <p:nvSpPr>
          <p:cNvPr id="3" name="Footer Placeholder 2">
            <a:extLst>
              <a:ext uri="{FF2B5EF4-FFF2-40B4-BE49-F238E27FC236}">
                <a16:creationId xmlns:a16="http://schemas.microsoft.com/office/drawing/2014/main" id="{9A011F0A-2750-44C6-BEA3-219AD4C3F267}"/>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827D3168-0D9E-46C8-8929-1034FF31B5AF}"/>
              </a:ext>
            </a:extLst>
          </p:cNvPr>
          <p:cNvSpPr>
            <a:spLocks noGrp="1"/>
          </p:cNvSpPr>
          <p:nvPr>
            <p:ph type="sldNum" sz="quarter" idx="12"/>
          </p:nvPr>
        </p:nvSpPr>
        <p:spPr/>
        <p:txBody>
          <a:bodyPr/>
          <a:lstStyle/>
          <a:p>
            <a:fld id="{6FBD88AA-6FA3-4763-AB3A-5905C18C0056}" type="slidenum">
              <a:rPr lang="en-CA" smtClean="0"/>
              <a:t>‹#›</a:t>
            </a:fld>
            <a:endParaRPr lang="en-CA" dirty="0"/>
          </a:p>
        </p:txBody>
      </p:sp>
    </p:spTree>
    <p:extLst>
      <p:ext uri="{BB962C8B-B14F-4D97-AF65-F5344CB8AC3E}">
        <p14:creationId xmlns:p14="http://schemas.microsoft.com/office/powerpoint/2010/main" val="77524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9BF9-6A73-4178-8787-76A4A0EFC7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3D73DF0-6839-45CE-9DE5-38FDD76E8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AC4A270-278B-4E26-B5A0-A95799951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48E63-7643-4E39-B110-EFA01A19D50B}"/>
              </a:ext>
            </a:extLst>
          </p:cNvPr>
          <p:cNvSpPr>
            <a:spLocks noGrp="1"/>
          </p:cNvSpPr>
          <p:nvPr>
            <p:ph type="dt" sz="half" idx="10"/>
          </p:nvPr>
        </p:nvSpPr>
        <p:spPr/>
        <p:txBody>
          <a:bodyPr/>
          <a:lstStyle/>
          <a:p>
            <a:fld id="{CA5CCA3E-CB0B-4B3F-A183-05EF95D9249C}" type="datetimeFigureOut">
              <a:rPr lang="en-CA" smtClean="0"/>
              <a:t>2021-01-20</a:t>
            </a:fld>
            <a:endParaRPr lang="en-CA" dirty="0"/>
          </a:p>
        </p:txBody>
      </p:sp>
      <p:sp>
        <p:nvSpPr>
          <p:cNvPr id="6" name="Footer Placeholder 5">
            <a:extLst>
              <a:ext uri="{FF2B5EF4-FFF2-40B4-BE49-F238E27FC236}">
                <a16:creationId xmlns:a16="http://schemas.microsoft.com/office/drawing/2014/main" id="{DEBC5E50-443E-4B8A-9AB5-B5DA70BDA471}"/>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105F20FC-2EA9-475F-ACE1-B0A6C6DC8E96}"/>
              </a:ext>
            </a:extLst>
          </p:cNvPr>
          <p:cNvSpPr>
            <a:spLocks noGrp="1"/>
          </p:cNvSpPr>
          <p:nvPr>
            <p:ph type="sldNum" sz="quarter" idx="12"/>
          </p:nvPr>
        </p:nvSpPr>
        <p:spPr/>
        <p:txBody>
          <a:bodyPr/>
          <a:lstStyle/>
          <a:p>
            <a:fld id="{6FBD88AA-6FA3-4763-AB3A-5905C18C0056}" type="slidenum">
              <a:rPr lang="en-CA" smtClean="0"/>
              <a:t>‹#›</a:t>
            </a:fld>
            <a:endParaRPr lang="en-CA" dirty="0"/>
          </a:p>
        </p:txBody>
      </p:sp>
    </p:spTree>
    <p:extLst>
      <p:ext uri="{BB962C8B-B14F-4D97-AF65-F5344CB8AC3E}">
        <p14:creationId xmlns:p14="http://schemas.microsoft.com/office/powerpoint/2010/main" val="231274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3FDB-8C64-4766-9DF3-EEA3BE968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B1C52A5-F7C7-4EB1-930F-1FD36BCA1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0D761E6B-0A2D-46A2-B227-816AEEFA4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B0D55-C7A9-4BA2-9DAC-F68F984E20D9}"/>
              </a:ext>
            </a:extLst>
          </p:cNvPr>
          <p:cNvSpPr>
            <a:spLocks noGrp="1"/>
          </p:cNvSpPr>
          <p:nvPr>
            <p:ph type="dt" sz="half" idx="10"/>
          </p:nvPr>
        </p:nvSpPr>
        <p:spPr/>
        <p:txBody>
          <a:bodyPr/>
          <a:lstStyle/>
          <a:p>
            <a:fld id="{CA5CCA3E-CB0B-4B3F-A183-05EF95D9249C}" type="datetimeFigureOut">
              <a:rPr lang="en-CA" smtClean="0"/>
              <a:t>2021-01-20</a:t>
            </a:fld>
            <a:endParaRPr lang="en-CA" dirty="0"/>
          </a:p>
        </p:txBody>
      </p:sp>
      <p:sp>
        <p:nvSpPr>
          <p:cNvPr id="6" name="Footer Placeholder 5">
            <a:extLst>
              <a:ext uri="{FF2B5EF4-FFF2-40B4-BE49-F238E27FC236}">
                <a16:creationId xmlns:a16="http://schemas.microsoft.com/office/drawing/2014/main" id="{762FE47C-CEB8-416B-9B56-2F616B2012DB}"/>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B309EFE2-095E-4EA7-AAE2-359BE5109BEA}"/>
              </a:ext>
            </a:extLst>
          </p:cNvPr>
          <p:cNvSpPr>
            <a:spLocks noGrp="1"/>
          </p:cNvSpPr>
          <p:nvPr>
            <p:ph type="sldNum" sz="quarter" idx="12"/>
          </p:nvPr>
        </p:nvSpPr>
        <p:spPr/>
        <p:txBody>
          <a:bodyPr/>
          <a:lstStyle/>
          <a:p>
            <a:fld id="{6FBD88AA-6FA3-4763-AB3A-5905C18C0056}" type="slidenum">
              <a:rPr lang="en-CA" smtClean="0"/>
              <a:t>‹#›</a:t>
            </a:fld>
            <a:endParaRPr lang="en-CA" dirty="0"/>
          </a:p>
        </p:txBody>
      </p:sp>
    </p:spTree>
    <p:extLst>
      <p:ext uri="{BB962C8B-B14F-4D97-AF65-F5344CB8AC3E}">
        <p14:creationId xmlns:p14="http://schemas.microsoft.com/office/powerpoint/2010/main" val="311878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CF0965-3096-45CF-8236-E5C1D20FB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D0BE3B9-BDF8-4BEE-94D2-46D22BD8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BAAA1D-2169-492A-863B-BC177696F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CCA3E-CB0B-4B3F-A183-05EF95D9249C}" type="datetimeFigureOut">
              <a:rPr lang="en-CA" smtClean="0"/>
              <a:t>2021-01-20</a:t>
            </a:fld>
            <a:endParaRPr lang="en-CA" dirty="0"/>
          </a:p>
        </p:txBody>
      </p:sp>
      <p:sp>
        <p:nvSpPr>
          <p:cNvPr id="5" name="Footer Placeholder 4">
            <a:extLst>
              <a:ext uri="{FF2B5EF4-FFF2-40B4-BE49-F238E27FC236}">
                <a16:creationId xmlns:a16="http://schemas.microsoft.com/office/drawing/2014/main" id="{00F43CB0-E75E-4B33-AA68-C2ECC3055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CA1BB6EB-4473-4451-9A03-A78B224A3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D88AA-6FA3-4763-AB3A-5905C18C0056}" type="slidenum">
              <a:rPr lang="en-CA" smtClean="0"/>
              <a:t>‹#›</a:t>
            </a:fld>
            <a:endParaRPr lang="en-CA" dirty="0"/>
          </a:p>
        </p:txBody>
      </p:sp>
    </p:spTree>
    <p:extLst>
      <p:ext uri="{BB962C8B-B14F-4D97-AF65-F5344CB8AC3E}">
        <p14:creationId xmlns:p14="http://schemas.microsoft.com/office/powerpoint/2010/main" val="282058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ducaloi.qc.ca/en/capsules/being-witness-court-rules-an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416DAA95-692B-43CA-91A9-A5E765D64FE9}"/>
              </a:ext>
            </a:extLst>
          </p:cNvPr>
          <p:cNvPicPr>
            <a:picLocks noChangeAspect="1"/>
          </p:cNvPicPr>
          <p:nvPr/>
        </p:nvPicPr>
        <p:blipFill rotWithShape="1">
          <a:blip r:embed="rId2">
            <a:extLst>
              <a:ext uri="{28A0092B-C50C-407E-A947-70E740481C1C}">
                <a14:useLocalDpi xmlns:a14="http://schemas.microsoft.com/office/drawing/2010/main" val="0"/>
              </a:ext>
            </a:extLst>
          </a:blip>
          <a:srcRect t="11784" b="3947"/>
          <a:stretch/>
        </p:blipFill>
        <p:spPr>
          <a:xfrm>
            <a:off x="20" y="10"/>
            <a:ext cx="12191980" cy="6857990"/>
          </a:xfrm>
          <a:prstGeom prst="rect">
            <a:avLst/>
          </a:prstGeom>
        </p:spPr>
      </p:pic>
      <p:sp>
        <p:nvSpPr>
          <p:cNvPr id="13" name="Freeform: Shape 12">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6754A09-41C4-4104-83FF-0DFB7D67459D}"/>
              </a:ext>
            </a:extLst>
          </p:cNvPr>
          <p:cNvSpPr>
            <a:spLocks noGrp="1"/>
          </p:cNvSpPr>
          <p:nvPr>
            <p:ph type="ctrTitle"/>
          </p:nvPr>
        </p:nvSpPr>
        <p:spPr>
          <a:xfrm>
            <a:off x="0" y="4199861"/>
            <a:ext cx="9697307" cy="1336826"/>
          </a:xfrm>
        </p:spPr>
        <p:txBody>
          <a:bodyPr>
            <a:normAutofit/>
          </a:bodyPr>
          <a:lstStyle/>
          <a:p>
            <a:pPr algn="l"/>
            <a:r>
              <a:rPr lang="en-CA" sz="4200" dirty="0">
                <a:solidFill>
                  <a:srgbClr val="FFFFFF"/>
                </a:solidFill>
                <a:latin typeface="Veteran Typewriter" panose="02000500000000000000" pitchFamily="2" charset="0"/>
              </a:rPr>
              <a:t>How the Canadian Judicial System is supposed to work</a:t>
            </a:r>
          </a:p>
        </p:txBody>
      </p:sp>
      <p:sp>
        <p:nvSpPr>
          <p:cNvPr id="16" name="Subtitle 2">
            <a:extLst>
              <a:ext uri="{FF2B5EF4-FFF2-40B4-BE49-F238E27FC236}">
                <a16:creationId xmlns:a16="http://schemas.microsoft.com/office/drawing/2014/main" id="{F0948A1D-B761-4C59-AA80-663BE79B3C99}"/>
              </a:ext>
            </a:extLst>
          </p:cNvPr>
          <p:cNvSpPr>
            <a:spLocks noGrp="1"/>
          </p:cNvSpPr>
          <p:nvPr>
            <p:ph type="subTitle" idx="1"/>
          </p:nvPr>
        </p:nvSpPr>
        <p:spPr>
          <a:xfrm>
            <a:off x="0" y="19233"/>
            <a:ext cx="7345180" cy="383638"/>
          </a:xfrm>
        </p:spPr>
        <p:txBody>
          <a:bodyPr>
            <a:normAutofit/>
          </a:bodyPr>
          <a:lstStyle/>
          <a:p>
            <a:pPr algn="l"/>
            <a:r>
              <a:rPr lang="en-US" sz="2000" kern="1200" dirty="0">
                <a:solidFill>
                  <a:srgbClr val="002060"/>
                </a:solidFill>
                <a:latin typeface="Veteran Typewriter" panose="02000500000000000000" pitchFamily="2" charset="0"/>
                <a:ea typeface="+mj-ea"/>
                <a:cs typeface="+mj-cs"/>
              </a:rPr>
              <a:t>Copyright ©2020 Kosowan’s Korner. All rights reserved.</a:t>
            </a:r>
          </a:p>
          <a:p>
            <a:pPr algn="l"/>
            <a:endParaRPr lang="en-CA" sz="2000" dirty="0">
              <a:solidFill>
                <a:srgbClr val="002060"/>
              </a:solidFill>
            </a:endParaRPr>
          </a:p>
        </p:txBody>
      </p:sp>
    </p:spTree>
    <p:extLst>
      <p:ext uri="{BB962C8B-B14F-4D97-AF65-F5344CB8AC3E}">
        <p14:creationId xmlns:p14="http://schemas.microsoft.com/office/powerpoint/2010/main" val="2104017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rown wooden scrable">
            <a:extLst>
              <a:ext uri="{FF2B5EF4-FFF2-40B4-BE49-F238E27FC236}">
                <a16:creationId xmlns:a16="http://schemas.microsoft.com/office/drawing/2014/main" id="{1093F0D7-5500-4D09-ACD6-AE185625906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8748" r="19016"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2F613AD-2437-4D9F-9360-FCA25D4186A4}"/>
              </a:ext>
            </a:extLst>
          </p:cNvPr>
          <p:cNvSpPr>
            <a:spLocks noGrp="1"/>
          </p:cNvSpPr>
          <p:nvPr>
            <p:ph type="title"/>
          </p:nvPr>
        </p:nvSpPr>
        <p:spPr>
          <a:xfrm>
            <a:off x="804997" y="186756"/>
            <a:ext cx="4803636" cy="1311664"/>
          </a:xfrm>
        </p:spPr>
        <p:txBody>
          <a:bodyPr>
            <a:normAutofit fontScale="90000"/>
          </a:bodyPr>
          <a:lstStyle/>
          <a:p>
            <a:r>
              <a:rPr lang="en-CA" sz="3100" dirty="0">
                <a:solidFill>
                  <a:srgbClr val="000000"/>
                </a:solidFill>
                <a:latin typeface="Veteran Typewriter" panose="02000500000000000000" pitchFamily="2" charset="0"/>
              </a:rPr>
              <a:t>3 kinds of offences in the law – Hybrid Offences</a:t>
            </a:r>
          </a:p>
        </p:txBody>
      </p:sp>
      <p:sp>
        <p:nvSpPr>
          <p:cNvPr id="3" name="Content Placeholder 2">
            <a:extLst>
              <a:ext uri="{FF2B5EF4-FFF2-40B4-BE49-F238E27FC236}">
                <a16:creationId xmlns:a16="http://schemas.microsoft.com/office/drawing/2014/main" id="{1A015216-E6B0-46A3-B8FC-56A395168DAA}"/>
              </a:ext>
            </a:extLst>
          </p:cNvPr>
          <p:cNvSpPr>
            <a:spLocks noGrp="1"/>
          </p:cNvSpPr>
          <p:nvPr>
            <p:ph idx="1"/>
          </p:nvPr>
        </p:nvSpPr>
        <p:spPr>
          <a:xfrm>
            <a:off x="804997" y="2882414"/>
            <a:ext cx="4706803" cy="3788830"/>
          </a:xfrm>
        </p:spPr>
        <p:txBody>
          <a:bodyPr anchor="ctr">
            <a:noAutofit/>
          </a:bodyPr>
          <a:lstStyle/>
          <a:p>
            <a:pPr marL="0" indent="0">
              <a:buNone/>
              <a:defRPr/>
            </a:pPr>
            <a:r>
              <a:rPr lang="en-US" sz="2000" dirty="0">
                <a:solidFill>
                  <a:srgbClr val="00B050"/>
                </a:solidFill>
                <a:latin typeface="Veteran Typewriter" panose="02000500000000000000" pitchFamily="2" charset="0"/>
              </a:rPr>
              <a:t>The seriousness can vary in these.</a:t>
            </a:r>
          </a:p>
          <a:p>
            <a:pPr marL="0" indent="0">
              <a:buNone/>
              <a:defRPr/>
            </a:pPr>
            <a:br>
              <a:rPr lang="en-US" sz="2000" dirty="0">
                <a:latin typeface="Veteran Typewriter" panose="02000500000000000000" pitchFamily="2" charset="0"/>
              </a:rPr>
            </a:br>
            <a:r>
              <a:rPr lang="en-US" sz="2000" dirty="0">
                <a:latin typeface="Veteran Typewriter" panose="02000500000000000000" pitchFamily="2" charset="0"/>
              </a:rPr>
              <a:t>The Crown can decide to treat as an indictable or summary conviction. </a:t>
            </a:r>
            <a:br>
              <a:rPr lang="en-US" sz="2000" dirty="0">
                <a:latin typeface="Veteran Typewriter" panose="02000500000000000000" pitchFamily="2" charset="0"/>
              </a:rPr>
            </a:br>
            <a:br>
              <a:rPr lang="en-US" sz="2000" dirty="0">
                <a:latin typeface="Veteran Typewriter" panose="02000500000000000000" pitchFamily="2" charset="0"/>
              </a:rPr>
            </a:br>
            <a:r>
              <a:rPr lang="en-US" sz="2000" dirty="0">
                <a:latin typeface="Veteran Typewriter" panose="02000500000000000000" pitchFamily="2" charset="0"/>
              </a:rPr>
              <a:t>This decision is based on the seriousness of the offence and the harm caused by the offence. </a:t>
            </a:r>
            <a:br>
              <a:rPr lang="en-US" sz="2000" dirty="0">
                <a:latin typeface="Veteran Typewriter" panose="02000500000000000000" pitchFamily="2" charset="0"/>
              </a:rPr>
            </a:br>
            <a:br>
              <a:rPr lang="en-US" sz="2000" dirty="0">
                <a:latin typeface="Veteran Typewriter" panose="02000500000000000000" pitchFamily="2" charset="0"/>
              </a:rPr>
            </a:br>
            <a:r>
              <a:rPr lang="en-US" sz="2000" dirty="0">
                <a:latin typeface="Veteran Typewriter" panose="02000500000000000000" pitchFamily="2" charset="0"/>
              </a:rPr>
              <a:t>Some examples of hybrid offences are possession of a weapon obtained by crime, sexual exploitation, and cruelty to animals.</a:t>
            </a:r>
          </a:p>
          <a:p>
            <a:pPr>
              <a:defRPr/>
            </a:pPr>
            <a:endParaRPr lang="en-US" sz="2000" dirty="0">
              <a:latin typeface="Veteran Typewriter" panose="02000500000000000000" pitchFamily="2" charset="0"/>
            </a:endParaRPr>
          </a:p>
          <a:p>
            <a:pPr marL="0" indent="0">
              <a:buNone/>
              <a:defRPr/>
            </a:pPr>
            <a:endParaRPr lang="en-US" sz="2000" dirty="0">
              <a:latin typeface="Veteran Typewriter" panose="02000500000000000000" pitchFamily="2" charset="0"/>
            </a:endParaRPr>
          </a:p>
          <a:p>
            <a:pPr marL="0" indent="0">
              <a:buNone/>
            </a:pPr>
            <a:endParaRPr lang="en-CA" sz="2000" dirty="0">
              <a:latin typeface="Veteran Typewriter" panose="02000500000000000000" pitchFamily="2" charset="0"/>
            </a:endParaRPr>
          </a:p>
          <a:p>
            <a:endParaRPr lang="en-CA" sz="2000" dirty="0">
              <a:latin typeface="Veteran Typewriter" panose="02000500000000000000" pitchFamily="2" charset="0"/>
            </a:endParaRPr>
          </a:p>
          <a:p>
            <a:pPr marL="0" indent="0">
              <a:buNone/>
              <a:defRPr/>
            </a:pPr>
            <a:endParaRPr lang="en-US" sz="2000" dirty="0">
              <a:solidFill>
                <a:srgbClr val="000000"/>
              </a:solidFill>
              <a:latin typeface="Veteran Typewriter" panose="02000500000000000000" pitchFamily="2" charset="0"/>
            </a:endParaRPr>
          </a:p>
        </p:txBody>
      </p:sp>
    </p:spTree>
    <p:extLst>
      <p:ext uri="{BB962C8B-B14F-4D97-AF65-F5344CB8AC3E}">
        <p14:creationId xmlns:p14="http://schemas.microsoft.com/office/powerpoint/2010/main" val="60369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mage result for canadian trial">
            <a:extLst>
              <a:ext uri="{FF2B5EF4-FFF2-40B4-BE49-F238E27FC236}">
                <a16:creationId xmlns:a16="http://schemas.microsoft.com/office/drawing/2014/main" id="{B1CF0AED-B507-4FC0-82F1-98AF553A861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028EA4-5DC5-46C4-B062-31D6CB403D52}"/>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4500" dirty="0">
                <a:solidFill>
                  <a:schemeClr val="tx1">
                    <a:lumMod val="85000"/>
                    <a:lumOff val="15000"/>
                  </a:schemeClr>
                </a:solidFill>
                <a:latin typeface="Veteran Typewriter" panose="02000500000000000000" pitchFamily="2" charset="0"/>
              </a:rPr>
              <a:t>Who participates in a Trial?</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37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26" name="Rectangle 2">
            <a:extLst>
              <a:ext uri="{FF2B5EF4-FFF2-40B4-BE49-F238E27FC236}">
                <a16:creationId xmlns:a16="http://schemas.microsoft.com/office/drawing/2014/main" id="{FB854ECE-7392-407B-91D4-7A487A1B4867}"/>
              </a:ext>
            </a:extLst>
          </p:cNvPr>
          <p:cNvSpPr>
            <a:spLocks noGrp="1" noChangeArrowheads="1"/>
          </p:cNvSpPr>
          <p:nvPr>
            <p:ph type="title"/>
          </p:nvPr>
        </p:nvSpPr>
        <p:spPr>
          <a:xfrm>
            <a:off x="8502889" y="0"/>
            <a:ext cx="3689091" cy="1960157"/>
          </a:xfrm>
        </p:spPr>
        <p:txBody>
          <a:bodyPr>
            <a:normAutofit/>
          </a:bodyPr>
          <a:lstStyle/>
          <a:p>
            <a:pPr eaLnBrk="1" hangingPunct="1">
              <a:defRPr/>
            </a:pPr>
            <a:r>
              <a:rPr lang="en-US" sz="4000" dirty="0">
                <a:latin typeface="Veteran Typewriter" panose="02000500000000000000" pitchFamily="2" charset="0"/>
              </a:rPr>
              <a:t>The Judge</a:t>
            </a:r>
          </a:p>
        </p:txBody>
      </p:sp>
      <p:pic>
        <p:nvPicPr>
          <p:cNvPr id="13314" name="Picture 2" descr="Image result for justice of the peace ontario">
            <a:extLst>
              <a:ext uri="{FF2B5EF4-FFF2-40B4-BE49-F238E27FC236}">
                <a16:creationId xmlns:a16="http://schemas.microsoft.com/office/drawing/2014/main" id="{FD9949F2-595F-4221-BE5D-0CBD3723BE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11" r="1" b="37497"/>
          <a:stretch/>
        </p:blipFill>
        <p:spPr bwMode="auto">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77827" name="Rectangle 3">
            <a:extLst>
              <a:ext uri="{FF2B5EF4-FFF2-40B4-BE49-F238E27FC236}">
                <a16:creationId xmlns:a16="http://schemas.microsoft.com/office/drawing/2014/main" id="{5E76B37D-D51C-401F-A643-060F4D557593}"/>
              </a:ext>
            </a:extLst>
          </p:cNvPr>
          <p:cNvSpPr>
            <a:spLocks noGrp="1" noChangeArrowheads="1"/>
          </p:cNvSpPr>
          <p:nvPr>
            <p:ph type="body" idx="1"/>
          </p:nvPr>
        </p:nvSpPr>
        <p:spPr>
          <a:xfrm>
            <a:off x="8123429" y="1472696"/>
            <a:ext cx="3894400" cy="2195515"/>
          </a:xfrm>
        </p:spPr>
        <p:txBody>
          <a:bodyPr>
            <a:noAutofit/>
          </a:bodyPr>
          <a:lstStyle/>
          <a:p>
            <a:pPr marL="0" indent="0" eaLnBrk="1" hangingPunct="1">
              <a:buNone/>
              <a:defRPr/>
            </a:pPr>
            <a:r>
              <a:rPr lang="en-US" sz="2000" dirty="0">
                <a:latin typeface="Veteran Typewriter" panose="02000500000000000000" pitchFamily="2" charset="0"/>
              </a:rPr>
              <a:t>The </a:t>
            </a:r>
            <a:r>
              <a:rPr lang="en-US" sz="2000" b="1" dirty="0">
                <a:solidFill>
                  <a:srgbClr val="FF0000"/>
                </a:solidFill>
                <a:latin typeface="Veteran Typewriter" panose="02000500000000000000" pitchFamily="2" charset="0"/>
              </a:rPr>
              <a:t>judge</a:t>
            </a:r>
            <a:r>
              <a:rPr lang="en-US" sz="2000" dirty="0">
                <a:latin typeface="Veteran Typewriter" panose="02000500000000000000" pitchFamily="2" charset="0"/>
              </a:rPr>
              <a:t> is the court official appointed to try cases in a court of law and to sentence convicted persons.</a:t>
            </a:r>
          </a:p>
          <a:p>
            <a:pPr marL="0" indent="0" eaLnBrk="1" hangingPunct="1">
              <a:buNone/>
              <a:defRPr/>
            </a:pPr>
            <a:endParaRPr lang="en-US" sz="2000" dirty="0">
              <a:latin typeface="Veteran Typewriter" panose="02000500000000000000" pitchFamily="2" charset="0"/>
            </a:endParaRPr>
          </a:p>
          <a:p>
            <a:pPr marL="0" indent="0" eaLnBrk="1" hangingPunct="1">
              <a:buNone/>
              <a:defRPr/>
            </a:pPr>
            <a:r>
              <a:rPr lang="en-US" sz="2000" dirty="0">
                <a:latin typeface="Veteran Typewriter" panose="02000500000000000000" pitchFamily="2" charset="0"/>
              </a:rPr>
              <a:t>Makes decisions about allowable evidence and interprets the law.</a:t>
            </a:r>
          </a:p>
          <a:p>
            <a:pPr marL="0" indent="0" eaLnBrk="1" hangingPunct="1">
              <a:buNone/>
              <a:defRPr/>
            </a:pPr>
            <a:endParaRPr lang="en-US" sz="2000" dirty="0">
              <a:latin typeface="Veteran Typewriter" panose="02000500000000000000" pitchFamily="2" charset="0"/>
            </a:endParaRPr>
          </a:p>
          <a:p>
            <a:pPr marL="0" indent="0" eaLnBrk="1" hangingPunct="1">
              <a:buNone/>
              <a:defRPr/>
            </a:pPr>
            <a:r>
              <a:rPr lang="en-US" sz="2000" dirty="0">
                <a:latin typeface="Veteran Typewriter" panose="02000500000000000000" pitchFamily="2" charset="0"/>
              </a:rPr>
              <a:t>In a jury trial, the judge instructs the jury on points of law, the jury decides the verdict based on the judge’s instructions and the evidence or facts presented, and the judge sentences the person.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26" name="Rectangle 2">
            <a:extLst>
              <a:ext uri="{FF2B5EF4-FFF2-40B4-BE49-F238E27FC236}">
                <a16:creationId xmlns:a16="http://schemas.microsoft.com/office/drawing/2014/main" id="{FB854ECE-7392-407B-91D4-7A487A1B4867}"/>
              </a:ext>
            </a:extLst>
          </p:cNvPr>
          <p:cNvSpPr>
            <a:spLocks noGrp="1" noChangeArrowheads="1"/>
          </p:cNvSpPr>
          <p:nvPr>
            <p:ph type="title"/>
          </p:nvPr>
        </p:nvSpPr>
        <p:spPr>
          <a:xfrm>
            <a:off x="8502889" y="0"/>
            <a:ext cx="3689091" cy="1960157"/>
          </a:xfrm>
        </p:spPr>
        <p:txBody>
          <a:bodyPr>
            <a:normAutofit/>
          </a:bodyPr>
          <a:lstStyle/>
          <a:p>
            <a:pPr eaLnBrk="1" hangingPunct="1">
              <a:defRPr/>
            </a:pPr>
            <a:r>
              <a:rPr lang="en-US" sz="4000" dirty="0">
                <a:latin typeface="Veteran Typewriter" panose="02000500000000000000" pitchFamily="2" charset="0"/>
              </a:rPr>
              <a:t>The Judge</a:t>
            </a:r>
          </a:p>
        </p:txBody>
      </p:sp>
      <p:pic>
        <p:nvPicPr>
          <p:cNvPr id="13314" name="Picture 2" descr="Image result for justice of the peace ontario">
            <a:extLst>
              <a:ext uri="{FF2B5EF4-FFF2-40B4-BE49-F238E27FC236}">
                <a16:creationId xmlns:a16="http://schemas.microsoft.com/office/drawing/2014/main" id="{FD9949F2-595F-4221-BE5D-0CBD3723BE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11" r="1" b="37497"/>
          <a:stretch/>
        </p:blipFill>
        <p:spPr bwMode="auto">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77827" name="Rectangle 3">
            <a:extLst>
              <a:ext uri="{FF2B5EF4-FFF2-40B4-BE49-F238E27FC236}">
                <a16:creationId xmlns:a16="http://schemas.microsoft.com/office/drawing/2014/main" id="{5E76B37D-D51C-401F-A643-060F4D557593}"/>
              </a:ext>
            </a:extLst>
          </p:cNvPr>
          <p:cNvSpPr>
            <a:spLocks noGrp="1" noChangeArrowheads="1"/>
          </p:cNvSpPr>
          <p:nvPr>
            <p:ph type="body" idx="1"/>
          </p:nvPr>
        </p:nvSpPr>
        <p:spPr>
          <a:xfrm>
            <a:off x="8123429" y="1472696"/>
            <a:ext cx="3894400" cy="2195515"/>
          </a:xfrm>
        </p:spPr>
        <p:txBody>
          <a:bodyPr>
            <a:noAutofit/>
          </a:bodyPr>
          <a:lstStyle/>
          <a:p>
            <a:pPr marL="0" indent="0" eaLnBrk="1" hangingPunct="1">
              <a:buNone/>
              <a:defRPr/>
            </a:pPr>
            <a:r>
              <a:rPr lang="en-US" sz="2000" dirty="0">
                <a:latin typeface="Veteran Typewriter" panose="02000500000000000000" pitchFamily="2" charset="0"/>
              </a:rPr>
              <a:t>In a non-jury trial, the judge does both.</a:t>
            </a:r>
          </a:p>
          <a:p>
            <a:pPr marL="0" indent="0" eaLnBrk="1" hangingPunct="1">
              <a:buNone/>
              <a:defRPr/>
            </a:pPr>
            <a:endParaRPr lang="en-US" sz="2000" dirty="0">
              <a:latin typeface="Veteran Typewriter" panose="02000500000000000000" pitchFamily="2" charset="0"/>
            </a:endParaRPr>
          </a:p>
          <a:p>
            <a:pPr marL="0" indent="0" eaLnBrk="1" hangingPunct="1">
              <a:buNone/>
              <a:defRPr/>
            </a:pPr>
            <a:r>
              <a:rPr lang="en-US" sz="2000" dirty="0">
                <a:latin typeface="Veteran Typewriter" panose="02000500000000000000" pitchFamily="2" charset="0"/>
              </a:rPr>
              <a:t>A </a:t>
            </a:r>
            <a:r>
              <a:rPr lang="en-US" sz="2000" b="1" dirty="0">
                <a:solidFill>
                  <a:srgbClr val="00B050"/>
                </a:solidFill>
                <a:latin typeface="Veteran Typewriter" panose="02000500000000000000" pitchFamily="2" charset="0"/>
              </a:rPr>
              <a:t>Justice of the Peace</a:t>
            </a:r>
            <a:r>
              <a:rPr lang="en-US" sz="2000" dirty="0">
                <a:solidFill>
                  <a:srgbClr val="00B050"/>
                </a:solidFill>
                <a:latin typeface="Veteran Typewriter" panose="02000500000000000000" pitchFamily="2" charset="0"/>
              </a:rPr>
              <a:t> </a:t>
            </a:r>
            <a:r>
              <a:rPr lang="en-US" sz="2000" dirty="0">
                <a:latin typeface="Veteran Typewriter" panose="02000500000000000000" pitchFamily="2" charset="0"/>
              </a:rPr>
              <a:t>is a court official who has less authority than a judge but can issue warrants and perform other judicial functions.</a:t>
            </a:r>
          </a:p>
          <a:p>
            <a:pPr eaLnBrk="1" hangingPunct="1">
              <a:buFont typeface="Wingdings" panose="05000000000000000000" pitchFamily="2" charset="2"/>
              <a:buNone/>
              <a:defRPr/>
            </a:pPr>
            <a:endParaRPr lang="en-US" sz="2000" dirty="0">
              <a:latin typeface="Veteran Typewriter" panose="02000500000000000000" pitchFamily="2" charset="0"/>
            </a:endParaRPr>
          </a:p>
          <a:p>
            <a:pPr eaLnBrk="1" hangingPunct="1">
              <a:defRPr/>
            </a:pPr>
            <a:endParaRPr lang="en-US" sz="2000" dirty="0">
              <a:latin typeface="Veteran Typewriter" panose="02000500000000000000" pitchFamily="2" charset="0"/>
            </a:endParaRPr>
          </a:p>
        </p:txBody>
      </p:sp>
    </p:spTree>
    <p:extLst>
      <p:ext uri="{BB962C8B-B14F-4D97-AF65-F5344CB8AC3E}">
        <p14:creationId xmlns:p14="http://schemas.microsoft.com/office/powerpoint/2010/main" val="331601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50" name="Rectangle 2">
            <a:extLst>
              <a:ext uri="{FF2B5EF4-FFF2-40B4-BE49-F238E27FC236}">
                <a16:creationId xmlns:a16="http://schemas.microsoft.com/office/drawing/2014/main" id="{F231B88E-0324-41E8-814D-B905A637BD57}"/>
              </a:ext>
            </a:extLst>
          </p:cNvPr>
          <p:cNvSpPr>
            <a:spLocks noGrp="1" noChangeArrowheads="1"/>
          </p:cNvSpPr>
          <p:nvPr>
            <p:ph type="title"/>
          </p:nvPr>
        </p:nvSpPr>
        <p:spPr>
          <a:xfrm>
            <a:off x="8502889" y="0"/>
            <a:ext cx="3689091" cy="1960157"/>
          </a:xfrm>
        </p:spPr>
        <p:txBody>
          <a:bodyPr>
            <a:normAutofit/>
          </a:bodyPr>
          <a:lstStyle/>
          <a:p>
            <a:pPr eaLnBrk="1" hangingPunct="1">
              <a:defRPr/>
            </a:pPr>
            <a:r>
              <a:rPr lang="en-US" sz="4000" dirty="0">
                <a:latin typeface="Veteran Typewriter" panose="02000500000000000000" pitchFamily="2" charset="0"/>
              </a:rPr>
              <a:t>The </a:t>
            </a:r>
            <a:r>
              <a:rPr lang="en-US" sz="4000" dirty="0" err="1">
                <a:latin typeface="Veteran Typewriter" panose="02000500000000000000" pitchFamily="2" charset="0"/>
              </a:rPr>
              <a:t>Defence</a:t>
            </a:r>
            <a:endParaRPr lang="en-US" sz="4000" dirty="0">
              <a:latin typeface="Veteran Typewriter" panose="02000500000000000000" pitchFamily="2" charset="0"/>
            </a:endParaRPr>
          </a:p>
        </p:txBody>
      </p:sp>
      <p:pic>
        <p:nvPicPr>
          <p:cNvPr id="3074" name="Picture 2" descr="Judiciary | The Canada Guide">
            <a:extLst>
              <a:ext uri="{FF2B5EF4-FFF2-40B4-BE49-F238E27FC236}">
                <a16:creationId xmlns:a16="http://schemas.microsoft.com/office/drawing/2014/main" id="{8744ADD8-2E3F-4C4F-8D1B-B8BDDE4157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5" r="1" b="2516"/>
          <a:stretch/>
        </p:blipFill>
        <p:spPr bwMode="auto">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78851" name="Rectangle 3">
            <a:extLst>
              <a:ext uri="{FF2B5EF4-FFF2-40B4-BE49-F238E27FC236}">
                <a16:creationId xmlns:a16="http://schemas.microsoft.com/office/drawing/2014/main" id="{C6485FE6-6F15-4231-9FD9-8C533B1B58CB}"/>
              </a:ext>
            </a:extLst>
          </p:cNvPr>
          <p:cNvSpPr>
            <a:spLocks noGrp="1" noChangeArrowheads="1"/>
          </p:cNvSpPr>
          <p:nvPr>
            <p:ph type="body" idx="1"/>
          </p:nvPr>
        </p:nvSpPr>
        <p:spPr>
          <a:xfrm>
            <a:off x="8123429" y="1593077"/>
            <a:ext cx="3689091" cy="2195515"/>
          </a:xfrm>
        </p:spPr>
        <p:txBody>
          <a:bodyPr>
            <a:noAutofit/>
          </a:bodyPr>
          <a:lstStyle/>
          <a:p>
            <a:pPr marL="0" indent="0" eaLnBrk="1" hangingPunct="1">
              <a:buNone/>
              <a:defRPr/>
            </a:pPr>
            <a:r>
              <a:rPr lang="en-US" sz="2000" dirty="0">
                <a:latin typeface="Veteran Typewriter" panose="02000500000000000000" pitchFamily="2" charset="0"/>
              </a:rPr>
              <a:t>The </a:t>
            </a:r>
            <a:r>
              <a:rPr lang="en-US" sz="2000" b="1" dirty="0">
                <a:solidFill>
                  <a:srgbClr val="0070C0"/>
                </a:solidFill>
                <a:latin typeface="Veteran Typewriter" panose="02000500000000000000" pitchFamily="2" charset="0"/>
              </a:rPr>
              <a:t>Accused</a:t>
            </a:r>
            <a:r>
              <a:rPr lang="en-US" sz="2000" dirty="0">
                <a:latin typeface="Veteran Typewriter" panose="02000500000000000000" pitchFamily="2" charset="0"/>
              </a:rPr>
              <a:t> is the person charged with committing a criminal offence.</a:t>
            </a:r>
          </a:p>
          <a:p>
            <a:pPr marL="0" indent="0" eaLnBrk="1" hangingPunct="1">
              <a:buNone/>
              <a:defRPr/>
            </a:pPr>
            <a:endParaRPr lang="en-US" sz="2000" dirty="0">
              <a:latin typeface="Veteran Typewriter" panose="02000500000000000000" pitchFamily="2" charset="0"/>
            </a:endParaRPr>
          </a:p>
          <a:p>
            <a:pPr marL="0" indent="0" eaLnBrk="1" hangingPunct="1">
              <a:buNone/>
              <a:defRPr/>
            </a:pPr>
            <a:r>
              <a:rPr lang="en-US" sz="2000" dirty="0">
                <a:latin typeface="Veteran Typewriter" panose="02000500000000000000" pitchFamily="2" charset="0"/>
              </a:rPr>
              <a:t>They are represented by </a:t>
            </a:r>
            <a:r>
              <a:rPr lang="en-US" sz="2000" b="1" dirty="0" err="1">
                <a:solidFill>
                  <a:srgbClr val="0070C0"/>
                </a:solidFill>
                <a:latin typeface="Veteran Typewriter" panose="02000500000000000000" pitchFamily="2" charset="0"/>
              </a:rPr>
              <a:t>Defence</a:t>
            </a:r>
            <a:r>
              <a:rPr lang="en-US" sz="2000" b="1" dirty="0">
                <a:solidFill>
                  <a:srgbClr val="0070C0"/>
                </a:solidFill>
                <a:latin typeface="Veteran Typewriter" panose="02000500000000000000" pitchFamily="2" charset="0"/>
              </a:rPr>
              <a:t> Counsel</a:t>
            </a:r>
            <a:r>
              <a:rPr lang="en-US" sz="2000" dirty="0">
                <a:latin typeface="Veteran Typewriter" panose="02000500000000000000" pitchFamily="2" charset="0"/>
              </a:rPr>
              <a:t>, the lawyer hired to defend the Accused.</a:t>
            </a:r>
          </a:p>
          <a:p>
            <a:pPr marL="0" indent="0" eaLnBrk="1" hangingPunct="1">
              <a:buNone/>
              <a:defRPr/>
            </a:pPr>
            <a:endParaRPr lang="en-US" sz="2000" b="1" dirty="0">
              <a:latin typeface="Veteran Typewriter" panose="02000500000000000000" pitchFamily="2" charset="0"/>
            </a:endParaRPr>
          </a:p>
          <a:p>
            <a:pPr marL="0" indent="0" eaLnBrk="1" hangingPunct="1">
              <a:buNone/>
              <a:defRPr/>
            </a:pPr>
            <a:r>
              <a:rPr lang="en-US" sz="2000" dirty="0">
                <a:latin typeface="Veteran Typewriter" panose="02000500000000000000" pitchFamily="2" charset="0"/>
              </a:rPr>
              <a:t>When the Accused cannot afford a lawyer, they are sometimes represented by the </a:t>
            </a:r>
            <a:r>
              <a:rPr lang="en-US" sz="2000" b="1" dirty="0">
                <a:solidFill>
                  <a:srgbClr val="0070C0"/>
                </a:solidFill>
                <a:latin typeface="Veteran Typewriter" panose="02000500000000000000" pitchFamily="2" charset="0"/>
              </a:rPr>
              <a:t>Duty Counsel</a:t>
            </a:r>
            <a:r>
              <a:rPr lang="en-US" sz="2000" dirty="0">
                <a:latin typeface="Veteran Typewriter" panose="02000500000000000000" pitchFamily="2" charset="0"/>
              </a:rPr>
              <a:t>, who gives free legal advice to persons just arrested or brought before the court.</a:t>
            </a:r>
          </a:p>
          <a:p>
            <a:pPr marL="0" indent="0" eaLnBrk="1" hangingPunct="1">
              <a:buNone/>
              <a:defRPr/>
            </a:pPr>
            <a:endParaRPr lang="en-US" sz="2000" b="1" dirty="0">
              <a:latin typeface="Veteran Typewriter" panose="02000500000000000000" pitchFamily="2" charset="0"/>
            </a:endParaRPr>
          </a:p>
          <a:p>
            <a:pPr eaLnBrk="1" hangingPunct="1">
              <a:defRPr/>
            </a:pPr>
            <a:endParaRPr lang="en-US" sz="2000" dirty="0">
              <a:latin typeface="Veteran Typewriter" panose="020005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9877" name="Rectangle 19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Rectangle 2">
            <a:extLst>
              <a:ext uri="{FF2B5EF4-FFF2-40B4-BE49-F238E27FC236}">
                <a16:creationId xmlns:a16="http://schemas.microsoft.com/office/drawing/2014/main" id="{705AF086-358F-493C-B06A-A0CF116D21B3}"/>
              </a:ext>
            </a:extLst>
          </p:cNvPr>
          <p:cNvSpPr>
            <a:spLocks noGrp="1" noChangeArrowheads="1"/>
          </p:cNvSpPr>
          <p:nvPr>
            <p:ph type="title"/>
          </p:nvPr>
        </p:nvSpPr>
        <p:spPr>
          <a:xfrm>
            <a:off x="8006084" y="0"/>
            <a:ext cx="4185896" cy="1960157"/>
          </a:xfrm>
        </p:spPr>
        <p:txBody>
          <a:bodyPr>
            <a:normAutofit/>
          </a:bodyPr>
          <a:lstStyle/>
          <a:p>
            <a:pPr eaLnBrk="1" hangingPunct="1">
              <a:defRPr/>
            </a:pPr>
            <a:r>
              <a:rPr lang="en-US" sz="4000" dirty="0">
                <a:latin typeface="Veteran Typewriter" panose="02000500000000000000" pitchFamily="2" charset="0"/>
              </a:rPr>
              <a:t>Crown Attorney</a:t>
            </a:r>
          </a:p>
        </p:txBody>
      </p:sp>
      <p:pic>
        <p:nvPicPr>
          <p:cNvPr id="11266" name="Picture 2" descr="Image result for crown attorney newmarket">
            <a:extLst>
              <a:ext uri="{FF2B5EF4-FFF2-40B4-BE49-F238E27FC236}">
                <a16:creationId xmlns:a16="http://schemas.microsoft.com/office/drawing/2014/main" id="{84590AB0-B622-4119-8599-6543EF4C30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17" r="22867"/>
          <a:stretch/>
        </p:blipFill>
        <p:spPr bwMode="auto">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79875" name="Rectangle 3">
            <a:extLst>
              <a:ext uri="{FF2B5EF4-FFF2-40B4-BE49-F238E27FC236}">
                <a16:creationId xmlns:a16="http://schemas.microsoft.com/office/drawing/2014/main" id="{A20DC512-333E-436B-AFC4-A2DC25F116A4}"/>
              </a:ext>
            </a:extLst>
          </p:cNvPr>
          <p:cNvSpPr>
            <a:spLocks noGrp="1" noChangeArrowheads="1"/>
          </p:cNvSpPr>
          <p:nvPr>
            <p:ph type="body" idx="1"/>
          </p:nvPr>
        </p:nvSpPr>
        <p:spPr>
          <a:xfrm>
            <a:off x="8006064" y="1815595"/>
            <a:ext cx="3689091" cy="2195515"/>
          </a:xfrm>
        </p:spPr>
        <p:txBody>
          <a:bodyPr>
            <a:noAutofit/>
          </a:bodyPr>
          <a:lstStyle/>
          <a:p>
            <a:pPr marL="0" indent="0" eaLnBrk="1" hangingPunct="1">
              <a:buNone/>
              <a:defRPr/>
            </a:pPr>
            <a:r>
              <a:rPr lang="en-US" sz="2000" dirty="0">
                <a:latin typeface="Veteran Typewriter" panose="02000500000000000000" pitchFamily="2" charset="0"/>
              </a:rPr>
              <a:t>The assistant </a:t>
            </a:r>
            <a:r>
              <a:rPr lang="en-US" sz="2000" b="1" dirty="0">
                <a:solidFill>
                  <a:srgbClr val="7030A0"/>
                </a:solidFill>
                <a:latin typeface="Veteran Typewriter" panose="02000500000000000000" pitchFamily="2" charset="0"/>
              </a:rPr>
              <a:t>crown attorney or prosecutor</a:t>
            </a:r>
            <a:r>
              <a:rPr lang="en-US" sz="2000" dirty="0">
                <a:solidFill>
                  <a:srgbClr val="7030A0"/>
                </a:solidFill>
                <a:latin typeface="Veteran Typewriter" panose="02000500000000000000" pitchFamily="2" charset="0"/>
              </a:rPr>
              <a:t> </a:t>
            </a:r>
            <a:r>
              <a:rPr lang="en-US" sz="2000" dirty="0">
                <a:latin typeface="Veteran Typewriter" panose="02000500000000000000" pitchFamily="2" charset="0"/>
              </a:rPr>
              <a:t>is the lawyer representing the government. </a:t>
            </a:r>
          </a:p>
          <a:p>
            <a:pPr marL="0" indent="0" eaLnBrk="1" hangingPunct="1">
              <a:buNone/>
              <a:defRPr/>
            </a:pPr>
            <a:endParaRPr lang="en-US" sz="2000" dirty="0">
              <a:latin typeface="Veteran Typewriter" panose="02000500000000000000" pitchFamily="2" charset="0"/>
            </a:endParaRPr>
          </a:p>
          <a:p>
            <a:pPr marL="0" indent="0" eaLnBrk="1" hangingPunct="1">
              <a:buNone/>
              <a:defRPr/>
            </a:pPr>
            <a:r>
              <a:rPr lang="en-US" sz="2000" dirty="0">
                <a:latin typeface="Veteran Typewriter" panose="02000500000000000000" pitchFamily="2" charset="0"/>
              </a:rPr>
              <a:t>They are responsible for bringing forward credible evidence of a crime.</a:t>
            </a:r>
          </a:p>
          <a:p>
            <a:pPr marL="0" indent="0" eaLnBrk="1" hangingPunct="1">
              <a:buNone/>
              <a:defRPr/>
            </a:pPr>
            <a:endParaRPr lang="en-US" sz="2000" dirty="0">
              <a:latin typeface="Veteran Typewriter" panose="02000500000000000000" pitchFamily="2" charset="0"/>
            </a:endParaRPr>
          </a:p>
          <a:p>
            <a:pPr marL="0" indent="0" eaLnBrk="1" hangingPunct="1">
              <a:buNone/>
              <a:defRPr/>
            </a:pPr>
            <a:r>
              <a:rPr lang="en-US" sz="2000" dirty="0">
                <a:latin typeface="Veteran Typewriter" panose="02000500000000000000" pitchFamily="2" charset="0"/>
              </a:rPr>
              <a:t>Evidence is relevant information that tends to prove or disprove the elements of an offence.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166799E-7032-4FE6-9C08-66168FA056D6}"/>
              </a:ext>
            </a:extLst>
          </p:cNvPr>
          <p:cNvSpPr>
            <a:spLocks noGrp="1" noChangeArrowheads="1"/>
          </p:cNvSpPr>
          <p:nvPr>
            <p:ph type="title"/>
          </p:nvPr>
        </p:nvSpPr>
        <p:spPr/>
        <p:txBody>
          <a:bodyPr>
            <a:normAutofit/>
          </a:bodyPr>
          <a:lstStyle/>
          <a:p>
            <a:pPr eaLnBrk="1" hangingPunct="1">
              <a:defRPr/>
            </a:pPr>
            <a:r>
              <a:rPr lang="en-US" sz="6000" dirty="0">
                <a:latin typeface="Veteran Typewriter" panose="02000500000000000000" pitchFamily="2" charset="0"/>
              </a:rPr>
              <a:t>Court Personnel</a:t>
            </a:r>
          </a:p>
        </p:txBody>
      </p:sp>
      <p:sp>
        <p:nvSpPr>
          <p:cNvPr id="80899" name="Rectangle 3">
            <a:extLst>
              <a:ext uri="{FF2B5EF4-FFF2-40B4-BE49-F238E27FC236}">
                <a16:creationId xmlns:a16="http://schemas.microsoft.com/office/drawing/2014/main" id="{69772597-22E0-466B-8320-C90C5E6C5647}"/>
              </a:ext>
            </a:extLst>
          </p:cNvPr>
          <p:cNvSpPr>
            <a:spLocks noGrp="1" noChangeArrowheads="1"/>
          </p:cNvSpPr>
          <p:nvPr>
            <p:ph type="body" idx="1"/>
          </p:nvPr>
        </p:nvSpPr>
        <p:spPr>
          <a:xfrm>
            <a:off x="212271" y="1690688"/>
            <a:ext cx="11767457" cy="4351338"/>
          </a:xfrm>
        </p:spPr>
        <p:txBody>
          <a:bodyPr>
            <a:noAutofit/>
          </a:bodyPr>
          <a:lstStyle/>
          <a:p>
            <a:pPr marL="0" indent="0" eaLnBrk="1" hangingPunct="1">
              <a:lnSpc>
                <a:spcPct val="90000"/>
              </a:lnSpc>
              <a:buNone/>
              <a:defRPr/>
            </a:pPr>
            <a:r>
              <a:rPr lang="en-US" sz="2200" b="1" dirty="0">
                <a:latin typeface="Veteran Typewriter" panose="02000500000000000000" pitchFamily="2" charset="0"/>
              </a:rPr>
              <a:t>Court Clerk</a:t>
            </a:r>
            <a:r>
              <a:rPr lang="en-US" sz="2200" dirty="0">
                <a:latin typeface="Veteran Typewriter" panose="02000500000000000000" pitchFamily="2" charset="0"/>
              </a:rPr>
              <a:t> – assists judge by keeping a record of the trial exhibits, administering oaths and announcing the beginning or end of the court session.</a:t>
            </a:r>
          </a:p>
          <a:p>
            <a:pPr marL="0" indent="0" eaLnBrk="1" hangingPunct="1">
              <a:lnSpc>
                <a:spcPct val="90000"/>
              </a:lnSpc>
              <a:buNone/>
              <a:defRPr/>
            </a:pPr>
            <a:endParaRPr lang="en-US" sz="2200" b="1" dirty="0">
              <a:latin typeface="Veteran Typewriter" panose="02000500000000000000" pitchFamily="2" charset="0"/>
            </a:endParaRPr>
          </a:p>
          <a:p>
            <a:pPr marL="0" indent="0" eaLnBrk="1" hangingPunct="1">
              <a:lnSpc>
                <a:spcPct val="90000"/>
              </a:lnSpc>
              <a:buNone/>
              <a:defRPr/>
            </a:pPr>
            <a:r>
              <a:rPr lang="en-US" sz="2200" b="1" dirty="0">
                <a:latin typeface="Veteran Typewriter" panose="02000500000000000000" pitchFamily="2" charset="0"/>
              </a:rPr>
              <a:t>Court reporter</a:t>
            </a:r>
            <a:r>
              <a:rPr lang="en-US" sz="2200" dirty="0">
                <a:latin typeface="Veteran Typewriter" panose="02000500000000000000" pitchFamily="2" charset="0"/>
              </a:rPr>
              <a:t> – records word for word everything said during the trial. The reporter can produce a </a:t>
            </a:r>
            <a:r>
              <a:rPr lang="en-US" sz="2200" b="1" i="1" dirty="0">
                <a:latin typeface="Veteran Typewriter" panose="02000500000000000000" pitchFamily="2" charset="0"/>
              </a:rPr>
              <a:t>transcript</a:t>
            </a:r>
            <a:r>
              <a:rPr lang="en-US" sz="2200" dirty="0">
                <a:latin typeface="Veteran Typewriter" panose="02000500000000000000" pitchFamily="2" charset="0"/>
              </a:rPr>
              <a:t> or typed record of everything said in court.</a:t>
            </a:r>
          </a:p>
          <a:p>
            <a:pPr marL="0" indent="0" eaLnBrk="1" hangingPunct="1">
              <a:lnSpc>
                <a:spcPct val="90000"/>
              </a:lnSpc>
              <a:buNone/>
              <a:defRPr/>
            </a:pPr>
            <a:endParaRPr lang="en-US" sz="2200" b="1" dirty="0">
              <a:latin typeface="Veteran Typewriter" panose="02000500000000000000" pitchFamily="2" charset="0"/>
            </a:endParaRPr>
          </a:p>
          <a:p>
            <a:pPr marL="0" indent="0" eaLnBrk="1" hangingPunct="1">
              <a:lnSpc>
                <a:spcPct val="90000"/>
              </a:lnSpc>
              <a:buNone/>
              <a:defRPr/>
            </a:pPr>
            <a:r>
              <a:rPr lang="en-US" sz="2200" b="1" dirty="0">
                <a:latin typeface="Veteran Typewriter" panose="02000500000000000000" pitchFamily="2" charset="0"/>
              </a:rPr>
              <a:t>Court security officer</a:t>
            </a:r>
            <a:r>
              <a:rPr lang="en-US" sz="2200" dirty="0">
                <a:latin typeface="Veteran Typewriter" panose="02000500000000000000" pitchFamily="2" charset="0"/>
              </a:rPr>
              <a:t> – handles accused in custody and maintain security in courtroom.</a:t>
            </a:r>
          </a:p>
          <a:p>
            <a:pPr marL="0" indent="0" eaLnBrk="1" hangingPunct="1">
              <a:lnSpc>
                <a:spcPct val="90000"/>
              </a:lnSpc>
              <a:buNone/>
              <a:defRPr/>
            </a:pPr>
            <a:endParaRPr lang="en-US" sz="2200" b="1" dirty="0">
              <a:latin typeface="Veteran Typewriter" panose="02000500000000000000" pitchFamily="2" charset="0"/>
            </a:endParaRPr>
          </a:p>
          <a:p>
            <a:pPr marL="0" indent="0" eaLnBrk="1" hangingPunct="1">
              <a:lnSpc>
                <a:spcPct val="90000"/>
              </a:lnSpc>
              <a:buNone/>
              <a:defRPr/>
            </a:pPr>
            <a:r>
              <a:rPr lang="en-US" sz="2200" b="1" dirty="0">
                <a:latin typeface="Veteran Typewriter" panose="02000500000000000000" pitchFamily="2" charset="0"/>
              </a:rPr>
              <a:t>Sheriff</a:t>
            </a:r>
            <a:r>
              <a:rPr lang="en-US" sz="2200" dirty="0">
                <a:latin typeface="Veteran Typewriter" panose="02000500000000000000" pitchFamily="2" charset="0"/>
              </a:rPr>
              <a:t> – responsible for jury, including summoning, paying and guarding them.</a:t>
            </a:r>
          </a:p>
          <a:p>
            <a:pPr marL="0" indent="0" eaLnBrk="1" hangingPunct="1">
              <a:lnSpc>
                <a:spcPct val="90000"/>
              </a:lnSpc>
              <a:buNone/>
              <a:defRPr/>
            </a:pPr>
            <a:endParaRPr lang="en-US" sz="2200" b="1" dirty="0">
              <a:latin typeface="Veteran Typewriter" panose="02000500000000000000" pitchFamily="2" charset="0"/>
            </a:endParaRPr>
          </a:p>
          <a:p>
            <a:pPr marL="0" indent="0" eaLnBrk="1" hangingPunct="1">
              <a:lnSpc>
                <a:spcPct val="90000"/>
              </a:lnSpc>
              <a:buNone/>
              <a:defRPr/>
            </a:pPr>
            <a:r>
              <a:rPr lang="en-US" sz="2200" b="1" dirty="0">
                <a:latin typeface="Veteran Typewriter" panose="02000500000000000000" pitchFamily="2" charset="0"/>
              </a:rPr>
              <a:t>Bailiff</a:t>
            </a:r>
            <a:r>
              <a:rPr lang="en-US" sz="2200" dirty="0">
                <a:latin typeface="Veteran Typewriter" panose="02000500000000000000" pitchFamily="2" charset="0"/>
              </a:rPr>
              <a:t> – court official who assists the sheriff.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31DA-1D2D-4FB2-83FE-E8BCEAC628DA}"/>
              </a:ext>
            </a:extLst>
          </p:cNvPr>
          <p:cNvSpPr>
            <a:spLocks noGrp="1"/>
          </p:cNvSpPr>
          <p:nvPr>
            <p:ph type="title"/>
          </p:nvPr>
        </p:nvSpPr>
        <p:spPr>
          <a:xfrm>
            <a:off x="1" y="3710613"/>
            <a:ext cx="2122714" cy="2452687"/>
          </a:xfrm>
        </p:spPr>
        <p:txBody>
          <a:bodyPr anchor="ctr">
            <a:normAutofit/>
          </a:bodyPr>
          <a:lstStyle/>
          <a:p>
            <a:r>
              <a:rPr lang="en-US" sz="3600" dirty="0">
                <a:latin typeface="Veteran Typewriter" panose="02000500000000000000" pitchFamily="2" charset="0"/>
              </a:rPr>
              <a:t>The Jury</a:t>
            </a:r>
            <a:endParaRPr lang="en-CA" sz="3600" dirty="0">
              <a:latin typeface="Veteran Typewriter" panose="02000500000000000000" pitchFamily="2" charset="0"/>
            </a:endParaRPr>
          </a:p>
        </p:txBody>
      </p:sp>
      <p:pic>
        <p:nvPicPr>
          <p:cNvPr id="4" name="Picture 2" descr="Image result for judge in canada trial">
            <a:extLst>
              <a:ext uri="{FF2B5EF4-FFF2-40B4-BE49-F238E27FC236}">
                <a16:creationId xmlns:a16="http://schemas.microsoft.com/office/drawing/2014/main" id="{6D3F5B4E-21A3-402A-8579-684A3D1572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77" b="25299"/>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CF53628-BAF5-49AC-A4F9-A624BABEF4C6}"/>
              </a:ext>
            </a:extLst>
          </p:cNvPr>
          <p:cNvSpPr>
            <a:spLocks noGrp="1"/>
          </p:cNvSpPr>
          <p:nvPr>
            <p:ph idx="1"/>
          </p:nvPr>
        </p:nvSpPr>
        <p:spPr>
          <a:xfrm>
            <a:off x="2024744" y="4259713"/>
            <a:ext cx="10265228" cy="2452687"/>
          </a:xfrm>
        </p:spPr>
        <p:txBody>
          <a:bodyPr anchor="ctr">
            <a:noAutofit/>
          </a:bodyPr>
          <a:lstStyle/>
          <a:p>
            <a:pPr marL="0" indent="0">
              <a:buNone/>
              <a:defRPr/>
            </a:pPr>
            <a:r>
              <a:rPr lang="en-US" sz="2000" dirty="0">
                <a:latin typeface="Veteran Typewriter" panose="02000500000000000000" pitchFamily="2" charset="0"/>
              </a:rPr>
              <a:t>The </a:t>
            </a:r>
            <a:r>
              <a:rPr lang="en-US" sz="2000" b="1" dirty="0">
                <a:solidFill>
                  <a:srgbClr val="00B050"/>
                </a:solidFill>
                <a:latin typeface="Veteran Typewriter" panose="02000500000000000000" pitchFamily="2" charset="0"/>
              </a:rPr>
              <a:t>jury</a:t>
            </a:r>
            <a:r>
              <a:rPr lang="en-US" sz="2000" b="1" dirty="0">
                <a:latin typeface="Veteran Typewriter" panose="02000500000000000000" pitchFamily="2" charset="0"/>
              </a:rPr>
              <a:t> </a:t>
            </a:r>
            <a:r>
              <a:rPr lang="en-US" sz="2000" dirty="0">
                <a:latin typeface="Veteran Typewriter" panose="02000500000000000000" pitchFamily="2" charset="0"/>
              </a:rPr>
              <a:t>is a group of 12 people who decide whether Accused is guilty or not guilty.</a:t>
            </a:r>
            <a:br>
              <a:rPr lang="en-US" sz="2000" dirty="0">
                <a:latin typeface="Veteran Typewriter" panose="02000500000000000000" pitchFamily="2" charset="0"/>
              </a:rPr>
            </a:br>
            <a:br>
              <a:rPr lang="en-US" sz="2000" dirty="0">
                <a:latin typeface="Veteran Typewriter" panose="02000500000000000000" pitchFamily="2" charset="0"/>
              </a:rPr>
            </a:br>
            <a:r>
              <a:rPr lang="en-US" sz="2000" dirty="0">
                <a:latin typeface="Veteran Typewriter" panose="02000500000000000000" pitchFamily="2" charset="0"/>
              </a:rPr>
              <a:t>They are chosen by the crown and </a:t>
            </a:r>
            <a:r>
              <a:rPr lang="en-US" sz="2000" dirty="0" err="1">
                <a:latin typeface="Veteran Typewriter" panose="02000500000000000000" pitchFamily="2" charset="0"/>
              </a:rPr>
              <a:t>defence</a:t>
            </a:r>
            <a:r>
              <a:rPr lang="en-US" sz="2000" dirty="0">
                <a:latin typeface="Veteran Typewriter" panose="02000500000000000000" pitchFamily="2" charset="0"/>
              </a:rPr>
              <a:t> from a pool of ordinary citizens.</a:t>
            </a:r>
            <a:br>
              <a:rPr lang="en-US" sz="2000" dirty="0">
                <a:latin typeface="Veteran Typewriter" panose="02000500000000000000" pitchFamily="2" charset="0"/>
              </a:rPr>
            </a:br>
            <a:br>
              <a:rPr lang="en-US" sz="2000" dirty="0">
                <a:latin typeface="Veteran Typewriter" panose="02000500000000000000" pitchFamily="2" charset="0"/>
              </a:rPr>
            </a:br>
            <a:r>
              <a:rPr lang="en-US" sz="2000" dirty="0">
                <a:latin typeface="Veteran Typewriter" panose="02000500000000000000" pitchFamily="2" charset="0"/>
              </a:rPr>
              <a:t>They listen to the trial, consider all the evidence and follow the judge’s instructions about the law.</a:t>
            </a:r>
            <a:br>
              <a:rPr lang="en-US" sz="2000" dirty="0">
                <a:latin typeface="Veteran Typewriter" panose="02000500000000000000" pitchFamily="2" charset="0"/>
              </a:rPr>
            </a:br>
            <a:br>
              <a:rPr lang="en-US" sz="2000" dirty="0">
                <a:latin typeface="Veteran Typewriter" panose="02000500000000000000" pitchFamily="2" charset="0"/>
              </a:rPr>
            </a:br>
            <a:r>
              <a:rPr lang="en-US" sz="2000" dirty="0">
                <a:latin typeface="Veteran Typewriter" panose="02000500000000000000" pitchFamily="2" charset="0"/>
              </a:rPr>
              <a:t>They then </a:t>
            </a:r>
            <a:r>
              <a:rPr lang="en-US" sz="2000" b="1" dirty="0">
                <a:solidFill>
                  <a:srgbClr val="00B050"/>
                </a:solidFill>
                <a:latin typeface="Veteran Typewriter" panose="02000500000000000000" pitchFamily="2" charset="0"/>
              </a:rPr>
              <a:t>deliberate</a:t>
            </a:r>
            <a:r>
              <a:rPr lang="en-US" sz="2000" dirty="0">
                <a:latin typeface="Veteran Typewriter" panose="02000500000000000000" pitchFamily="2" charset="0"/>
              </a:rPr>
              <a:t>, consider the evidence and decide if guilty or not guilty.</a:t>
            </a:r>
            <a:br>
              <a:rPr lang="en-US" sz="2000" dirty="0">
                <a:latin typeface="Veteran Typewriter" panose="02000500000000000000" pitchFamily="2" charset="0"/>
              </a:rPr>
            </a:br>
            <a:br>
              <a:rPr lang="en-US" sz="2000" dirty="0">
                <a:latin typeface="Veteran Typewriter" panose="02000500000000000000" pitchFamily="2" charset="0"/>
              </a:rPr>
            </a:br>
            <a:r>
              <a:rPr lang="en-US" sz="2000" dirty="0">
                <a:latin typeface="Veteran Typewriter" panose="02000500000000000000" pitchFamily="2" charset="0"/>
              </a:rPr>
              <a:t>Their decision must be unanimous.</a:t>
            </a:r>
          </a:p>
          <a:p>
            <a:endParaRPr lang="en-CA" sz="2000" dirty="0">
              <a:latin typeface="Veteran Typewriter" panose="02000500000000000000" pitchFamily="2" charset="0"/>
            </a:endParaRPr>
          </a:p>
        </p:txBody>
      </p:sp>
    </p:spTree>
    <p:extLst>
      <p:ext uri="{BB962C8B-B14F-4D97-AF65-F5344CB8AC3E}">
        <p14:creationId xmlns:p14="http://schemas.microsoft.com/office/powerpoint/2010/main" val="355226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B6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22" name="Rectangle 2">
            <a:extLst>
              <a:ext uri="{FF2B5EF4-FFF2-40B4-BE49-F238E27FC236}">
                <a16:creationId xmlns:a16="http://schemas.microsoft.com/office/drawing/2014/main" id="{8FFEE791-6C3D-4872-97A8-CF0511078BF5}"/>
              </a:ext>
            </a:extLst>
          </p:cNvPr>
          <p:cNvSpPr>
            <a:spLocks noGrp="1" noChangeArrowheads="1"/>
          </p:cNvSpPr>
          <p:nvPr>
            <p:ph type="title"/>
          </p:nvPr>
        </p:nvSpPr>
        <p:spPr>
          <a:xfrm>
            <a:off x="524256" y="4767072"/>
            <a:ext cx="6594189" cy="1625210"/>
          </a:xfrm>
        </p:spPr>
        <p:txBody>
          <a:bodyPr>
            <a:normAutofit/>
          </a:bodyPr>
          <a:lstStyle/>
          <a:p>
            <a:pPr algn="r" eaLnBrk="1" hangingPunct="1">
              <a:defRPr/>
            </a:pPr>
            <a:r>
              <a:rPr lang="en-US" sz="6000" dirty="0">
                <a:solidFill>
                  <a:srgbClr val="FFFFFF"/>
                </a:solidFill>
                <a:latin typeface="Veteran Typewriter" panose="02000500000000000000" pitchFamily="2" charset="0"/>
              </a:rPr>
              <a:t>The Witnesses</a:t>
            </a:r>
          </a:p>
        </p:txBody>
      </p:sp>
      <p:pic>
        <p:nvPicPr>
          <p:cNvPr id="9218" name="Picture 2" descr="Image result for witnesses ontario court">
            <a:extLst>
              <a:ext uri="{FF2B5EF4-FFF2-40B4-BE49-F238E27FC236}">
                <a16:creationId xmlns:a16="http://schemas.microsoft.com/office/drawing/2014/main" id="{326273C8-8416-46B3-ABE2-FE4061B2C6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41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23" name="Rectangle 3">
            <a:extLst>
              <a:ext uri="{FF2B5EF4-FFF2-40B4-BE49-F238E27FC236}">
                <a16:creationId xmlns:a16="http://schemas.microsoft.com/office/drawing/2014/main" id="{DE008943-D935-4606-84B5-8B4D0237DCDD}"/>
              </a:ext>
            </a:extLst>
          </p:cNvPr>
          <p:cNvSpPr>
            <a:spLocks noGrp="1" noChangeArrowheads="1"/>
          </p:cNvSpPr>
          <p:nvPr>
            <p:ph type="body" idx="1"/>
          </p:nvPr>
        </p:nvSpPr>
        <p:spPr>
          <a:xfrm>
            <a:off x="7582563" y="1002818"/>
            <a:ext cx="4335613" cy="4852362"/>
          </a:xfrm>
        </p:spPr>
        <p:txBody>
          <a:bodyPr anchor="ctr">
            <a:noAutofit/>
          </a:bodyPr>
          <a:lstStyle/>
          <a:p>
            <a:pPr marL="0" indent="0" eaLnBrk="1" hangingPunct="1">
              <a:buNone/>
              <a:defRPr/>
            </a:pPr>
            <a:r>
              <a:rPr lang="en-US" sz="2000" dirty="0">
                <a:solidFill>
                  <a:srgbClr val="FFFF00"/>
                </a:solidFill>
                <a:latin typeface="Veteran Typewriter" panose="02000500000000000000" pitchFamily="2" charset="0"/>
              </a:rPr>
              <a:t>Witnesses</a:t>
            </a:r>
            <a:r>
              <a:rPr lang="en-US" sz="2000" dirty="0">
                <a:solidFill>
                  <a:srgbClr val="FFFFFF"/>
                </a:solidFill>
                <a:latin typeface="Veteran Typewriter" panose="02000500000000000000" pitchFamily="2" charset="0"/>
              </a:rPr>
              <a:t> give evidence, under oath of their knowledge of the circumstances surrounding a crime.</a:t>
            </a:r>
            <a:br>
              <a:rPr lang="en-US" sz="2000" dirty="0">
                <a:solidFill>
                  <a:srgbClr val="FFFFFF"/>
                </a:solidFill>
                <a:latin typeface="Veteran Typewriter" panose="02000500000000000000" pitchFamily="2" charset="0"/>
              </a:rPr>
            </a:br>
            <a:br>
              <a:rPr lang="en-US" sz="2000" dirty="0">
                <a:solidFill>
                  <a:srgbClr val="FFFFFF"/>
                </a:solidFill>
                <a:latin typeface="Veteran Typewriter" panose="02000500000000000000" pitchFamily="2" charset="0"/>
              </a:rPr>
            </a:br>
            <a:r>
              <a:rPr lang="en-US" sz="2000" dirty="0">
                <a:solidFill>
                  <a:srgbClr val="FFFFFF"/>
                </a:solidFill>
                <a:latin typeface="Veteran Typewriter" panose="02000500000000000000" pitchFamily="2" charset="0"/>
              </a:rPr>
              <a:t>They are compelled to appear in court by subpoena, a court order requiring witness to appear in court to give evidence.</a:t>
            </a:r>
            <a:br>
              <a:rPr lang="en-US" sz="2000" dirty="0">
                <a:solidFill>
                  <a:srgbClr val="FFFFFF"/>
                </a:solidFill>
                <a:latin typeface="Veteran Typewriter" panose="02000500000000000000" pitchFamily="2" charset="0"/>
              </a:rPr>
            </a:br>
            <a:br>
              <a:rPr lang="en-US" sz="2000" dirty="0">
                <a:solidFill>
                  <a:srgbClr val="FFFFFF"/>
                </a:solidFill>
                <a:latin typeface="Veteran Typewriter" panose="02000500000000000000" pitchFamily="2" charset="0"/>
              </a:rPr>
            </a:br>
            <a:r>
              <a:rPr lang="en-US" sz="2000" dirty="0">
                <a:solidFill>
                  <a:srgbClr val="FFFFFF"/>
                </a:solidFill>
                <a:latin typeface="Veteran Typewriter" panose="02000500000000000000" pitchFamily="2" charset="0"/>
              </a:rPr>
              <a:t>Failure of witness to appear can result in contempt of court charge for obstructing course of justice and disobeying the court’s authority.</a:t>
            </a:r>
          </a:p>
          <a:p>
            <a:pPr marL="0" indent="0" eaLnBrk="1" hangingPunct="1">
              <a:buNone/>
              <a:defRPr/>
            </a:pPr>
            <a:endParaRPr lang="en-US" sz="2000" dirty="0">
              <a:solidFill>
                <a:srgbClr val="FFFFFF"/>
              </a:solidFill>
              <a:latin typeface="Veteran Typewriter" panose="02000500000000000000" pitchFamily="2" charset="0"/>
            </a:endParaRPr>
          </a:p>
          <a:p>
            <a:pPr marL="0" indent="0" eaLnBrk="1" hangingPunct="1">
              <a:buNone/>
              <a:defRPr/>
            </a:pPr>
            <a:r>
              <a:rPr lang="en-US" sz="2000" dirty="0">
                <a:solidFill>
                  <a:srgbClr val="FFFFFF"/>
                </a:solidFill>
                <a:latin typeface="Veteran Typewriter" panose="02000500000000000000" pitchFamily="2" charset="0"/>
              </a:rPr>
              <a:t>Committing perjury, knowingly making false statements in court, is a serious offence. The maximum penalty is </a:t>
            </a:r>
            <a:r>
              <a:rPr lang="en-US" sz="2000" dirty="0">
                <a:solidFill>
                  <a:srgbClr val="FFFF00"/>
                </a:solidFill>
                <a:latin typeface="Veteran Typewriter" panose="02000500000000000000" pitchFamily="2" charset="0"/>
              </a:rPr>
              <a:t>14 years in jail</a:t>
            </a:r>
            <a:r>
              <a:rPr lang="en-US" sz="2000" dirty="0">
                <a:solidFill>
                  <a:srgbClr val="FFFFFF"/>
                </a:solidFill>
                <a:latin typeface="Veteran Typewriter" panose="02000500000000000000" pitchFamily="2" charset="0"/>
              </a:rPr>
              <a:t>.</a:t>
            </a:r>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6473-0E40-418F-91EE-E97B16618024}"/>
              </a:ext>
            </a:extLst>
          </p:cNvPr>
          <p:cNvSpPr>
            <a:spLocks noGrp="1"/>
          </p:cNvSpPr>
          <p:nvPr>
            <p:ph type="title"/>
          </p:nvPr>
        </p:nvSpPr>
        <p:spPr>
          <a:xfrm>
            <a:off x="0" y="1"/>
            <a:ext cx="12192000" cy="742122"/>
          </a:xfrm>
        </p:spPr>
        <p:txBody>
          <a:bodyPr>
            <a:normAutofit/>
          </a:bodyPr>
          <a:lstStyle/>
          <a:p>
            <a:pPr algn="ctr"/>
            <a:r>
              <a:rPr lang="en-CA" sz="1500" dirty="0">
                <a:latin typeface="+mn-lt"/>
              </a:rPr>
              <a:t>Bibliography</a:t>
            </a:r>
          </a:p>
        </p:txBody>
      </p:sp>
      <p:sp>
        <p:nvSpPr>
          <p:cNvPr id="3" name="Content Placeholder 2">
            <a:extLst>
              <a:ext uri="{FF2B5EF4-FFF2-40B4-BE49-F238E27FC236}">
                <a16:creationId xmlns:a16="http://schemas.microsoft.com/office/drawing/2014/main" id="{AAC33ECF-B2B4-41FD-979B-3F09824E55CA}"/>
              </a:ext>
            </a:extLst>
          </p:cNvPr>
          <p:cNvSpPr>
            <a:spLocks noGrp="1"/>
          </p:cNvSpPr>
          <p:nvPr>
            <p:ph idx="1"/>
          </p:nvPr>
        </p:nvSpPr>
        <p:spPr>
          <a:xfrm>
            <a:off x="450574" y="742123"/>
            <a:ext cx="10797209" cy="5750751"/>
          </a:xfrm>
        </p:spPr>
        <p:txBody>
          <a:bodyPr>
            <a:noAutofit/>
          </a:bodyPr>
          <a:lstStyle/>
          <a:p>
            <a:pPr marL="0" indent="0">
              <a:buNone/>
            </a:pPr>
            <a:r>
              <a:rPr lang="en-CA" sz="1500" dirty="0"/>
              <a:t>“</a:t>
            </a:r>
            <a:r>
              <a:rPr lang="en-US" sz="1500" dirty="0"/>
              <a:t>Being a Witness in Court: Rules and Restrictions.” </a:t>
            </a:r>
            <a:r>
              <a:rPr lang="en-US" sz="1500" i="1" dirty="0"/>
              <a:t>educaloi.qc.ca </a:t>
            </a:r>
            <a:r>
              <a:rPr lang="en-US" sz="1500" dirty="0"/>
              <a:t>2019. </a:t>
            </a:r>
            <a:r>
              <a:rPr lang="en-CA" sz="1500" dirty="0"/>
              <a:t>https://www.educaloi.qc.ca/en/capsules/being-witness-court-	rules-and</a:t>
            </a:r>
            <a:r>
              <a:rPr lang="en-CA" sz="1500" dirty="0">
                <a:hlinkClick r:id="rId2"/>
              </a:rPr>
              <a:t>-</a:t>
            </a:r>
            <a:r>
              <a:rPr lang="en-CA" sz="1500" dirty="0"/>
              <a:t>restrictions.</a:t>
            </a:r>
            <a:br>
              <a:rPr lang="en-CA" sz="1500" dirty="0"/>
            </a:br>
            <a:br>
              <a:rPr lang="en-US" sz="1500" dirty="0"/>
            </a:br>
            <a:r>
              <a:rPr lang="en-US" sz="1500" dirty="0"/>
              <a:t>“Canada’s Criminal Justice System: Getting fair outcomes for victims in Canada’s criminal justice system.” Office of the Federal 	Ombudsman for Victims of Crime. November 2017. </a:t>
            </a:r>
            <a:r>
              <a:rPr lang="en-CA" sz="1500" dirty="0"/>
              <a:t>https://www.victimsfirst.gc.ca/res/pub/gfo-ore/CCJS.html.</a:t>
            </a:r>
            <a:br>
              <a:rPr lang="en-CA" sz="1500" dirty="0"/>
            </a:br>
            <a:br>
              <a:rPr lang="en-CA" sz="1500" dirty="0"/>
            </a:br>
            <a:r>
              <a:rPr lang="en-CA" sz="1500" dirty="0"/>
              <a:t>Dostal, Peter. “List of Summary Conviction Offences.” </a:t>
            </a:r>
            <a:r>
              <a:rPr lang="en-CA" sz="1500" i="1" dirty="0"/>
              <a:t>The Canadian Criminal Law Notebook. </a:t>
            </a:r>
            <a:r>
              <a:rPr lang="en-CA" sz="1500" dirty="0"/>
              <a:t>2019. 	http://criminalnotebook.ca/index.php/List_of_Summary_Conviction_Offences.</a:t>
            </a:r>
            <a:br>
              <a:rPr lang="en-CA" sz="1500" dirty="0"/>
            </a:br>
            <a:br>
              <a:rPr lang="en-CA" sz="1500" dirty="0"/>
            </a:br>
            <a:r>
              <a:rPr lang="en-CA" sz="1500" dirty="0"/>
              <a:t>Hopper, Tristin. “</a:t>
            </a:r>
            <a:r>
              <a:rPr lang="en-US" sz="1500" dirty="0"/>
              <a:t>Judge finds alleged domestic assault victim unreliable after she calls lawyer ‘beautiful.’” </a:t>
            </a:r>
            <a:r>
              <a:rPr lang="en-US" sz="1500" i="1" dirty="0"/>
              <a:t>The National Post</a:t>
            </a:r>
            <a:r>
              <a:rPr lang="en-US" sz="1500" dirty="0"/>
              <a:t>. 	September 13, 2017.  </a:t>
            </a:r>
            <a:r>
              <a:rPr lang="en-CA" sz="1500" dirty="0"/>
              <a:t>https://nationalpost.com/news/canada/judge-finds-alleged-domestic-assault-victim-unreliable-	because-she-called-lawyer-beautiful.</a:t>
            </a:r>
            <a:br>
              <a:rPr lang="en-CA" sz="1500" dirty="0"/>
            </a:br>
            <a:br>
              <a:rPr lang="en-CA" sz="1500" dirty="0"/>
            </a:br>
            <a:r>
              <a:rPr lang="en-CA" sz="1500" i="1" dirty="0"/>
              <a:t>“Hybrid Offense.” Steps to </a:t>
            </a:r>
            <a:r>
              <a:rPr lang="en-CA" sz="1500" dirty="0"/>
              <a:t>Justice: </a:t>
            </a:r>
            <a:r>
              <a:rPr lang="en-CA" sz="1500" i="1" dirty="0"/>
              <a:t>your guide to law in Ontario</a:t>
            </a:r>
            <a:r>
              <a:rPr lang="en-CA" sz="1500" dirty="0"/>
              <a:t>. 2018. https://stepstojustice.ca/glossary/hybrid-offence.</a:t>
            </a:r>
            <a:br>
              <a:rPr lang="en-CA" sz="1500" dirty="0"/>
            </a:br>
            <a:br>
              <a:rPr lang="en-CA" sz="1500" dirty="0"/>
            </a:br>
            <a:r>
              <a:rPr lang="en-CA" sz="1500" dirty="0"/>
              <a:t>“Judges of the Court.” </a:t>
            </a:r>
            <a:r>
              <a:rPr lang="en-CA" sz="1500" i="1" dirty="0"/>
              <a:t>Supreme Court of Canada. Last modified September 27, 2019. </a:t>
            </a:r>
            <a:r>
              <a:rPr lang="en-CA" sz="1500" dirty="0"/>
              <a:t>https://www.scc-csc.ca/judges-juges/index-	eng.aspx.</a:t>
            </a:r>
            <a:br>
              <a:rPr lang="en-CA" sz="1500" dirty="0"/>
            </a:br>
            <a:br>
              <a:rPr lang="en-CA" sz="1500" dirty="0"/>
            </a:br>
            <a:r>
              <a:rPr lang="en-CA" sz="1500" dirty="0"/>
              <a:t>“The Judicial Structure.” </a:t>
            </a:r>
            <a:r>
              <a:rPr lang="en-CA" sz="1500" i="1" dirty="0"/>
              <a:t>Department of </a:t>
            </a:r>
            <a:r>
              <a:rPr lang="en-CA" sz="1500" dirty="0"/>
              <a:t>Justice. Last modified October 16, 2017. https://www.justice.gc.ca/eng/csj-sjc/just/07.html. </a:t>
            </a:r>
            <a:br>
              <a:rPr lang="en-CA" sz="1500" dirty="0"/>
            </a:br>
            <a:br>
              <a:rPr lang="en-CA" sz="1500" dirty="0"/>
            </a:br>
            <a:r>
              <a:rPr lang="en-CA" sz="1500" dirty="0" err="1"/>
              <a:t>McFeat</a:t>
            </a:r>
            <a:r>
              <a:rPr lang="en-CA" sz="1500" dirty="0"/>
              <a:t>, Tom. “Cameras in the Courts.” </a:t>
            </a:r>
            <a:r>
              <a:rPr lang="en-CA" sz="1500" i="1" dirty="0"/>
              <a:t>CBC News</a:t>
            </a:r>
            <a:r>
              <a:rPr lang="en-CA" sz="1500" dirty="0"/>
              <a:t>. Last modified March 14, 2010. https://www.cbc.ca/news/canada/cameras-in-the-	courts-1.869497.</a:t>
            </a:r>
            <a:br>
              <a:rPr lang="en-CA" sz="1500" dirty="0"/>
            </a:br>
            <a:br>
              <a:rPr lang="en-CA" sz="1500" dirty="0"/>
            </a:br>
            <a:r>
              <a:rPr lang="en-CA" sz="1500" dirty="0"/>
              <a:t>Stacy, Paul. “Intro to Criminal Law. PPt1.” PowerPoint Presentation. October 14, 2007. </a:t>
            </a:r>
            <a:br>
              <a:rPr lang="en-CA" sz="1500" dirty="0"/>
            </a:br>
            <a:br>
              <a:rPr lang="en-CA" sz="1500" dirty="0"/>
            </a:br>
            <a:r>
              <a:rPr lang="en-CA" sz="1500" dirty="0"/>
              <a:t>“Jury Duty in Ontario.” </a:t>
            </a:r>
            <a:r>
              <a:rPr lang="en-CA" sz="1500" i="1" dirty="0"/>
              <a:t>Ministry of the Attorney General. </a:t>
            </a:r>
            <a:r>
              <a:rPr lang="en-CA" sz="1500" dirty="0"/>
              <a:t>September 18, 2019. https://www.ontario.ca/page/jury-duty-ontario.</a:t>
            </a:r>
          </a:p>
        </p:txBody>
      </p:sp>
    </p:spTree>
    <p:extLst>
      <p:ext uri="{BB962C8B-B14F-4D97-AF65-F5344CB8AC3E}">
        <p14:creationId xmlns:p14="http://schemas.microsoft.com/office/powerpoint/2010/main" val="297065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loseup photo of gavel">
            <a:extLst>
              <a:ext uri="{FF2B5EF4-FFF2-40B4-BE49-F238E27FC236}">
                <a16:creationId xmlns:a16="http://schemas.microsoft.com/office/drawing/2014/main" id="{9D560A36-B8D5-4446-A4FD-45BEB87B73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07" r="1" b="9091"/>
          <a:stretch/>
        </p:blipFill>
        <p:spPr bwMode="auto">
          <a:xfrm>
            <a:off x="-1"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Freeform: Shape 13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5EBAD4-B149-40A0-87D7-B17DCB3CE9F4}"/>
              </a:ext>
            </a:extLst>
          </p:cNvPr>
          <p:cNvSpPr>
            <a:spLocks noGrp="1"/>
          </p:cNvSpPr>
          <p:nvPr>
            <p:ph type="title"/>
          </p:nvPr>
        </p:nvSpPr>
        <p:spPr>
          <a:xfrm>
            <a:off x="8129337" y="-23679"/>
            <a:ext cx="4062643" cy="698593"/>
          </a:xfrm>
        </p:spPr>
        <p:txBody>
          <a:bodyPr>
            <a:normAutofit/>
          </a:bodyPr>
          <a:lstStyle/>
          <a:p>
            <a:r>
              <a:rPr lang="en-CA" sz="3600" dirty="0">
                <a:latin typeface="Veteran Typewriter" panose="02000500000000000000" pitchFamily="2" charset="0"/>
              </a:rPr>
              <a:t>Key Terminology</a:t>
            </a:r>
          </a:p>
        </p:txBody>
      </p:sp>
      <p:sp>
        <p:nvSpPr>
          <p:cNvPr id="3" name="Content Placeholder 2">
            <a:extLst>
              <a:ext uri="{FF2B5EF4-FFF2-40B4-BE49-F238E27FC236}">
                <a16:creationId xmlns:a16="http://schemas.microsoft.com/office/drawing/2014/main" id="{2B81EC27-3962-49E4-83BE-A03191BD4602}"/>
              </a:ext>
            </a:extLst>
          </p:cNvPr>
          <p:cNvSpPr>
            <a:spLocks noGrp="1"/>
          </p:cNvSpPr>
          <p:nvPr>
            <p:ph idx="1"/>
          </p:nvPr>
        </p:nvSpPr>
        <p:spPr>
          <a:xfrm>
            <a:off x="8129337" y="674914"/>
            <a:ext cx="4062663" cy="2754086"/>
          </a:xfrm>
        </p:spPr>
        <p:txBody>
          <a:bodyPr anchor="t">
            <a:noAutofit/>
          </a:bodyPr>
          <a:lstStyle/>
          <a:p>
            <a:pPr marL="0" indent="0">
              <a:buNone/>
            </a:pPr>
            <a:r>
              <a:rPr lang="en-CA" sz="2000" dirty="0">
                <a:latin typeface="Veteran Typewriter" panose="02000500000000000000" pitchFamily="2" charset="0"/>
              </a:rPr>
              <a:t>The Crown – Group of lawyers accusing someone of committing a crime.</a:t>
            </a:r>
          </a:p>
          <a:p>
            <a:pPr marL="0" indent="0">
              <a:buNone/>
            </a:pPr>
            <a:r>
              <a:rPr lang="en-CA" sz="2000" dirty="0">
                <a:latin typeface="Veteran Typewriter" panose="02000500000000000000" pitchFamily="2" charset="0"/>
              </a:rPr>
              <a:t>The Defence – Group of lawyers defending someone accused of committing a crime.</a:t>
            </a:r>
          </a:p>
          <a:p>
            <a:pPr marL="0" indent="0">
              <a:buNone/>
            </a:pPr>
            <a:r>
              <a:rPr lang="en-CA" sz="2000" dirty="0">
                <a:latin typeface="Veteran Typewriter" panose="02000500000000000000" pitchFamily="2" charset="0"/>
              </a:rPr>
              <a:t>The Accused - A person who is accused of committing a crime.</a:t>
            </a:r>
          </a:p>
          <a:p>
            <a:pPr marL="0" indent="0">
              <a:buNone/>
            </a:pPr>
            <a:r>
              <a:rPr lang="en-CA" sz="2000" dirty="0">
                <a:latin typeface="Veteran Typewriter" panose="02000500000000000000" pitchFamily="2" charset="0"/>
              </a:rPr>
              <a:t>Convicted - A person who is found guilty of committing a crime.</a:t>
            </a:r>
          </a:p>
          <a:p>
            <a:pPr marL="0" indent="0">
              <a:buNone/>
            </a:pPr>
            <a:r>
              <a:rPr lang="en-CA" sz="2000" dirty="0">
                <a:latin typeface="Veteran Typewriter" panose="02000500000000000000" pitchFamily="2" charset="0"/>
              </a:rPr>
              <a:t>Appeal - A second case called for by the Defence or the Crown. It’s like a do-over.</a:t>
            </a:r>
          </a:p>
          <a:p>
            <a:pPr marL="0" indent="0">
              <a:buNone/>
            </a:pPr>
            <a:endParaRPr lang="en-CA" sz="2000" dirty="0">
              <a:latin typeface="Veteran Typewriter" panose="02000500000000000000" pitchFamily="2" charset="0"/>
            </a:endParaRPr>
          </a:p>
        </p:txBody>
      </p:sp>
    </p:spTree>
    <p:extLst>
      <p:ext uri="{BB962C8B-B14F-4D97-AF65-F5344CB8AC3E}">
        <p14:creationId xmlns:p14="http://schemas.microsoft.com/office/powerpoint/2010/main" val="6697498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324B5A-6317-4334-9B4B-B76D5BC033D3}"/>
              </a:ext>
            </a:extLst>
          </p:cNvPr>
          <p:cNvSpPr>
            <a:spLocks noGrp="1"/>
          </p:cNvSpPr>
          <p:nvPr>
            <p:ph type="title"/>
          </p:nvPr>
        </p:nvSpPr>
        <p:spPr>
          <a:xfrm>
            <a:off x="966952" y="1204108"/>
            <a:ext cx="2669406" cy="1781175"/>
          </a:xfrm>
        </p:spPr>
        <p:txBody>
          <a:bodyPr>
            <a:normAutofit/>
          </a:bodyPr>
          <a:lstStyle/>
          <a:p>
            <a:r>
              <a:rPr lang="en-CA" sz="3200" dirty="0">
                <a:solidFill>
                  <a:srgbClr val="FFFFFF"/>
                </a:solidFill>
                <a:latin typeface="Veteran Typewriter" panose="02000500000000000000" pitchFamily="2" charset="0"/>
              </a:rPr>
              <a:t>Powers of the Judiciary</a:t>
            </a:r>
          </a:p>
        </p:txBody>
      </p:sp>
      <p:sp>
        <p:nvSpPr>
          <p:cNvPr id="3" name="Content Placeholder 2">
            <a:extLst>
              <a:ext uri="{FF2B5EF4-FFF2-40B4-BE49-F238E27FC236}">
                <a16:creationId xmlns:a16="http://schemas.microsoft.com/office/drawing/2014/main" id="{84E836E1-66B8-4C3B-BF4E-8D082DDC69ED}"/>
              </a:ext>
            </a:extLst>
          </p:cNvPr>
          <p:cNvSpPr>
            <a:spLocks noGrp="1"/>
          </p:cNvSpPr>
          <p:nvPr>
            <p:ph idx="1"/>
          </p:nvPr>
        </p:nvSpPr>
        <p:spPr>
          <a:xfrm>
            <a:off x="966951" y="3355130"/>
            <a:ext cx="3092981" cy="2427333"/>
          </a:xfrm>
        </p:spPr>
        <p:txBody>
          <a:bodyPr>
            <a:noAutofit/>
          </a:bodyPr>
          <a:lstStyle/>
          <a:p>
            <a:pPr marL="0" indent="0">
              <a:buNone/>
            </a:pPr>
            <a:r>
              <a:rPr lang="en-US" sz="2400" dirty="0">
                <a:latin typeface="Veteran Typewriter" panose="02000500000000000000" pitchFamily="2" charset="0"/>
              </a:rPr>
              <a:t>The federal, provincial and territorial governments are all responsible for Canada’s judicial system.</a:t>
            </a:r>
          </a:p>
          <a:p>
            <a:pPr marL="0" indent="0">
              <a:buNone/>
            </a:pPr>
            <a:br>
              <a:rPr lang="en-US" sz="2400" dirty="0">
                <a:latin typeface="Veteran Typewriter" panose="02000500000000000000" pitchFamily="2" charset="0"/>
              </a:rPr>
            </a:br>
            <a:endParaRPr lang="en-US" sz="2400" dirty="0">
              <a:latin typeface="Veteran Typewriter" panose="02000500000000000000" pitchFamily="2" charset="0"/>
            </a:endParaRPr>
          </a:p>
          <a:p>
            <a:pPr marL="0" indent="0">
              <a:buNone/>
            </a:pPr>
            <a:endParaRPr lang="en-CA" sz="2400" dirty="0">
              <a:latin typeface="Veteran Typewriter" panose="02000500000000000000" pitchFamily="2" charset="0"/>
            </a:endParaRPr>
          </a:p>
        </p:txBody>
      </p:sp>
      <p:pic>
        <p:nvPicPr>
          <p:cNvPr id="9" name="Picture 3">
            <a:extLst>
              <a:ext uri="{FF2B5EF4-FFF2-40B4-BE49-F238E27FC236}">
                <a16:creationId xmlns:a16="http://schemas.microsoft.com/office/drawing/2014/main" id="{E5E95D4E-4701-4EA5-9E94-C6EA96397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442" y="795635"/>
            <a:ext cx="8083153" cy="6062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153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F1D5FE-4E72-4A64-9769-48A3FFD862E3}"/>
              </a:ext>
            </a:extLst>
          </p:cNvPr>
          <p:cNvSpPr>
            <a:spLocks noGrp="1"/>
          </p:cNvSpPr>
          <p:nvPr>
            <p:ph type="title"/>
          </p:nvPr>
        </p:nvSpPr>
        <p:spPr>
          <a:xfrm>
            <a:off x="327546" y="4572000"/>
            <a:ext cx="7058307" cy="1964266"/>
          </a:xfrm>
        </p:spPr>
        <p:txBody>
          <a:bodyPr>
            <a:normAutofit/>
          </a:bodyPr>
          <a:lstStyle/>
          <a:p>
            <a:pPr algn="r"/>
            <a:r>
              <a:rPr lang="en-CA" dirty="0">
                <a:solidFill>
                  <a:srgbClr val="FFFFFF"/>
                </a:solidFill>
                <a:latin typeface="Veteran Typewriter" panose="02000500000000000000" pitchFamily="2" charset="0"/>
              </a:rPr>
              <a:t>Provincial Courts</a:t>
            </a:r>
          </a:p>
        </p:txBody>
      </p:sp>
      <p:pic>
        <p:nvPicPr>
          <p:cNvPr id="3074" name="Picture 2" descr="Image result for provincial court ontario">
            <a:extLst>
              <a:ext uri="{FF2B5EF4-FFF2-40B4-BE49-F238E27FC236}">
                <a16:creationId xmlns:a16="http://schemas.microsoft.com/office/drawing/2014/main" id="{4A921B5B-9DA1-45E8-AE78-94543AD18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93" r="304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7D53FF-D017-4B7D-8B5D-3E0EEA0E47AB}"/>
              </a:ext>
            </a:extLst>
          </p:cNvPr>
          <p:cNvSpPr>
            <a:spLocks noGrp="1"/>
          </p:cNvSpPr>
          <p:nvPr>
            <p:ph idx="1"/>
          </p:nvPr>
        </p:nvSpPr>
        <p:spPr>
          <a:xfrm>
            <a:off x="7860408" y="408329"/>
            <a:ext cx="3684105" cy="4852362"/>
          </a:xfrm>
        </p:spPr>
        <p:txBody>
          <a:bodyPr anchor="ctr">
            <a:noAutofit/>
          </a:bodyPr>
          <a:lstStyle/>
          <a:p>
            <a:pPr marL="0" indent="0">
              <a:buNone/>
            </a:pPr>
            <a:r>
              <a:rPr lang="en-US" sz="2200" dirty="0">
                <a:solidFill>
                  <a:srgbClr val="FFFFFF"/>
                </a:solidFill>
                <a:latin typeface="Veteran Typewriter" panose="02000500000000000000" pitchFamily="2" charset="0"/>
              </a:rPr>
              <a:t>Provincial courts are the lowest level of Canada’s Judiciary. </a:t>
            </a:r>
          </a:p>
          <a:p>
            <a:pPr marL="0" indent="0">
              <a:buNone/>
            </a:pPr>
            <a:br>
              <a:rPr lang="en-US" sz="2200" dirty="0">
                <a:solidFill>
                  <a:srgbClr val="FFFFFF"/>
                </a:solidFill>
                <a:latin typeface="Veteran Typewriter" panose="02000500000000000000" pitchFamily="2" charset="0"/>
              </a:rPr>
            </a:br>
            <a:r>
              <a:rPr lang="en-US" sz="2200" dirty="0">
                <a:solidFill>
                  <a:srgbClr val="FFFFFF"/>
                </a:solidFill>
                <a:latin typeface="Veteran Typewriter" panose="02000500000000000000" pitchFamily="2" charset="0"/>
              </a:rPr>
              <a:t>They try most criminal offences, money matters and family matters. </a:t>
            </a:r>
          </a:p>
          <a:p>
            <a:pPr marL="0" indent="0">
              <a:buNone/>
            </a:pPr>
            <a:endParaRPr lang="en-US" sz="2200" dirty="0">
              <a:solidFill>
                <a:srgbClr val="FFFFFF"/>
              </a:solidFill>
              <a:latin typeface="Veteran Typewriter" panose="02000500000000000000" pitchFamily="2" charset="0"/>
            </a:endParaRPr>
          </a:p>
          <a:p>
            <a:pPr marL="0" indent="0">
              <a:buNone/>
            </a:pPr>
            <a:r>
              <a:rPr lang="en-US" sz="2200" dirty="0">
                <a:solidFill>
                  <a:srgbClr val="FFFFFF"/>
                </a:solidFill>
                <a:latin typeface="Veteran Typewriter" panose="02000500000000000000" pitchFamily="2" charset="0"/>
              </a:rPr>
              <a:t>Provincial courts may also include specialized courts, such as youth courts, family courts, and small claims courts. </a:t>
            </a:r>
          </a:p>
        </p:txBody>
      </p:sp>
      <p:pic>
        <p:nvPicPr>
          <p:cNvPr id="8" name="Picture 7">
            <a:extLst>
              <a:ext uri="{FF2B5EF4-FFF2-40B4-BE49-F238E27FC236}">
                <a16:creationId xmlns:a16="http://schemas.microsoft.com/office/drawing/2014/main" id="{6C73645F-C292-4AB7-9315-3F1CD20EBC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12" t="66005" r="16084" b="6023"/>
          <a:stretch/>
        </p:blipFill>
        <p:spPr bwMode="auto">
          <a:xfrm>
            <a:off x="7534655" y="5260691"/>
            <a:ext cx="4340943" cy="13591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34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1C2A5713-77BB-4EEE-BF4F-FE1F9F984A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36" t="24038" r="4239" b="35522"/>
          <a:stretch/>
        </p:blipFill>
        <p:spPr bwMode="auto">
          <a:xfrm>
            <a:off x="8498211" y="4406348"/>
            <a:ext cx="3776870" cy="24516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1C70D8C-41B9-4EB9-BA47-691D37CB5BC5}"/>
              </a:ext>
            </a:extLst>
          </p:cNvPr>
          <p:cNvSpPr>
            <a:spLocks noGrp="1"/>
          </p:cNvSpPr>
          <p:nvPr>
            <p:ph type="title"/>
          </p:nvPr>
        </p:nvSpPr>
        <p:spPr/>
        <p:txBody>
          <a:bodyPr>
            <a:normAutofit/>
          </a:bodyPr>
          <a:lstStyle/>
          <a:p>
            <a:r>
              <a:rPr lang="en-CA" sz="6000" dirty="0">
                <a:latin typeface="Veteran Typewriter" panose="02000500000000000000" pitchFamily="2" charset="0"/>
              </a:rPr>
              <a:t>Superior Courts of Province</a:t>
            </a:r>
          </a:p>
        </p:txBody>
      </p:sp>
      <p:sp>
        <p:nvSpPr>
          <p:cNvPr id="3" name="Content Placeholder 2">
            <a:extLst>
              <a:ext uri="{FF2B5EF4-FFF2-40B4-BE49-F238E27FC236}">
                <a16:creationId xmlns:a16="http://schemas.microsoft.com/office/drawing/2014/main" id="{68A3A463-514A-48F4-B96A-D589C6E72D79}"/>
              </a:ext>
            </a:extLst>
          </p:cNvPr>
          <p:cNvSpPr>
            <a:spLocks noGrp="1"/>
          </p:cNvSpPr>
          <p:nvPr>
            <p:ph idx="1"/>
          </p:nvPr>
        </p:nvSpPr>
        <p:spPr>
          <a:xfrm>
            <a:off x="721377" y="1437470"/>
            <a:ext cx="11088757" cy="4351338"/>
          </a:xfrm>
        </p:spPr>
        <p:txBody>
          <a:bodyPr>
            <a:normAutofit/>
          </a:bodyPr>
          <a:lstStyle/>
          <a:p>
            <a:pPr marL="0" indent="0">
              <a:buNone/>
              <a:defRPr/>
            </a:pPr>
            <a:r>
              <a:rPr lang="en-US" dirty="0">
                <a:latin typeface="Veteran Typewriter" panose="02000500000000000000" pitchFamily="2" charset="0"/>
              </a:rPr>
              <a:t>They are the highest criminal and civil courts in the provinces and have a trial and appeal division.</a:t>
            </a:r>
          </a:p>
          <a:p>
            <a:pPr marL="0" indent="0">
              <a:buNone/>
              <a:defRPr/>
            </a:pPr>
            <a:endParaRPr lang="en-US" dirty="0">
              <a:latin typeface="Veteran Typewriter" panose="02000500000000000000" pitchFamily="2" charset="0"/>
            </a:endParaRPr>
          </a:p>
          <a:p>
            <a:pPr marL="0" indent="0">
              <a:buNone/>
              <a:defRPr/>
            </a:pPr>
            <a:r>
              <a:rPr lang="en-US" dirty="0">
                <a:latin typeface="Veteran Typewriter" panose="02000500000000000000" pitchFamily="2" charset="0"/>
              </a:rPr>
              <a:t>Has jurisdiction in both criminal and civil matters, beyond the lower courts.</a:t>
            </a:r>
          </a:p>
          <a:p>
            <a:pPr marL="0" indent="0">
              <a:buNone/>
              <a:defRPr/>
            </a:pPr>
            <a:endParaRPr lang="en-US" dirty="0">
              <a:latin typeface="Veteran Typewriter" panose="02000500000000000000" pitchFamily="2" charset="0"/>
            </a:endParaRPr>
          </a:p>
          <a:p>
            <a:pPr marL="0" indent="0">
              <a:buNone/>
              <a:defRPr/>
            </a:pPr>
            <a:r>
              <a:rPr lang="en-US" dirty="0">
                <a:latin typeface="Veteran Typewriter" panose="02000500000000000000" pitchFamily="2" charset="0"/>
              </a:rPr>
              <a:t>Judge and jury unless the accused and the provincial Attorney General consent to trial by judge alone.</a:t>
            </a:r>
          </a:p>
          <a:p>
            <a:pPr>
              <a:defRPr/>
            </a:pPr>
            <a:endParaRPr lang="en-US" dirty="0">
              <a:latin typeface="Veteran Typewriter" panose="02000500000000000000" pitchFamily="2" charset="0"/>
            </a:endParaRPr>
          </a:p>
          <a:p>
            <a:endParaRPr lang="en-CA" dirty="0">
              <a:latin typeface="Veteran Typewriter" panose="02000500000000000000" pitchFamily="2" charset="0"/>
            </a:endParaRPr>
          </a:p>
        </p:txBody>
      </p:sp>
    </p:spTree>
    <p:extLst>
      <p:ext uri="{BB962C8B-B14F-4D97-AF65-F5344CB8AC3E}">
        <p14:creationId xmlns:p14="http://schemas.microsoft.com/office/powerpoint/2010/main" val="120580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618F-9BA8-4857-AB61-461C4883D3E7}"/>
              </a:ext>
            </a:extLst>
          </p:cNvPr>
          <p:cNvSpPr>
            <a:spLocks noGrp="1"/>
          </p:cNvSpPr>
          <p:nvPr>
            <p:ph type="title"/>
          </p:nvPr>
        </p:nvSpPr>
        <p:spPr/>
        <p:txBody>
          <a:bodyPr>
            <a:normAutofit fontScale="90000"/>
          </a:bodyPr>
          <a:lstStyle/>
          <a:p>
            <a:r>
              <a:rPr lang="en-CA" sz="6000" dirty="0">
                <a:latin typeface="Veteran Typewriter" panose="02000500000000000000" pitchFamily="2" charset="0"/>
              </a:rPr>
              <a:t>The Highest Courts of Canada</a:t>
            </a:r>
          </a:p>
        </p:txBody>
      </p:sp>
      <p:sp>
        <p:nvSpPr>
          <p:cNvPr id="3" name="Content Placeholder 2">
            <a:extLst>
              <a:ext uri="{FF2B5EF4-FFF2-40B4-BE49-F238E27FC236}">
                <a16:creationId xmlns:a16="http://schemas.microsoft.com/office/drawing/2014/main" id="{6CA18227-3AD4-4D07-8856-BFE08850EB73}"/>
              </a:ext>
            </a:extLst>
          </p:cNvPr>
          <p:cNvSpPr>
            <a:spLocks noGrp="1"/>
          </p:cNvSpPr>
          <p:nvPr>
            <p:ph idx="1"/>
          </p:nvPr>
        </p:nvSpPr>
        <p:spPr>
          <a:xfrm>
            <a:off x="356539" y="1941443"/>
            <a:ext cx="8554834" cy="4128051"/>
          </a:xfrm>
        </p:spPr>
        <p:txBody>
          <a:bodyPr>
            <a:normAutofit lnSpcReduction="10000"/>
          </a:bodyPr>
          <a:lstStyle/>
          <a:p>
            <a:pPr marL="0" indent="0">
              <a:lnSpc>
                <a:spcPct val="80000"/>
              </a:lnSpc>
              <a:buNone/>
              <a:defRPr/>
            </a:pPr>
            <a:r>
              <a:rPr lang="en-US" sz="2100" b="1" dirty="0">
                <a:solidFill>
                  <a:srgbClr val="00B050"/>
                </a:solidFill>
                <a:latin typeface="Veteran Typewriter" panose="02000500000000000000" pitchFamily="2" charset="0"/>
              </a:rPr>
              <a:t>Federal Court of Canada</a:t>
            </a:r>
            <a:r>
              <a:rPr lang="en-US" sz="2100" dirty="0">
                <a:solidFill>
                  <a:srgbClr val="00B050"/>
                </a:solidFill>
                <a:latin typeface="Veteran Typewriter" panose="02000500000000000000" pitchFamily="2" charset="0"/>
              </a:rPr>
              <a:t> </a:t>
            </a:r>
            <a:br>
              <a:rPr lang="en-US" sz="2100" dirty="0">
                <a:latin typeface="Veteran Typewriter" panose="02000500000000000000" pitchFamily="2" charset="0"/>
              </a:rPr>
            </a:br>
            <a:r>
              <a:rPr lang="en-US" sz="2100" dirty="0">
                <a:latin typeface="Veteran Typewriter" panose="02000500000000000000" pitchFamily="2" charset="0"/>
              </a:rPr>
              <a:t>Deals with cases involving the federal government</a:t>
            </a:r>
          </a:p>
          <a:p>
            <a:pPr marL="0" indent="0">
              <a:lnSpc>
                <a:spcPct val="80000"/>
              </a:lnSpc>
              <a:buNone/>
              <a:defRPr/>
            </a:pPr>
            <a:r>
              <a:rPr lang="en-US" sz="2100" dirty="0">
                <a:latin typeface="Veteran Typewriter" panose="02000500000000000000" pitchFamily="2" charset="0"/>
              </a:rPr>
              <a:t>Also hears appeals from federally appointed boards, commissions and administrative tribunals.</a:t>
            </a:r>
          </a:p>
          <a:p>
            <a:pPr marL="0" indent="0">
              <a:lnSpc>
                <a:spcPct val="80000"/>
              </a:lnSpc>
              <a:buNone/>
              <a:defRPr/>
            </a:pPr>
            <a:endParaRPr lang="en-US" sz="2100" b="1" dirty="0">
              <a:latin typeface="Veteran Typewriter" panose="02000500000000000000" pitchFamily="2" charset="0"/>
            </a:endParaRPr>
          </a:p>
          <a:p>
            <a:pPr marL="0" indent="0">
              <a:lnSpc>
                <a:spcPct val="80000"/>
              </a:lnSpc>
              <a:buNone/>
              <a:defRPr/>
            </a:pPr>
            <a:r>
              <a:rPr lang="en-US" sz="2100" b="1" dirty="0">
                <a:solidFill>
                  <a:srgbClr val="00B050"/>
                </a:solidFill>
                <a:latin typeface="Veteran Typewriter" panose="02000500000000000000" pitchFamily="2" charset="0"/>
              </a:rPr>
              <a:t>Supreme Court of Canada</a:t>
            </a:r>
            <a:r>
              <a:rPr lang="en-US" sz="2100" dirty="0">
                <a:latin typeface="Veteran Typewriter" panose="02000500000000000000" pitchFamily="2" charset="0"/>
              </a:rPr>
              <a:t> </a:t>
            </a:r>
          </a:p>
          <a:p>
            <a:pPr marL="0" indent="0">
              <a:lnSpc>
                <a:spcPct val="80000"/>
              </a:lnSpc>
              <a:buNone/>
              <a:defRPr/>
            </a:pPr>
            <a:r>
              <a:rPr lang="en-US" sz="2100" dirty="0">
                <a:latin typeface="Veteran Typewriter" panose="02000500000000000000" pitchFamily="2" charset="0"/>
              </a:rPr>
              <a:t>Highest appeals court in Canada, which also deals with constitutional questions referred to it by the Federal government.</a:t>
            </a:r>
          </a:p>
          <a:p>
            <a:pPr>
              <a:lnSpc>
                <a:spcPct val="80000"/>
              </a:lnSpc>
              <a:defRPr/>
            </a:pPr>
            <a:r>
              <a:rPr lang="en-US" sz="2100" dirty="0">
                <a:latin typeface="Veteran Typewriter" panose="02000500000000000000" pitchFamily="2" charset="0"/>
              </a:rPr>
              <a:t>Consists of a </a:t>
            </a:r>
            <a:r>
              <a:rPr lang="en-US" sz="2100" b="1" dirty="0">
                <a:latin typeface="Veteran Typewriter" panose="02000500000000000000" pitchFamily="2" charset="0"/>
              </a:rPr>
              <a:t>chief justice (Richard Wagner)</a:t>
            </a:r>
            <a:r>
              <a:rPr lang="en-US" sz="2100" dirty="0">
                <a:latin typeface="Veteran Typewriter" panose="02000500000000000000" pitchFamily="2" charset="0"/>
              </a:rPr>
              <a:t> and eight justices, all of whom are appointed by the federal government. </a:t>
            </a:r>
          </a:p>
          <a:p>
            <a:pPr>
              <a:lnSpc>
                <a:spcPct val="80000"/>
              </a:lnSpc>
              <a:defRPr/>
            </a:pPr>
            <a:r>
              <a:rPr lang="en-US" sz="2100" dirty="0">
                <a:latin typeface="Veteran Typewriter" panose="02000500000000000000" pitchFamily="2" charset="0"/>
              </a:rPr>
              <a:t>Three come from Quebec, three from Ontario, two from the western provinces and one from the Atlantic Provinces. </a:t>
            </a:r>
          </a:p>
          <a:p>
            <a:pPr>
              <a:lnSpc>
                <a:spcPct val="80000"/>
              </a:lnSpc>
              <a:defRPr/>
            </a:pPr>
            <a:r>
              <a:rPr lang="en-US" sz="2100" dirty="0">
                <a:latin typeface="Veteran Typewriter" panose="02000500000000000000" pitchFamily="2" charset="0"/>
              </a:rPr>
              <a:t>The court sits in Ottawa for three sessions a year.</a:t>
            </a:r>
          </a:p>
          <a:p>
            <a:pPr marL="0" indent="0">
              <a:buNone/>
            </a:pPr>
            <a:endParaRPr lang="en-CA" sz="2100" dirty="0">
              <a:latin typeface="Veteran Typewriter" panose="02000500000000000000" pitchFamily="2" charset="0"/>
            </a:endParaRPr>
          </a:p>
        </p:txBody>
      </p:sp>
      <p:pic>
        <p:nvPicPr>
          <p:cNvPr id="6146" name="Picture 2" descr="Image result for chief justice of canada constituting instrument">
            <a:extLst>
              <a:ext uri="{FF2B5EF4-FFF2-40B4-BE49-F238E27FC236}">
                <a16:creationId xmlns:a16="http://schemas.microsoft.com/office/drawing/2014/main" id="{F75757F8-B9FD-492F-A91F-6309BCCA8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1690688"/>
            <a:ext cx="3048000" cy="4267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5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7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1F68C4-EA6A-4412-82D9-C6702FDA2D00}"/>
              </a:ext>
            </a:extLst>
          </p:cNvPr>
          <p:cNvSpPr>
            <a:spLocks noGrp="1"/>
          </p:cNvSpPr>
          <p:nvPr>
            <p:ph type="title"/>
          </p:nvPr>
        </p:nvSpPr>
        <p:spPr>
          <a:xfrm>
            <a:off x="524256" y="4767072"/>
            <a:ext cx="6594189" cy="1625210"/>
          </a:xfrm>
        </p:spPr>
        <p:txBody>
          <a:bodyPr>
            <a:normAutofit/>
          </a:bodyPr>
          <a:lstStyle/>
          <a:p>
            <a:pPr algn="r"/>
            <a:r>
              <a:rPr lang="en-CA" dirty="0">
                <a:solidFill>
                  <a:srgbClr val="FFFFFF"/>
                </a:solidFill>
                <a:latin typeface="Veteran Typewriter" panose="02000500000000000000" pitchFamily="2" charset="0"/>
              </a:rPr>
              <a:t>What is a Crime?</a:t>
            </a:r>
          </a:p>
        </p:txBody>
      </p:sp>
      <p:pic>
        <p:nvPicPr>
          <p:cNvPr id="4098" name="Picture 2" descr="Image result for legally blonde">
            <a:extLst>
              <a:ext uri="{FF2B5EF4-FFF2-40B4-BE49-F238E27FC236}">
                <a16:creationId xmlns:a16="http://schemas.microsoft.com/office/drawing/2014/main" id="{D2DFBB2F-FD58-4AD0-B0A9-137ABCEA98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241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EF8E99-E092-46A0-A044-47D814ED624D}"/>
              </a:ext>
            </a:extLst>
          </p:cNvPr>
          <p:cNvSpPr>
            <a:spLocks noGrp="1"/>
          </p:cNvSpPr>
          <p:nvPr>
            <p:ph idx="1"/>
          </p:nvPr>
        </p:nvSpPr>
        <p:spPr>
          <a:xfrm>
            <a:off x="7534655" y="917724"/>
            <a:ext cx="4329798" cy="5618541"/>
          </a:xfrm>
        </p:spPr>
        <p:txBody>
          <a:bodyPr anchor="ctr">
            <a:noAutofit/>
          </a:bodyPr>
          <a:lstStyle/>
          <a:p>
            <a:pPr marL="0" indent="0">
              <a:buNone/>
              <a:defRPr/>
            </a:pPr>
            <a:r>
              <a:rPr lang="en-CA" sz="2000" dirty="0">
                <a:solidFill>
                  <a:srgbClr val="FFFFFF"/>
                </a:solidFill>
                <a:latin typeface="Veteran Typewriter" panose="02000500000000000000" pitchFamily="2" charset="0"/>
              </a:rPr>
              <a:t>A crime is a deliberate, reckless or negligent act that injures another person or causes damage to property. </a:t>
            </a:r>
          </a:p>
          <a:p>
            <a:pPr marL="0" indent="0">
              <a:buNone/>
              <a:defRPr/>
            </a:pPr>
            <a:endParaRPr lang="en-CA" sz="2000" dirty="0">
              <a:solidFill>
                <a:srgbClr val="FFFFFF"/>
              </a:solidFill>
              <a:latin typeface="Veteran Typewriter" panose="02000500000000000000" pitchFamily="2" charset="0"/>
            </a:endParaRPr>
          </a:p>
          <a:p>
            <a:pPr marL="0" indent="0">
              <a:buNone/>
              <a:defRPr/>
            </a:pPr>
            <a:r>
              <a:rPr lang="en-CA" sz="2000" dirty="0">
                <a:solidFill>
                  <a:srgbClr val="FFFFFF"/>
                </a:solidFill>
                <a:latin typeface="Veteran Typewriter" panose="02000500000000000000" pitchFamily="2" charset="0"/>
              </a:rPr>
              <a:t>For an act to be considered a crime, two basic features must be present: </a:t>
            </a:r>
            <a:endParaRPr lang="en-US" sz="2000" dirty="0">
              <a:solidFill>
                <a:srgbClr val="FFFFFF"/>
              </a:solidFill>
              <a:latin typeface="Veteran Typewriter" panose="02000500000000000000" pitchFamily="2" charset="0"/>
            </a:endParaRPr>
          </a:p>
          <a:p>
            <a:pPr marL="965200" lvl="1" indent="-508000">
              <a:buNone/>
              <a:defRPr/>
            </a:pPr>
            <a:endParaRPr lang="en-US" sz="2000" dirty="0">
              <a:solidFill>
                <a:srgbClr val="FFFFFF"/>
              </a:solidFill>
              <a:latin typeface="Veteran Typewriter" panose="02000500000000000000" pitchFamily="2" charset="0"/>
            </a:endParaRPr>
          </a:p>
          <a:p>
            <a:pPr marL="965200" lvl="1" indent="-508000">
              <a:buNone/>
              <a:defRPr/>
            </a:pPr>
            <a:r>
              <a:rPr lang="en-US" sz="2000" dirty="0">
                <a:solidFill>
                  <a:srgbClr val="FFFFFF"/>
                </a:solidFill>
                <a:latin typeface="Veteran Typewriter" panose="02000500000000000000" pitchFamily="2" charset="0"/>
              </a:rPr>
              <a:t>1) </a:t>
            </a:r>
            <a:r>
              <a:rPr lang="en-US" sz="2000" dirty="0">
                <a:solidFill>
                  <a:srgbClr val="FFFF00"/>
                </a:solidFill>
                <a:latin typeface="Veteran Typewriter" panose="02000500000000000000" pitchFamily="2" charset="0"/>
              </a:rPr>
              <a:t>Mens rea</a:t>
            </a:r>
          </a:p>
          <a:p>
            <a:pPr marL="457200" lvl="1" indent="0">
              <a:buNone/>
              <a:defRPr/>
            </a:pPr>
            <a:r>
              <a:rPr lang="en-US" sz="2000" dirty="0">
                <a:solidFill>
                  <a:srgbClr val="FFFFFF"/>
                </a:solidFill>
                <a:latin typeface="Veteran Typewriter" panose="02000500000000000000" pitchFamily="2" charset="0"/>
              </a:rPr>
              <a:t>Guilty mind, criminal intent</a:t>
            </a:r>
          </a:p>
          <a:p>
            <a:pPr marL="457200" lvl="1" indent="0">
              <a:buNone/>
              <a:defRPr/>
            </a:pPr>
            <a:r>
              <a:rPr lang="en-US" sz="2000" dirty="0">
                <a:solidFill>
                  <a:srgbClr val="FFFFFF"/>
                </a:solidFill>
                <a:latin typeface="Veteran Typewriter" panose="02000500000000000000" pitchFamily="2" charset="0"/>
              </a:rPr>
              <a:t>General or specific intent</a:t>
            </a:r>
          </a:p>
          <a:p>
            <a:pPr marL="965200" lvl="1" indent="-508000">
              <a:buNone/>
              <a:defRPr/>
            </a:pPr>
            <a:endParaRPr lang="en-US" sz="2000" dirty="0">
              <a:solidFill>
                <a:srgbClr val="FFFFFF"/>
              </a:solidFill>
              <a:latin typeface="Veteran Typewriter" panose="02000500000000000000" pitchFamily="2" charset="0"/>
            </a:endParaRPr>
          </a:p>
          <a:p>
            <a:pPr marL="965200" lvl="1" indent="-508000">
              <a:buNone/>
              <a:defRPr/>
            </a:pPr>
            <a:r>
              <a:rPr lang="en-US" sz="2000" dirty="0">
                <a:solidFill>
                  <a:srgbClr val="FFFFFF"/>
                </a:solidFill>
                <a:latin typeface="Veteran Typewriter" panose="02000500000000000000" pitchFamily="2" charset="0"/>
              </a:rPr>
              <a:t>2) </a:t>
            </a:r>
            <a:r>
              <a:rPr lang="en-US" sz="2000" dirty="0">
                <a:solidFill>
                  <a:srgbClr val="FFFF00"/>
                </a:solidFill>
                <a:latin typeface="Veteran Typewriter" panose="02000500000000000000" pitchFamily="2" charset="0"/>
              </a:rPr>
              <a:t>Actus reus</a:t>
            </a:r>
          </a:p>
          <a:p>
            <a:pPr marL="457200" lvl="1" indent="0">
              <a:buNone/>
              <a:defRPr/>
            </a:pPr>
            <a:r>
              <a:rPr lang="en-US" sz="2000" dirty="0">
                <a:solidFill>
                  <a:srgbClr val="FFFFFF"/>
                </a:solidFill>
                <a:latin typeface="Veteran Typewriter" panose="02000500000000000000" pitchFamily="2" charset="0"/>
              </a:rPr>
              <a:t>Actual behaviour, not fantasy</a:t>
            </a:r>
          </a:p>
          <a:p>
            <a:pPr marL="457200" lvl="1" indent="0">
              <a:buNone/>
              <a:defRPr/>
            </a:pPr>
            <a:r>
              <a:rPr lang="en-US" sz="2000" dirty="0">
                <a:solidFill>
                  <a:srgbClr val="FFFFFF"/>
                </a:solidFill>
                <a:latin typeface="Veteran Typewriter" panose="02000500000000000000" pitchFamily="2" charset="0"/>
              </a:rPr>
              <a:t>Includes criminal negligence</a:t>
            </a:r>
          </a:p>
          <a:p>
            <a:pPr marL="609600" indent="-609600">
              <a:defRPr/>
            </a:pPr>
            <a:endParaRPr lang="en-US" sz="2000" dirty="0">
              <a:solidFill>
                <a:srgbClr val="FFFFFF"/>
              </a:solidFill>
              <a:latin typeface="Veteran Typewriter" panose="02000500000000000000" pitchFamily="2" charset="0"/>
            </a:endParaRPr>
          </a:p>
          <a:p>
            <a:pPr marL="0" indent="0">
              <a:buNone/>
            </a:pPr>
            <a:endParaRPr lang="en-CA" sz="2000" dirty="0">
              <a:solidFill>
                <a:srgbClr val="FFFFFF"/>
              </a:solidFill>
              <a:latin typeface="Veteran Typewriter" panose="02000500000000000000" pitchFamily="2" charset="0"/>
            </a:endParaRPr>
          </a:p>
        </p:txBody>
      </p:sp>
    </p:spTree>
    <p:extLst>
      <p:ext uri="{BB962C8B-B14F-4D97-AF65-F5344CB8AC3E}">
        <p14:creationId xmlns:p14="http://schemas.microsoft.com/office/powerpoint/2010/main" val="331210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rown wooden scrable">
            <a:extLst>
              <a:ext uri="{FF2B5EF4-FFF2-40B4-BE49-F238E27FC236}">
                <a16:creationId xmlns:a16="http://schemas.microsoft.com/office/drawing/2014/main" id="{1093F0D7-5500-4D09-ACD6-AE185625906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8748" r="19016"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2F613AD-2437-4D9F-9360-FCA25D4186A4}"/>
              </a:ext>
            </a:extLst>
          </p:cNvPr>
          <p:cNvSpPr>
            <a:spLocks noGrp="1"/>
          </p:cNvSpPr>
          <p:nvPr>
            <p:ph type="title"/>
          </p:nvPr>
        </p:nvSpPr>
        <p:spPr>
          <a:xfrm>
            <a:off x="804997" y="186756"/>
            <a:ext cx="4803636" cy="1311664"/>
          </a:xfrm>
        </p:spPr>
        <p:txBody>
          <a:bodyPr>
            <a:normAutofit fontScale="90000"/>
          </a:bodyPr>
          <a:lstStyle/>
          <a:p>
            <a:r>
              <a:rPr lang="en-CA" sz="3100" dirty="0">
                <a:solidFill>
                  <a:srgbClr val="000000"/>
                </a:solidFill>
                <a:latin typeface="Veteran Typewriter" panose="02000500000000000000" pitchFamily="2" charset="0"/>
              </a:rPr>
              <a:t>3 kinds of offences in the law – Summary Offence</a:t>
            </a:r>
          </a:p>
        </p:txBody>
      </p:sp>
      <p:sp>
        <p:nvSpPr>
          <p:cNvPr id="3" name="Content Placeholder 2">
            <a:extLst>
              <a:ext uri="{FF2B5EF4-FFF2-40B4-BE49-F238E27FC236}">
                <a16:creationId xmlns:a16="http://schemas.microsoft.com/office/drawing/2014/main" id="{1A015216-E6B0-46A3-B8FC-56A395168DAA}"/>
              </a:ext>
            </a:extLst>
          </p:cNvPr>
          <p:cNvSpPr>
            <a:spLocks noGrp="1"/>
          </p:cNvSpPr>
          <p:nvPr>
            <p:ph idx="1"/>
          </p:nvPr>
        </p:nvSpPr>
        <p:spPr>
          <a:xfrm>
            <a:off x="804997" y="2283795"/>
            <a:ext cx="4706803" cy="3788830"/>
          </a:xfrm>
        </p:spPr>
        <p:txBody>
          <a:bodyPr anchor="ctr">
            <a:noAutofit/>
          </a:bodyPr>
          <a:lstStyle/>
          <a:p>
            <a:pPr marL="0" indent="0">
              <a:buNone/>
              <a:defRPr/>
            </a:pPr>
            <a:r>
              <a:rPr lang="en-US" sz="2000" dirty="0">
                <a:solidFill>
                  <a:srgbClr val="00B050"/>
                </a:solidFill>
                <a:latin typeface="Veteran Typewriter" panose="02000500000000000000" pitchFamily="2" charset="0"/>
              </a:rPr>
              <a:t>These are minor offences</a:t>
            </a:r>
          </a:p>
          <a:p>
            <a:pPr marL="0" indent="0">
              <a:buNone/>
              <a:defRPr/>
            </a:pPr>
            <a:r>
              <a:rPr lang="en-US" sz="2000" dirty="0">
                <a:solidFill>
                  <a:srgbClr val="000000"/>
                </a:solidFill>
                <a:latin typeface="Veteran Typewriter" panose="02000500000000000000" pitchFamily="2" charset="0"/>
              </a:rPr>
              <a:t>Vagrancy, Causing a Disturbance, Drug Possession.</a:t>
            </a:r>
            <a:br>
              <a:rPr lang="en-US" sz="2000" dirty="0">
                <a:solidFill>
                  <a:srgbClr val="000000"/>
                </a:solidFill>
                <a:latin typeface="Veteran Typewriter" panose="02000500000000000000" pitchFamily="2" charset="0"/>
              </a:rPr>
            </a:br>
            <a:br>
              <a:rPr lang="en-US" sz="2000" dirty="0">
                <a:solidFill>
                  <a:srgbClr val="000000"/>
                </a:solidFill>
                <a:latin typeface="Veteran Typewriter" panose="02000500000000000000" pitchFamily="2" charset="0"/>
              </a:rPr>
            </a:br>
            <a:r>
              <a:rPr lang="en-US" sz="2000" dirty="0">
                <a:solidFill>
                  <a:srgbClr val="000000"/>
                </a:solidFill>
                <a:latin typeface="Veteran Typewriter" panose="02000500000000000000" pitchFamily="2" charset="0"/>
              </a:rPr>
              <a:t>Maximum penalty $5000, 6 months in jail or both.</a:t>
            </a:r>
            <a:br>
              <a:rPr lang="en-US" sz="2000" dirty="0">
                <a:solidFill>
                  <a:srgbClr val="000000"/>
                </a:solidFill>
                <a:latin typeface="Veteran Typewriter" panose="02000500000000000000" pitchFamily="2" charset="0"/>
              </a:rPr>
            </a:br>
            <a:br>
              <a:rPr lang="en-US" sz="2000" dirty="0">
                <a:solidFill>
                  <a:srgbClr val="000000"/>
                </a:solidFill>
                <a:latin typeface="Veteran Typewriter" panose="02000500000000000000" pitchFamily="2" charset="0"/>
              </a:rPr>
            </a:br>
            <a:r>
              <a:rPr lang="en-US" sz="2000" dirty="0">
                <a:solidFill>
                  <a:srgbClr val="000000"/>
                </a:solidFill>
                <a:latin typeface="Veteran Typewriter" panose="02000500000000000000" pitchFamily="2" charset="0"/>
              </a:rPr>
              <a:t>Always heard by provincial court judge.</a:t>
            </a:r>
            <a:br>
              <a:rPr lang="en-US" sz="2000" dirty="0">
                <a:solidFill>
                  <a:srgbClr val="000000"/>
                </a:solidFill>
                <a:latin typeface="Veteran Typewriter" panose="02000500000000000000" pitchFamily="2" charset="0"/>
              </a:rPr>
            </a:br>
            <a:br>
              <a:rPr lang="en-US" sz="2000" dirty="0">
                <a:solidFill>
                  <a:srgbClr val="000000"/>
                </a:solidFill>
                <a:latin typeface="Veteran Typewriter" panose="02000500000000000000" pitchFamily="2" charset="0"/>
              </a:rPr>
            </a:br>
            <a:r>
              <a:rPr lang="en-US" sz="2000" dirty="0">
                <a:solidFill>
                  <a:srgbClr val="000000"/>
                </a:solidFill>
                <a:latin typeface="Veteran Typewriter" panose="02000500000000000000" pitchFamily="2" charset="0"/>
              </a:rPr>
              <a:t>The case must start within 6 months of the act.</a:t>
            </a:r>
            <a:br>
              <a:rPr lang="en-US" sz="2000" dirty="0">
                <a:solidFill>
                  <a:srgbClr val="000000"/>
                </a:solidFill>
                <a:latin typeface="Veteran Typewriter" panose="02000500000000000000" pitchFamily="2" charset="0"/>
              </a:rPr>
            </a:br>
            <a:br>
              <a:rPr lang="en-US" sz="2000" dirty="0">
                <a:solidFill>
                  <a:srgbClr val="000000"/>
                </a:solidFill>
                <a:latin typeface="Veteran Typewriter" panose="02000500000000000000" pitchFamily="2" charset="0"/>
              </a:rPr>
            </a:br>
            <a:r>
              <a:rPr lang="en-US" sz="2000" dirty="0">
                <a:solidFill>
                  <a:srgbClr val="000000"/>
                </a:solidFill>
                <a:latin typeface="Veteran Typewriter" panose="02000500000000000000" pitchFamily="2" charset="0"/>
              </a:rPr>
              <a:t>Sentence served in provincial facility as long as it is less than 2 years (Deuce Less)</a:t>
            </a:r>
          </a:p>
        </p:txBody>
      </p:sp>
    </p:spTree>
    <p:extLst>
      <p:ext uri="{BB962C8B-B14F-4D97-AF65-F5344CB8AC3E}">
        <p14:creationId xmlns:p14="http://schemas.microsoft.com/office/powerpoint/2010/main" val="60203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rown wooden scrable">
            <a:extLst>
              <a:ext uri="{FF2B5EF4-FFF2-40B4-BE49-F238E27FC236}">
                <a16:creationId xmlns:a16="http://schemas.microsoft.com/office/drawing/2014/main" id="{1093F0D7-5500-4D09-ACD6-AE185625906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8748" r="19016"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2F613AD-2437-4D9F-9360-FCA25D4186A4}"/>
              </a:ext>
            </a:extLst>
          </p:cNvPr>
          <p:cNvSpPr>
            <a:spLocks noGrp="1"/>
          </p:cNvSpPr>
          <p:nvPr>
            <p:ph type="title"/>
          </p:nvPr>
        </p:nvSpPr>
        <p:spPr>
          <a:xfrm>
            <a:off x="804997" y="186756"/>
            <a:ext cx="4803636" cy="1311664"/>
          </a:xfrm>
        </p:spPr>
        <p:txBody>
          <a:bodyPr>
            <a:normAutofit fontScale="90000"/>
          </a:bodyPr>
          <a:lstStyle/>
          <a:p>
            <a:r>
              <a:rPr lang="en-CA" sz="3100" dirty="0">
                <a:solidFill>
                  <a:srgbClr val="000000"/>
                </a:solidFill>
                <a:latin typeface="Veteran Typewriter" panose="02000500000000000000" pitchFamily="2" charset="0"/>
              </a:rPr>
              <a:t>3 kinds of offences in the law – Indictable Offence</a:t>
            </a:r>
          </a:p>
        </p:txBody>
      </p:sp>
      <p:sp>
        <p:nvSpPr>
          <p:cNvPr id="3" name="Content Placeholder 2">
            <a:extLst>
              <a:ext uri="{FF2B5EF4-FFF2-40B4-BE49-F238E27FC236}">
                <a16:creationId xmlns:a16="http://schemas.microsoft.com/office/drawing/2014/main" id="{1A015216-E6B0-46A3-B8FC-56A395168DAA}"/>
              </a:ext>
            </a:extLst>
          </p:cNvPr>
          <p:cNvSpPr>
            <a:spLocks noGrp="1"/>
          </p:cNvSpPr>
          <p:nvPr>
            <p:ph idx="1"/>
          </p:nvPr>
        </p:nvSpPr>
        <p:spPr>
          <a:xfrm>
            <a:off x="804997" y="2392432"/>
            <a:ext cx="4706803" cy="3788830"/>
          </a:xfrm>
        </p:spPr>
        <p:txBody>
          <a:bodyPr anchor="ctr">
            <a:noAutofit/>
          </a:bodyPr>
          <a:lstStyle/>
          <a:p>
            <a:pPr marL="0" indent="0">
              <a:buNone/>
              <a:defRPr/>
            </a:pPr>
            <a:r>
              <a:rPr lang="en-US" sz="2000" dirty="0">
                <a:solidFill>
                  <a:srgbClr val="00B050"/>
                </a:solidFill>
                <a:latin typeface="Veteran Typewriter" panose="02000500000000000000" pitchFamily="2" charset="0"/>
              </a:rPr>
              <a:t>These are more serious offences</a:t>
            </a:r>
          </a:p>
          <a:p>
            <a:pPr marL="0" indent="0">
              <a:buNone/>
              <a:defRPr/>
            </a:pPr>
            <a:r>
              <a:rPr lang="en-US" sz="2000" dirty="0">
                <a:latin typeface="Veteran Typewriter" panose="02000500000000000000" pitchFamily="2" charset="0"/>
              </a:rPr>
              <a:t>Examples include Armed robbery, sexual assault, murder, treason.</a:t>
            </a:r>
            <a:br>
              <a:rPr lang="en-US" sz="2000" dirty="0">
                <a:latin typeface="Veteran Typewriter" panose="02000500000000000000" pitchFamily="2" charset="0"/>
              </a:rPr>
            </a:br>
            <a:br>
              <a:rPr lang="en-US" sz="2000" dirty="0">
                <a:latin typeface="Veteran Typewriter" panose="02000500000000000000" pitchFamily="2" charset="0"/>
              </a:rPr>
            </a:br>
            <a:r>
              <a:rPr lang="en-US" sz="2000" dirty="0">
                <a:latin typeface="Veteran Typewriter" panose="02000500000000000000" pitchFamily="2" charset="0"/>
              </a:rPr>
              <a:t>Trials with evidence and witnesses are key.</a:t>
            </a:r>
            <a:br>
              <a:rPr lang="en-US" sz="2000" dirty="0">
                <a:latin typeface="Veteran Typewriter" panose="02000500000000000000" pitchFamily="2" charset="0"/>
              </a:rPr>
            </a:br>
            <a:br>
              <a:rPr lang="en-US" sz="2000" dirty="0">
                <a:latin typeface="Veteran Typewriter" panose="02000500000000000000" pitchFamily="2" charset="0"/>
              </a:rPr>
            </a:br>
            <a:r>
              <a:rPr lang="en-US" sz="2000" dirty="0">
                <a:latin typeface="Veteran Typewriter" panose="02000500000000000000" pitchFamily="2" charset="0"/>
              </a:rPr>
              <a:t>Serious offences heard only in superior court (e.g. murder).</a:t>
            </a:r>
            <a:br>
              <a:rPr lang="en-US" sz="2000" dirty="0">
                <a:latin typeface="Veteran Typewriter" panose="02000500000000000000" pitchFamily="2" charset="0"/>
              </a:rPr>
            </a:br>
            <a:br>
              <a:rPr lang="en-US" sz="2000" dirty="0">
                <a:latin typeface="Veteran Typewriter" panose="02000500000000000000" pitchFamily="2" charset="0"/>
              </a:rPr>
            </a:br>
            <a:r>
              <a:rPr lang="en-CA" sz="2000" dirty="0">
                <a:latin typeface="Veteran Typewriter" panose="02000500000000000000" pitchFamily="2" charset="0"/>
              </a:rPr>
              <a:t>The accused can elect to be tried by a jury instead of the judge.</a:t>
            </a:r>
            <a:br>
              <a:rPr lang="en-CA" sz="2000" dirty="0">
                <a:latin typeface="Veteran Typewriter" panose="02000500000000000000" pitchFamily="2" charset="0"/>
              </a:rPr>
            </a:br>
            <a:br>
              <a:rPr lang="en-CA" sz="2000" dirty="0">
                <a:latin typeface="Veteran Typewriter" panose="02000500000000000000" pitchFamily="2" charset="0"/>
              </a:rPr>
            </a:br>
            <a:r>
              <a:rPr lang="en-US" sz="2000" dirty="0">
                <a:solidFill>
                  <a:srgbClr val="000000"/>
                </a:solidFill>
                <a:latin typeface="Veteran Typewriter" panose="02000500000000000000" pitchFamily="2" charset="0"/>
              </a:rPr>
              <a:t>Sentence generally served in federal facility as long as it is longer than 2 years less a day.(Deuce Less)</a:t>
            </a:r>
            <a:endParaRPr lang="en-CA" sz="2000" dirty="0">
              <a:latin typeface="Veteran Typewriter" panose="02000500000000000000" pitchFamily="2" charset="0"/>
            </a:endParaRPr>
          </a:p>
          <a:p>
            <a:endParaRPr lang="en-CA" sz="2000" dirty="0">
              <a:latin typeface="Veteran Typewriter" panose="02000500000000000000" pitchFamily="2" charset="0"/>
            </a:endParaRPr>
          </a:p>
          <a:p>
            <a:pPr marL="0" indent="0">
              <a:buNone/>
              <a:defRPr/>
            </a:pPr>
            <a:endParaRPr lang="en-US" sz="2000" dirty="0">
              <a:solidFill>
                <a:srgbClr val="000000"/>
              </a:solidFill>
              <a:latin typeface="Veteran Typewriter" panose="02000500000000000000" pitchFamily="2" charset="0"/>
            </a:endParaRPr>
          </a:p>
        </p:txBody>
      </p:sp>
    </p:spTree>
    <p:extLst>
      <p:ext uri="{BB962C8B-B14F-4D97-AF65-F5344CB8AC3E}">
        <p14:creationId xmlns:p14="http://schemas.microsoft.com/office/powerpoint/2010/main" val="482602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1727</Words>
  <Application>Microsoft Office PowerPoint</Application>
  <PresentationFormat>Widescreen</PresentationFormat>
  <Paragraphs>129</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Veteran Typewriter</vt:lpstr>
      <vt:lpstr>Calibri Light</vt:lpstr>
      <vt:lpstr>Calibri</vt:lpstr>
      <vt:lpstr>Wingdings</vt:lpstr>
      <vt:lpstr>Office Theme</vt:lpstr>
      <vt:lpstr>How the Canadian Judicial System is supposed to work</vt:lpstr>
      <vt:lpstr>Key Terminology</vt:lpstr>
      <vt:lpstr>Powers of the Judiciary</vt:lpstr>
      <vt:lpstr>Provincial Courts</vt:lpstr>
      <vt:lpstr>Superior Courts of Province</vt:lpstr>
      <vt:lpstr>The Highest Courts of Canada</vt:lpstr>
      <vt:lpstr>What is a Crime?</vt:lpstr>
      <vt:lpstr>3 kinds of offences in the law – Summary Offence</vt:lpstr>
      <vt:lpstr>3 kinds of offences in the law – Indictable Offence</vt:lpstr>
      <vt:lpstr>3 kinds of offences in the law – Hybrid Offences</vt:lpstr>
      <vt:lpstr>Who participates in a Trial?</vt:lpstr>
      <vt:lpstr>The Judge</vt:lpstr>
      <vt:lpstr>The Judge</vt:lpstr>
      <vt:lpstr>The Defence</vt:lpstr>
      <vt:lpstr>Crown Attorney</vt:lpstr>
      <vt:lpstr>Court Personnel</vt:lpstr>
      <vt:lpstr>The Jury</vt:lpstr>
      <vt:lpstr>The Witnesses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Canadian Judicial System is supposed to work</dc:title>
  <dc:creator>Ken Kosowan</dc:creator>
  <cp:lastModifiedBy>Ken Kosowan</cp:lastModifiedBy>
  <cp:revision>10</cp:revision>
  <dcterms:created xsi:type="dcterms:W3CDTF">2020-10-05T01:48:43Z</dcterms:created>
  <dcterms:modified xsi:type="dcterms:W3CDTF">2021-01-20T19:27:00Z</dcterms:modified>
</cp:coreProperties>
</file>