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1" r:id="rId4"/>
    <p:sldId id="259" r:id="rId5"/>
    <p:sldId id="262" r:id="rId6"/>
    <p:sldId id="263" r:id="rId7"/>
    <p:sldId id="264" r:id="rId8"/>
    <p:sldId id="268" r:id="rId9"/>
    <p:sldId id="269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9F74D8-67A2-4A7A-A8C0-53F3821CE9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A83D2B-8D35-4DE6-8794-572929C554A1}">
      <dgm:prSet/>
      <dgm:spPr/>
      <dgm:t>
        <a:bodyPr/>
        <a:lstStyle/>
        <a:p>
          <a:pPr algn="ctr"/>
          <a:r>
            <a:rPr lang="en-CA" dirty="0"/>
            <a:t>People are upset because using the Clause means that a Government </a:t>
          </a:r>
          <a:r>
            <a:rPr lang="en-CA" b="1" dirty="0">
              <a:solidFill>
                <a:srgbClr val="FFFF00"/>
              </a:solidFill>
            </a:rPr>
            <a:t>can ignore </a:t>
          </a:r>
          <a:r>
            <a:rPr lang="en-CA" dirty="0"/>
            <a:t>the findings of the Judicial Branch.</a:t>
          </a:r>
          <a:endParaRPr lang="en-US" dirty="0"/>
        </a:p>
      </dgm:t>
    </dgm:pt>
    <dgm:pt modelId="{7B6E5D0E-0791-47AB-8072-7CB4320A7452}" type="parTrans" cxnId="{4122BCA1-4670-4E10-92A2-7A94F2344C48}">
      <dgm:prSet/>
      <dgm:spPr/>
      <dgm:t>
        <a:bodyPr/>
        <a:lstStyle/>
        <a:p>
          <a:endParaRPr lang="en-US"/>
        </a:p>
      </dgm:t>
    </dgm:pt>
    <dgm:pt modelId="{A0919D47-6276-45E7-96BC-22390712FF4D}" type="sibTrans" cxnId="{4122BCA1-4670-4E10-92A2-7A94F2344C48}">
      <dgm:prSet/>
      <dgm:spPr/>
      <dgm:t>
        <a:bodyPr/>
        <a:lstStyle/>
        <a:p>
          <a:endParaRPr lang="en-US"/>
        </a:p>
      </dgm:t>
    </dgm:pt>
    <dgm:pt modelId="{C05D62E3-1E1F-43D8-8CD1-B4CF8A423B3D}">
      <dgm:prSet/>
      <dgm:spPr/>
      <dgm:t>
        <a:bodyPr/>
        <a:lstStyle/>
        <a:p>
          <a:r>
            <a:rPr lang="en-CA" dirty="0"/>
            <a:t>The question boils down to whether a </a:t>
          </a:r>
          <a:r>
            <a:rPr lang="en-CA" b="1" dirty="0">
              <a:solidFill>
                <a:srgbClr val="FFC000"/>
              </a:solidFill>
            </a:rPr>
            <a:t>Government should be able to enact any legislation it feels serves its purposes </a:t>
          </a:r>
          <a:r>
            <a:rPr lang="en-CA" dirty="0"/>
            <a:t>or if the </a:t>
          </a:r>
          <a:r>
            <a:rPr lang="en-CA" b="1" dirty="0">
              <a:solidFill>
                <a:srgbClr val="00FFFF"/>
              </a:solidFill>
            </a:rPr>
            <a:t>Courts’ authority over the Constitutionality of law takes priority</a:t>
          </a:r>
          <a:r>
            <a:rPr lang="en-CA" dirty="0"/>
            <a:t>.</a:t>
          </a:r>
          <a:endParaRPr lang="en-US" dirty="0"/>
        </a:p>
      </dgm:t>
    </dgm:pt>
    <dgm:pt modelId="{A2523517-43DF-4998-AE96-2D98E22EB526}" type="parTrans" cxnId="{D57F6279-CA99-4281-AA8E-96B580908601}">
      <dgm:prSet/>
      <dgm:spPr/>
      <dgm:t>
        <a:bodyPr/>
        <a:lstStyle/>
        <a:p>
          <a:endParaRPr lang="en-US"/>
        </a:p>
      </dgm:t>
    </dgm:pt>
    <dgm:pt modelId="{4005ABC5-170C-44CE-8E04-B74A4F0FC999}" type="sibTrans" cxnId="{D57F6279-CA99-4281-AA8E-96B580908601}">
      <dgm:prSet/>
      <dgm:spPr/>
      <dgm:t>
        <a:bodyPr/>
        <a:lstStyle/>
        <a:p>
          <a:endParaRPr lang="en-US"/>
        </a:p>
      </dgm:t>
    </dgm:pt>
    <dgm:pt modelId="{F995B823-25B8-4600-ADFA-9AE93F072F35}" type="pres">
      <dgm:prSet presAssocID="{D29F74D8-67A2-4A7A-A8C0-53F3821CE9BA}" presName="linear" presStyleCnt="0">
        <dgm:presLayoutVars>
          <dgm:animLvl val="lvl"/>
          <dgm:resizeHandles val="exact"/>
        </dgm:presLayoutVars>
      </dgm:prSet>
      <dgm:spPr/>
    </dgm:pt>
    <dgm:pt modelId="{7A5916F4-BFA0-4370-A035-AF964A7174B9}" type="pres">
      <dgm:prSet presAssocID="{15A83D2B-8D35-4DE6-8794-572929C554A1}" presName="parentText" presStyleLbl="node1" presStyleIdx="0" presStyleCnt="2" custLinFactNeighborX="-10435" custLinFactNeighborY="-20353">
        <dgm:presLayoutVars>
          <dgm:chMax val="0"/>
          <dgm:bulletEnabled val="1"/>
        </dgm:presLayoutVars>
      </dgm:prSet>
      <dgm:spPr/>
    </dgm:pt>
    <dgm:pt modelId="{04EC299F-93B7-4A3A-9018-B1877C993B65}" type="pres">
      <dgm:prSet presAssocID="{A0919D47-6276-45E7-96BC-22390712FF4D}" presName="spacer" presStyleCnt="0"/>
      <dgm:spPr/>
    </dgm:pt>
    <dgm:pt modelId="{682D7EEC-483A-4AD3-B711-EBC98367A30C}" type="pres">
      <dgm:prSet presAssocID="{C05D62E3-1E1F-43D8-8CD1-B4CF8A423B3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E588816-56AD-401A-8B1B-78545F5778DA}" type="presOf" srcId="{C05D62E3-1E1F-43D8-8CD1-B4CF8A423B3D}" destId="{682D7EEC-483A-4AD3-B711-EBC98367A30C}" srcOrd="0" destOrd="0" presId="urn:microsoft.com/office/officeart/2005/8/layout/vList2"/>
    <dgm:cxn modelId="{7A8D3F21-9732-4F66-81F9-BC8827F767EC}" type="presOf" srcId="{15A83D2B-8D35-4DE6-8794-572929C554A1}" destId="{7A5916F4-BFA0-4370-A035-AF964A7174B9}" srcOrd="0" destOrd="0" presId="urn:microsoft.com/office/officeart/2005/8/layout/vList2"/>
    <dgm:cxn modelId="{D57F6279-CA99-4281-AA8E-96B580908601}" srcId="{D29F74D8-67A2-4A7A-A8C0-53F3821CE9BA}" destId="{C05D62E3-1E1F-43D8-8CD1-B4CF8A423B3D}" srcOrd="1" destOrd="0" parTransId="{A2523517-43DF-4998-AE96-2D98E22EB526}" sibTransId="{4005ABC5-170C-44CE-8E04-B74A4F0FC999}"/>
    <dgm:cxn modelId="{1117459E-27D2-4797-8246-076E4289BB7C}" type="presOf" srcId="{D29F74D8-67A2-4A7A-A8C0-53F3821CE9BA}" destId="{F995B823-25B8-4600-ADFA-9AE93F072F35}" srcOrd="0" destOrd="0" presId="urn:microsoft.com/office/officeart/2005/8/layout/vList2"/>
    <dgm:cxn modelId="{4122BCA1-4670-4E10-92A2-7A94F2344C48}" srcId="{D29F74D8-67A2-4A7A-A8C0-53F3821CE9BA}" destId="{15A83D2B-8D35-4DE6-8794-572929C554A1}" srcOrd="0" destOrd="0" parTransId="{7B6E5D0E-0791-47AB-8072-7CB4320A7452}" sibTransId="{A0919D47-6276-45E7-96BC-22390712FF4D}"/>
    <dgm:cxn modelId="{E3154248-123C-4BA2-87E2-97F5AACFD05E}" type="presParOf" srcId="{F995B823-25B8-4600-ADFA-9AE93F072F35}" destId="{7A5916F4-BFA0-4370-A035-AF964A7174B9}" srcOrd="0" destOrd="0" presId="urn:microsoft.com/office/officeart/2005/8/layout/vList2"/>
    <dgm:cxn modelId="{BA125F79-264B-45E8-AFB3-0977E564578D}" type="presParOf" srcId="{F995B823-25B8-4600-ADFA-9AE93F072F35}" destId="{04EC299F-93B7-4A3A-9018-B1877C993B65}" srcOrd="1" destOrd="0" presId="urn:microsoft.com/office/officeart/2005/8/layout/vList2"/>
    <dgm:cxn modelId="{FEF5C6E6-05FE-4563-81CC-1B484A7D5169}" type="presParOf" srcId="{F995B823-25B8-4600-ADFA-9AE93F072F35}" destId="{682D7EEC-483A-4AD3-B711-EBC98367A30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9F74D8-67A2-4A7A-A8C0-53F3821CE9B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A83D2B-8D35-4DE6-8794-572929C554A1}">
      <dgm:prSet/>
      <dgm:spPr/>
      <dgm:t>
        <a:bodyPr/>
        <a:lstStyle/>
        <a:p>
          <a:pPr algn="ctr"/>
          <a:r>
            <a:rPr lang="en-CA" dirty="0"/>
            <a:t>In Ontario, the Notwithstanding Clause has </a:t>
          </a:r>
          <a:r>
            <a:rPr lang="en-CA" b="1" dirty="0">
              <a:solidFill>
                <a:srgbClr val="FFFF00"/>
              </a:solidFill>
            </a:rPr>
            <a:t>never</a:t>
          </a:r>
          <a:r>
            <a:rPr lang="en-CA" dirty="0"/>
            <a:t> been used by a Provincial Government, although the Ford government came close in 2018.</a:t>
          </a:r>
          <a:endParaRPr lang="en-US" dirty="0"/>
        </a:p>
      </dgm:t>
    </dgm:pt>
    <dgm:pt modelId="{7B6E5D0E-0791-47AB-8072-7CB4320A7452}" type="parTrans" cxnId="{4122BCA1-4670-4E10-92A2-7A94F2344C48}">
      <dgm:prSet/>
      <dgm:spPr/>
      <dgm:t>
        <a:bodyPr/>
        <a:lstStyle/>
        <a:p>
          <a:endParaRPr lang="en-US"/>
        </a:p>
      </dgm:t>
    </dgm:pt>
    <dgm:pt modelId="{A0919D47-6276-45E7-96BC-22390712FF4D}" type="sibTrans" cxnId="{4122BCA1-4670-4E10-92A2-7A94F2344C48}">
      <dgm:prSet/>
      <dgm:spPr/>
      <dgm:t>
        <a:bodyPr/>
        <a:lstStyle/>
        <a:p>
          <a:endParaRPr lang="en-US"/>
        </a:p>
      </dgm:t>
    </dgm:pt>
    <dgm:pt modelId="{C05D62E3-1E1F-43D8-8CD1-B4CF8A423B3D}">
      <dgm:prSet/>
      <dgm:spPr/>
      <dgm:t>
        <a:bodyPr/>
        <a:lstStyle/>
        <a:p>
          <a:r>
            <a:rPr lang="en-CA" dirty="0"/>
            <a:t>Do you think that the Government should be able to ignore the power of Provincial Courts to pass their legislation?</a:t>
          </a:r>
          <a:endParaRPr lang="en-US" dirty="0"/>
        </a:p>
      </dgm:t>
    </dgm:pt>
    <dgm:pt modelId="{A2523517-43DF-4998-AE96-2D98E22EB526}" type="parTrans" cxnId="{D57F6279-CA99-4281-AA8E-96B580908601}">
      <dgm:prSet/>
      <dgm:spPr/>
      <dgm:t>
        <a:bodyPr/>
        <a:lstStyle/>
        <a:p>
          <a:endParaRPr lang="en-US"/>
        </a:p>
      </dgm:t>
    </dgm:pt>
    <dgm:pt modelId="{4005ABC5-170C-44CE-8E04-B74A4F0FC999}" type="sibTrans" cxnId="{D57F6279-CA99-4281-AA8E-96B580908601}">
      <dgm:prSet/>
      <dgm:spPr/>
      <dgm:t>
        <a:bodyPr/>
        <a:lstStyle/>
        <a:p>
          <a:endParaRPr lang="en-US"/>
        </a:p>
      </dgm:t>
    </dgm:pt>
    <dgm:pt modelId="{F995B823-25B8-4600-ADFA-9AE93F072F35}" type="pres">
      <dgm:prSet presAssocID="{D29F74D8-67A2-4A7A-A8C0-53F3821CE9BA}" presName="linear" presStyleCnt="0">
        <dgm:presLayoutVars>
          <dgm:animLvl val="lvl"/>
          <dgm:resizeHandles val="exact"/>
        </dgm:presLayoutVars>
      </dgm:prSet>
      <dgm:spPr/>
    </dgm:pt>
    <dgm:pt modelId="{7A5916F4-BFA0-4370-A035-AF964A7174B9}" type="pres">
      <dgm:prSet presAssocID="{15A83D2B-8D35-4DE6-8794-572929C554A1}" presName="parentText" presStyleLbl="node1" presStyleIdx="0" presStyleCnt="2" custLinFactNeighborX="-10435" custLinFactNeighborY="-20353">
        <dgm:presLayoutVars>
          <dgm:chMax val="0"/>
          <dgm:bulletEnabled val="1"/>
        </dgm:presLayoutVars>
      </dgm:prSet>
      <dgm:spPr/>
    </dgm:pt>
    <dgm:pt modelId="{04EC299F-93B7-4A3A-9018-B1877C993B65}" type="pres">
      <dgm:prSet presAssocID="{A0919D47-6276-45E7-96BC-22390712FF4D}" presName="spacer" presStyleCnt="0"/>
      <dgm:spPr/>
    </dgm:pt>
    <dgm:pt modelId="{682D7EEC-483A-4AD3-B711-EBC98367A30C}" type="pres">
      <dgm:prSet presAssocID="{C05D62E3-1E1F-43D8-8CD1-B4CF8A423B3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E588816-56AD-401A-8B1B-78545F5778DA}" type="presOf" srcId="{C05D62E3-1E1F-43D8-8CD1-B4CF8A423B3D}" destId="{682D7EEC-483A-4AD3-B711-EBC98367A30C}" srcOrd="0" destOrd="0" presId="urn:microsoft.com/office/officeart/2005/8/layout/vList2"/>
    <dgm:cxn modelId="{7A8D3F21-9732-4F66-81F9-BC8827F767EC}" type="presOf" srcId="{15A83D2B-8D35-4DE6-8794-572929C554A1}" destId="{7A5916F4-BFA0-4370-A035-AF964A7174B9}" srcOrd="0" destOrd="0" presId="urn:microsoft.com/office/officeart/2005/8/layout/vList2"/>
    <dgm:cxn modelId="{D57F6279-CA99-4281-AA8E-96B580908601}" srcId="{D29F74D8-67A2-4A7A-A8C0-53F3821CE9BA}" destId="{C05D62E3-1E1F-43D8-8CD1-B4CF8A423B3D}" srcOrd="1" destOrd="0" parTransId="{A2523517-43DF-4998-AE96-2D98E22EB526}" sibTransId="{4005ABC5-170C-44CE-8E04-B74A4F0FC999}"/>
    <dgm:cxn modelId="{1117459E-27D2-4797-8246-076E4289BB7C}" type="presOf" srcId="{D29F74D8-67A2-4A7A-A8C0-53F3821CE9BA}" destId="{F995B823-25B8-4600-ADFA-9AE93F072F35}" srcOrd="0" destOrd="0" presId="urn:microsoft.com/office/officeart/2005/8/layout/vList2"/>
    <dgm:cxn modelId="{4122BCA1-4670-4E10-92A2-7A94F2344C48}" srcId="{D29F74D8-67A2-4A7A-A8C0-53F3821CE9BA}" destId="{15A83D2B-8D35-4DE6-8794-572929C554A1}" srcOrd="0" destOrd="0" parTransId="{7B6E5D0E-0791-47AB-8072-7CB4320A7452}" sibTransId="{A0919D47-6276-45E7-96BC-22390712FF4D}"/>
    <dgm:cxn modelId="{E3154248-123C-4BA2-87E2-97F5AACFD05E}" type="presParOf" srcId="{F995B823-25B8-4600-ADFA-9AE93F072F35}" destId="{7A5916F4-BFA0-4370-A035-AF964A7174B9}" srcOrd="0" destOrd="0" presId="urn:microsoft.com/office/officeart/2005/8/layout/vList2"/>
    <dgm:cxn modelId="{BA125F79-264B-45E8-AFB3-0977E564578D}" type="presParOf" srcId="{F995B823-25B8-4600-ADFA-9AE93F072F35}" destId="{04EC299F-93B7-4A3A-9018-B1877C993B65}" srcOrd="1" destOrd="0" presId="urn:microsoft.com/office/officeart/2005/8/layout/vList2"/>
    <dgm:cxn modelId="{FEF5C6E6-05FE-4563-81CC-1B484A7D5169}" type="presParOf" srcId="{F995B823-25B8-4600-ADFA-9AE93F072F35}" destId="{682D7EEC-483A-4AD3-B711-EBC98367A30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916F4-BFA0-4370-A035-AF964A7174B9}">
      <dsp:nvSpPr>
        <dsp:cNvPr id="0" name=""/>
        <dsp:cNvSpPr/>
      </dsp:nvSpPr>
      <dsp:spPr>
        <a:xfrm>
          <a:off x="0" y="64916"/>
          <a:ext cx="6336323" cy="2062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People are upset because using the Clause means that a Government </a:t>
          </a:r>
          <a:r>
            <a:rPr lang="en-CA" sz="2400" b="1" kern="1200" dirty="0">
              <a:solidFill>
                <a:srgbClr val="FFFF00"/>
              </a:solidFill>
            </a:rPr>
            <a:t>can ignore </a:t>
          </a:r>
          <a:r>
            <a:rPr lang="en-CA" sz="2400" kern="1200" dirty="0"/>
            <a:t>the findings of the Judicial Branch.</a:t>
          </a:r>
          <a:endParaRPr lang="en-US" sz="2400" kern="1200" dirty="0"/>
        </a:p>
      </dsp:txBody>
      <dsp:txXfrm>
        <a:off x="100665" y="165581"/>
        <a:ext cx="6134993" cy="1860795"/>
      </dsp:txXfrm>
    </dsp:sp>
    <dsp:sp modelId="{682D7EEC-483A-4AD3-B711-EBC98367A30C}">
      <dsp:nvSpPr>
        <dsp:cNvPr id="0" name=""/>
        <dsp:cNvSpPr/>
      </dsp:nvSpPr>
      <dsp:spPr>
        <a:xfrm>
          <a:off x="0" y="2210229"/>
          <a:ext cx="6336323" cy="2062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400" kern="1200" dirty="0"/>
            <a:t>The question boils down to whether a </a:t>
          </a:r>
          <a:r>
            <a:rPr lang="en-CA" sz="2400" b="1" kern="1200" dirty="0">
              <a:solidFill>
                <a:srgbClr val="FFC000"/>
              </a:solidFill>
            </a:rPr>
            <a:t>Government should be able to enact any legislation it feels serves its purposes </a:t>
          </a:r>
          <a:r>
            <a:rPr lang="en-CA" sz="2400" kern="1200" dirty="0"/>
            <a:t>or if the </a:t>
          </a:r>
          <a:r>
            <a:rPr lang="en-CA" sz="2400" b="1" kern="1200" dirty="0">
              <a:solidFill>
                <a:srgbClr val="00FFFF"/>
              </a:solidFill>
            </a:rPr>
            <a:t>Courts’ authority over the Constitutionality of law takes priority</a:t>
          </a:r>
          <a:r>
            <a:rPr lang="en-CA" sz="2400" kern="1200" dirty="0"/>
            <a:t>.</a:t>
          </a:r>
          <a:endParaRPr lang="en-US" sz="2400" kern="1200" dirty="0"/>
        </a:p>
      </dsp:txBody>
      <dsp:txXfrm>
        <a:off x="100665" y="2310894"/>
        <a:ext cx="6134993" cy="18607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916F4-BFA0-4370-A035-AF964A7174B9}">
      <dsp:nvSpPr>
        <dsp:cNvPr id="0" name=""/>
        <dsp:cNvSpPr/>
      </dsp:nvSpPr>
      <dsp:spPr>
        <a:xfrm>
          <a:off x="0" y="47180"/>
          <a:ext cx="6336323" cy="2069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900" kern="1200" dirty="0"/>
            <a:t>In Ontario, the Notwithstanding Clause has </a:t>
          </a:r>
          <a:r>
            <a:rPr lang="en-CA" sz="2900" b="1" kern="1200" dirty="0">
              <a:solidFill>
                <a:srgbClr val="FFFF00"/>
              </a:solidFill>
            </a:rPr>
            <a:t>never</a:t>
          </a:r>
          <a:r>
            <a:rPr lang="en-CA" sz="2900" kern="1200" dirty="0"/>
            <a:t> been used by a Provincial Government, although the Ford government came close in 2018.</a:t>
          </a:r>
          <a:endParaRPr lang="en-US" sz="2900" kern="1200" dirty="0"/>
        </a:p>
      </dsp:txBody>
      <dsp:txXfrm>
        <a:off x="101036" y="148216"/>
        <a:ext cx="6134251" cy="1867658"/>
      </dsp:txXfrm>
    </dsp:sp>
    <dsp:sp modelId="{682D7EEC-483A-4AD3-B711-EBC98367A30C}">
      <dsp:nvSpPr>
        <dsp:cNvPr id="0" name=""/>
        <dsp:cNvSpPr/>
      </dsp:nvSpPr>
      <dsp:spPr>
        <a:xfrm>
          <a:off x="0" y="2217429"/>
          <a:ext cx="6336323" cy="20697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900" kern="1200" dirty="0"/>
            <a:t>Do you think that the Government should be able to ignore the power of Provincial Courts to pass their legislation?</a:t>
          </a:r>
          <a:endParaRPr lang="en-US" sz="2900" kern="1200" dirty="0"/>
        </a:p>
      </dsp:txBody>
      <dsp:txXfrm>
        <a:off x="101036" y="2318465"/>
        <a:ext cx="6134251" cy="1867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8CD0-FFEB-4F97-A4AB-38B71A9BF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6640A1-7007-4DD1-9F01-660A462708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D64E0-C603-4468-B3A9-D824E879C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AA301-E28C-4C2B-B92E-F944B3C73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B054A-96F8-4066-9207-131BB8E0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3462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2EFFB-9659-4982-9265-AA52D6114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0362BD-C2FA-46C9-BA68-075C95273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77E0CA-7F06-4053-9F4F-5CCCE3DE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BB6BB-88BC-4EF2-B479-7A11AF8CC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5EBD2-597E-40D2-AE98-1A284EE8C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8671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A661F-72B9-43DC-855A-E153CC67A9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F76FE-6FF0-4C85-A8DC-618F3BFC2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76085-7CEE-4F76-97C0-E147D0B09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DDF31-43AD-4FE6-AB51-98A5503C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4A907-B882-4005-AE09-FB299B10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43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EEB8C-154A-455A-A350-F7E3D0486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8B5B0-D86B-4162-AC13-5794CD055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1477A-B3CF-4747-A6E7-3C7331C5F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A2FA9-94B4-4104-90BF-65DD509D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ACCB6-D32F-4128-8414-46B75D80D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5580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E88BC-B812-40D4-9BE1-5B6A328FE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1271D-6AA6-4B5B-B25C-2EB9D465B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FEE57-61F6-420C-A243-9A74390FA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081B7-3ACC-4DA5-988A-A4B8623F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C89A5-BB7A-4CC6-A465-428971D7F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095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8226F-A8F9-409F-85B6-927AFEFD1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DA260-E064-4ACE-BBF5-1A57C9BA32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F64C4-2AF1-4300-817E-BD4866D88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51034-64C6-4A83-B39F-C37C1A5A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D51E01-B7A6-4829-9D66-A187E435B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72F7B-59B9-497D-B336-C1BF3264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581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0E77-3AD4-445C-9EBB-9D5533789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129B8-4D07-47D0-B52A-CE1C1DE8F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129A0-752F-4A82-8C90-6149C13F43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2E8CED-D16E-4709-A9F8-6B0C95D0E4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266F94-B564-4D70-9F7E-EB7831707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FE51E8-D00D-44B5-BCED-9CF207D9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7976C-A64C-46BD-BF7F-337328C8F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12BFCC-B017-4AC5-AFFA-D8A7EB7FD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379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0F8A8-C100-4250-8DF3-D4783814B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FEA687-6869-4E46-9CBC-5890C47D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FA192-8411-4F91-BD69-F0FB8428B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FF6F0D-222B-411E-972E-892EEBB3C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08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87C503-5E88-42E2-BB39-D21E4741D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A7CDDA-9EAC-46B0-865D-D6047A40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716C13-1A81-4B37-952B-D8F6C0840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981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399A8-2EF8-4A8F-82A5-835E1ED74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19771-885D-410C-A0AD-31FAB7810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1C3CC5-7D93-4E93-886B-69B29C3269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5516B6-E7FA-455D-8C6C-B03CF3A98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DD7E6-6E67-423E-B0CB-3722E9AB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C0BC9-6B65-4AEE-A2EC-16BD6D99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378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1E3C1-409C-4BB3-8B6E-21FFD1503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AEB424-4806-4D3A-B4E0-F6C85DA51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502A86-BE6A-4419-8E84-E6C263A30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FD0A7-5602-4C58-9977-ABF18FA59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596A5-0017-41BE-ACD6-BD48BD73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C254A-2272-4975-965B-39B2DC5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69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583D7E-A4D3-43D5-A337-BF2CB434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24803-BA7D-445F-B977-61B489AA8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C74D8-9981-475B-8A03-6FCAF767D7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23A3B-D704-4777-AFDA-E54DD409A95A}" type="datetimeFigureOut">
              <a:rPr lang="en-CA" smtClean="0"/>
              <a:t>2021-06-10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6A637-FE55-48F7-8232-E64F64CBC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F933B-60FC-4DB9-B111-A42E24537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5F657-24BF-460B-B7E4-6BE312CEE7E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5267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1520B01-A2E4-41C2-8A8F-7683F25089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F46E4C-8CFB-4EB6-86C4-CF06203F3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5578" y="1688119"/>
            <a:ext cx="4500844" cy="311469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500" kern="1200" dirty="0">
                <a:solidFill>
                  <a:schemeClr val="bg1"/>
                </a:solidFill>
                <a:latin typeface="Veteran Typewriter" panose="02000500000000000000" pitchFamily="2" charset="0"/>
              </a:rPr>
              <a:t>The </a:t>
            </a:r>
            <a:br>
              <a:rPr lang="en-US" sz="3500" kern="1200" dirty="0">
                <a:solidFill>
                  <a:schemeClr val="bg1"/>
                </a:solidFill>
                <a:latin typeface="Veteran Typewriter" panose="02000500000000000000" pitchFamily="2" charset="0"/>
              </a:rPr>
            </a:br>
            <a:r>
              <a:rPr lang="en-US" sz="3500" kern="1200" dirty="0">
                <a:solidFill>
                  <a:schemeClr val="bg1"/>
                </a:solidFill>
                <a:latin typeface="Veteran Typewriter" panose="02000500000000000000" pitchFamily="2" charset="0"/>
              </a:rPr>
              <a:t>Nothwithstanding Clause</a:t>
            </a:r>
            <a:br>
              <a:rPr lang="en-US" sz="3500" kern="1200" dirty="0">
                <a:solidFill>
                  <a:schemeClr val="bg1"/>
                </a:solidFill>
                <a:latin typeface="Veteran Typewriter" panose="02000500000000000000" pitchFamily="2" charset="0"/>
              </a:rPr>
            </a:br>
            <a:endParaRPr lang="en-US" sz="3500" kern="1200" dirty="0">
              <a:solidFill>
                <a:schemeClr val="bg1"/>
              </a:solidFill>
              <a:latin typeface="Veteran Typewriter" panose="02000500000000000000" pitchFamily="2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F634C0A-A487-42AF-8DFD-4DAD62FE9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412B137-E115-42F2-8CF9-67E40B5D2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779E94B-3A8C-4695-9DA1-2EDEFB170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6" descr="Doug Ford photo">
            <a:extLst>
              <a:ext uri="{FF2B5EF4-FFF2-40B4-BE49-F238E27FC236}">
                <a16:creationId xmlns:a16="http://schemas.microsoft.com/office/drawing/2014/main" id="{A9369316-F392-474A-939D-FBF67E4A75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95" r="1684"/>
          <a:stretch/>
        </p:blipFill>
        <p:spPr bwMode="auto">
          <a:xfrm>
            <a:off x="20" y="10"/>
            <a:ext cx="3910064" cy="685799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0" y="0"/>
                </a:moveTo>
                <a:lnTo>
                  <a:pt x="2996382" y="0"/>
                </a:lnTo>
                <a:lnTo>
                  <a:pt x="3563333" y="1750276"/>
                </a:lnTo>
                <a:lnTo>
                  <a:pt x="3910084" y="6054385"/>
                </a:lnTo>
                <a:lnTo>
                  <a:pt x="3791309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066EE5A2-0D35-4D6A-A5C7-1CA91F740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8589" y="0"/>
            <a:ext cx="1339053" cy="6858000"/>
            <a:chOff x="2661507" y="0"/>
            <a:chExt cx="1339053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FBB771-C61C-4F38-ABBB-98A2D8476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432BD6-3DCC-4397-BD7F-3FE84F321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6AA1647-0DA6-4A17-B3E1-95D61BD54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60" y="0"/>
            <a:ext cx="4087640" cy="6858000"/>
            <a:chOff x="1" y="0"/>
            <a:chExt cx="4087640" cy="6858000"/>
          </a:xfrm>
          <a:effectLst>
            <a:outerShdw blurRad="381000" dist="152400" algn="ctr" rotWithShape="0">
              <a:srgbClr val="000000">
                <a:alpha val="10000"/>
              </a:srgbClr>
            </a:outerShdw>
          </a:effectLst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F1D8352-2F00-4057-8781-E455C455B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0"/>
              <a:ext cx="3986041" cy="6858000"/>
            </a:xfrm>
            <a:custGeom>
              <a:avLst/>
              <a:gdLst>
                <a:gd name="connsiteX0" fmla="*/ 0 w 3986041"/>
                <a:gd name="connsiteY0" fmla="*/ 0 h 6858000"/>
                <a:gd name="connsiteX1" fmla="*/ 3066495 w 3986041"/>
                <a:gd name="connsiteY1" fmla="*/ 0 h 6858000"/>
                <a:gd name="connsiteX2" fmla="*/ 3427241 w 3986041"/>
                <a:gd name="connsiteY2" fmla="*/ 1211943 h 6858000"/>
                <a:gd name="connsiteX3" fmla="*/ 3986041 w 3986041"/>
                <a:gd name="connsiteY3" fmla="*/ 4122057 h 6858000"/>
                <a:gd name="connsiteX4" fmla="*/ 3751724 w 3986041"/>
                <a:gd name="connsiteY4" fmla="*/ 6858000 h 6858000"/>
                <a:gd name="connsiteX5" fmla="*/ 0 w 3986041"/>
                <a:gd name="connsiteY5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86041" h="6858000">
                  <a:moveTo>
                    <a:pt x="0" y="0"/>
                  </a:moveTo>
                  <a:lnTo>
                    <a:pt x="3066495" y="0"/>
                  </a:lnTo>
                  <a:lnTo>
                    <a:pt x="3427241" y="1211943"/>
                  </a:lnTo>
                  <a:lnTo>
                    <a:pt x="3986041" y="4122057"/>
                  </a:lnTo>
                  <a:lnTo>
                    <a:pt x="3751724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BE70D92-7E07-4A6F-BD82-729F71C26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748588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6" name="Picture 4" descr="Canada a Constitutional Monarchy.">
            <a:extLst>
              <a:ext uri="{FF2B5EF4-FFF2-40B4-BE49-F238E27FC236}">
                <a16:creationId xmlns:a16="http://schemas.microsoft.com/office/drawing/2014/main" id="{8A5E79E3-8D83-4CCC-8EFB-A2C7D70E85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95" r="30195" b="1"/>
          <a:stretch/>
        </p:blipFill>
        <p:spPr bwMode="auto">
          <a:xfrm>
            <a:off x="8281916" y="1"/>
            <a:ext cx="3910084" cy="6858000"/>
          </a:xfrm>
          <a:custGeom>
            <a:avLst/>
            <a:gdLst/>
            <a:ahLst/>
            <a:cxnLst/>
            <a:rect l="l" t="t" r="r" b="b"/>
            <a:pathLst>
              <a:path w="3910084" h="6858000">
                <a:moveTo>
                  <a:pt x="118775" y="0"/>
                </a:moveTo>
                <a:lnTo>
                  <a:pt x="3910084" y="0"/>
                </a:lnTo>
                <a:lnTo>
                  <a:pt x="3910084" y="6858000"/>
                </a:lnTo>
                <a:lnTo>
                  <a:pt x="913702" y="6858000"/>
                </a:lnTo>
                <a:lnTo>
                  <a:pt x="346751" y="5107724"/>
                </a:lnTo>
                <a:lnTo>
                  <a:pt x="0" y="803615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08D20F07-CD49-4F17-BC00-9429DA80C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104359" y="-2"/>
            <a:ext cx="1339053" cy="6858000"/>
            <a:chOff x="2661507" y="0"/>
            <a:chExt cx="1339053" cy="6858000"/>
          </a:xfr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11F66703-4D0D-42DF-8150-991FE9F869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96840F9-95E6-4C98-BFE4-21B5954236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61507" y="0"/>
              <a:ext cx="1339053" cy="6858000"/>
            </a:xfrm>
            <a:custGeom>
              <a:avLst/>
              <a:gdLst>
                <a:gd name="connsiteX0" fmla="*/ 850532 w 1339053"/>
                <a:gd name="connsiteY0" fmla="*/ 3481838 h 6858000"/>
                <a:gd name="connsiteX1" fmla="*/ 877027 w 1339053"/>
                <a:gd name="connsiteY1" fmla="*/ 3490955 h 6858000"/>
                <a:gd name="connsiteX2" fmla="*/ 922718 w 1339053"/>
                <a:gd name="connsiteY2" fmla="*/ 3516472 h 6858000"/>
                <a:gd name="connsiteX3" fmla="*/ 1094179 w 1339053"/>
                <a:gd name="connsiteY3" fmla="*/ 3567567 h 6858000"/>
                <a:gd name="connsiteX4" fmla="*/ 1118891 w 1339053"/>
                <a:gd name="connsiteY4" fmla="*/ 3568331 h 6858000"/>
                <a:gd name="connsiteX5" fmla="*/ 1295961 w 1339053"/>
                <a:gd name="connsiteY5" fmla="*/ 3584709 h 6858000"/>
                <a:gd name="connsiteX6" fmla="*/ 1308070 w 1339053"/>
                <a:gd name="connsiteY6" fmla="*/ 3585183 h 6858000"/>
                <a:gd name="connsiteX7" fmla="*/ 1325263 w 1339053"/>
                <a:gd name="connsiteY7" fmla="*/ 3705453 h 6858000"/>
                <a:gd name="connsiteX8" fmla="*/ 1334107 w 1339053"/>
                <a:gd name="connsiteY8" fmla="*/ 3772268 h 6858000"/>
                <a:gd name="connsiteX9" fmla="*/ 1338203 w 1339053"/>
                <a:gd name="connsiteY9" fmla="*/ 3831076 h 6858000"/>
                <a:gd name="connsiteX10" fmla="*/ 1338805 w 1339053"/>
                <a:gd name="connsiteY10" fmla="*/ 3839709 h 6858000"/>
                <a:gd name="connsiteX11" fmla="*/ 1335635 w 1339053"/>
                <a:gd name="connsiteY11" fmla="*/ 4118635 h 6858000"/>
                <a:gd name="connsiteX12" fmla="*/ 1337171 w 1339053"/>
                <a:gd name="connsiteY12" fmla="*/ 4209403 h 6858000"/>
                <a:gd name="connsiteX13" fmla="*/ 1325840 w 1339053"/>
                <a:gd name="connsiteY13" fmla="*/ 4309174 h 6858000"/>
                <a:gd name="connsiteX14" fmla="*/ 1321122 w 1339053"/>
                <a:gd name="connsiteY14" fmla="*/ 4473630 h 6858000"/>
                <a:gd name="connsiteX15" fmla="*/ 1302196 w 1339053"/>
                <a:gd name="connsiteY15" fmla="*/ 4791709 h 6858000"/>
                <a:gd name="connsiteX16" fmla="*/ 1293239 w 1339053"/>
                <a:gd name="connsiteY16" fmla="*/ 4860048 h 6858000"/>
                <a:gd name="connsiteX17" fmla="*/ 1288829 w 1339053"/>
                <a:gd name="connsiteY17" fmla="*/ 5039837 h 6858000"/>
                <a:gd name="connsiteX18" fmla="*/ 1289584 w 1339053"/>
                <a:gd name="connsiteY18" fmla="*/ 5148703 h 6858000"/>
                <a:gd name="connsiteX19" fmla="*/ 1282205 w 1339053"/>
                <a:gd name="connsiteY19" fmla="*/ 5236435 h 6858000"/>
                <a:gd name="connsiteX20" fmla="*/ 1268145 w 1339053"/>
                <a:gd name="connsiteY20" fmla="*/ 5311662 h 6858000"/>
                <a:gd name="connsiteX21" fmla="*/ 1250547 w 1339053"/>
                <a:gd name="connsiteY21" fmla="*/ 5515595 h 6858000"/>
                <a:gd name="connsiteX22" fmla="*/ 1243323 w 1339053"/>
                <a:gd name="connsiteY22" fmla="*/ 5596885 h 6858000"/>
                <a:gd name="connsiteX23" fmla="*/ 1238303 w 1339053"/>
                <a:gd name="connsiteY23" fmla="*/ 5812036 h 6858000"/>
                <a:gd name="connsiteX24" fmla="*/ 1223551 w 1339053"/>
                <a:gd name="connsiteY24" fmla="*/ 5991171 h 6858000"/>
                <a:gd name="connsiteX25" fmla="*/ 1219699 w 1339053"/>
                <a:gd name="connsiteY25" fmla="*/ 6066726 h 6858000"/>
                <a:gd name="connsiteX26" fmla="*/ 1199935 w 1339053"/>
                <a:gd name="connsiteY26" fmla="*/ 6236130 h 6858000"/>
                <a:gd name="connsiteX27" fmla="*/ 1192857 w 1339053"/>
                <a:gd name="connsiteY27" fmla="*/ 6333267 h 6858000"/>
                <a:gd name="connsiteX28" fmla="*/ 1148174 w 1339053"/>
                <a:gd name="connsiteY28" fmla="*/ 6561849 h 6858000"/>
                <a:gd name="connsiteX29" fmla="*/ 1100424 w 1339053"/>
                <a:gd name="connsiteY29" fmla="*/ 6797385 h 6858000"/>
                <a:gd name="connsiteX30" fmla="*/ 1085621 w 1339053"/>
                <a:gd name="connsiteY30" fmla="*/ 6858000 h 6858000"/>
                <a:gd name="connsiteX31" fmla="*/ 932341 w 1339053"/>
                <a:gd name="connsiteY31" fmla="*/ 6858000 h 6858000"/>
                <a:gd name="connsiteX32" fmla="*/ 944496 w 1339053"/>
                <a:gd name="connsiteY32" fmla="*/ 6829656 h 6858000"/>
                <a:gd name="connsiteX33" fmla="*/ 913239 w 1339053"/>
                <a:gd name="connsiteY33" fmla="*/ 6720119 h 6858000"/>
                <a:gd name="connsiteX34" fmla="*/ 870682 w 1339053"/>
                <a:gd name="connsiteY34" fmla="*/ 6655346 h 6858000"/>
                <a:gd name="connsiteX35" fmla="*/ 846442 w 1339053"/>
                <a:gd name="connsiteY35" fmla="*/ 6498594 h 6858000"/>
                <a:gd name="connsiteX36" fmla="*/ 881150 w 1339053"/>
                <a:gd name="connsiteY36" fmla="*/ 6473756 h 6858000"/>
                <a:gd name="connsiteX37" fmla="*/ 922470 w 1339053"/>
                <a:gd name="connsiteY37" fmla="*/ 6377035 h 6858000"/>
                <a:gd name="connsiteX38" fmla="*/ 955039 w 1339053"/>
                <a:gd name="connsiteY38" fmla="*/ 6268585 h 6858000"/>
                <a:gd name="connsiteX39" fmla="*/ 1024350 w 1339053"/>
                <a:gd name="connsiteY39" fmla="*/ 6083443 h 6858000"/>
                <a:gd name="connsiteX40" fmla="*/ 999696 w 1339053"/>
                <a:gd name="connsiteY40" fmla="*/ 5938416 h 6858000"/>
                <a:gd name="connsiteX41" fmla="*/ 988342 w 1339053"/>
                <a:gd name="connsiteY41" fmla="*/ 5882426 h 6858000"/>
                <a:gd name="connsiteX42" fmla="*/ 985444 w 1339053"/>
                <a:gd name="connsiteY42" fmla="*/ 5832438 h 6858000"/>
                <a:gd name="connsiteX43" fmla="*/ 992016 w 1339053"/>
                <a:gd name="connsiteY43" fmla="*/ 5777751 h 6858000"/>
                <a:gd name="connsiteX44" fmla="*/ 995028 w 1339053"/>
                <a:gd name="connsiteY44" fmla="*/ 5641832 h 6858000"/>
                <a:gd name="connsiteX45" fmla="*/ 981247 w 1339053"/>
                <a:gd name="connsiteY45" fmla="*/ 5562522 h 6858000"/>
                <a:gd name="connsiteX46" fmla="*/ 995131 w 1339053"/>
                <a:gd name="connsiteY46" fmla="*/ 5398075 h 6858000"/>
                <a:gd name="connsiteX47" fmla="*/ 997379 w 1339053"/>
                <a:gd name="connsiteY47" fmla="*/ 5283928 h 6858000"/>
                <a:gd name="connsiteX48" fmla="*/ 979617 w 1339053"/>
                <a:gd name="connsiteY48" fmla="*/ 5157396 h 6858000"/>
                <a:gd name="connsiteX49" fmla="*/ 976441 w 1339053"/>
                <a:gd name="connsiteY49" fmla="*/ 5139485 h 6858000"/>
                <a:gd name="connsiteX50" fmla="*/ 953793 w 1339053"/>
                <a:gd name="connsiteY50" fmla="*/ 5091862 h 6858000"/>
                <a:gd name="connsiteX51" fmla="*/ 853056 w 1339053"/>
                <a:gd name="connsiteY51" fmla="*/ 5001787 h 6858000"/>
                <a:gd name="connsiteX52" fmla="*/ 833979 w 1339053"/>
                <a:gd name="connsiteY52" fmla="*/ 4978966 h 6858000"/>
                <a:gd name="connsiteX53" fmla="*/ 796995 w 1339053"/>
                <a:gd name="connsiteY53" fmla="*/ 4813768 h 6858000"/>
                <a:gd name="connsiteX54" fmla="*/ 820590 w 1339053"/>
                <a:gd name="connsiteY54" fmla="*/ 4764057 h 6858000"/>
                <a:gd name="connsiteX55" fmla="*/ 864688 w 1339053"/>
                <a:gd name="connsiteY55" fmla="*/ 4714752 h 6858000"/>
                <a:gd name="connsiteX56" fmla="*/ 910485 w 1339053"/>
                <a:gd name="connsiteY56" fmla="*/ 4590911 h 6858000"/>
                <a:gd name="connsiteX57" fmla="*/ 911445 w 1339053"/>
                <a:gd name="connsiteY57" fmla="*/ 4539571 h 6858000"/>
                <a:gd name="connsiteX58" fmla="*/ 900285 w 1339053"/>
                <a:gd name="connsiteY58" fmla="*/ 4445837 h 6858000"/>
                <a:gd name="connsiteX59" fmla="*/ 863237 w 1339053"/>
                <a:gd name="connsiteY59" fmla="*/ 4364703 h 6858000"/>
                <a:gd name="connsiteX60" fmla="*/ 798070 w 1339053"/>
                <a:gd name="connsiteY60" fmla="*/ 4243284 h 6858000"/>
                <a:gd name="connsiteX61" fmla="*/ 817097 w 1339053"/>
                <a:gd name="connsiteY61" fmla="*/ 4054750 h 6858000"/>
                <a:gd name="connsiteX62" fmla="*/ 826251 w 1339053"/>
                <a:gd name="connsiteY62" fmla="*/ 3982801 h 6858000"/>
                <a:gd name="connsiteX63" fmla="*/ 836848 w 1339053"/>
                <a:gd name="connsiteY63" fmla="*/ 3784939 h 6858000"/>
                <a:gd name="connsiteX64" fmla="*/ 841285 w 1339053"/>
                <a:gd name="connsiteY64" fmla="*/ 3766755 h 6858000"/>
                <a:gd name="connsiteX65" fmla="*/ 841284 w 1339053"/>
                <a:gd name="connsiteY65" fmla="*/ 3766755 h 6858000"/>
                <a:gd name="connsiteX66" fmla="*/ 852925 w 1339053"/>
                <a:gd name="connsiteY66" fmla="*/ 3719034 h 6858000"/>
                <a:gd name="connsiteX67" fmla="*/ 857932 w 1339053"/>
                <a:gd name="connsiteY67" fmla="*/ 3696880 h 6858000"/>
                <a:gd name="connsiteX68" fmla="*/ 853534 w 1339053"/>
                <a:gd name="connsiteY68" fmla="*/ 3507036 h 6858000"/>
                <a:gd name="connsiteX69" fmla="*/ 850226 w 1339053"/>
                <a:gd name="connsiteY69" fmla="*/ 3485839 h 6858000"/>
                <a:gd name="connsiteX70" fmla="*/ 0 w 1339053"/>
                <a:gd name="connsiteY70" fmla="*/ 0 h 6858000"/>
                <a:gd name="connsiteX71" fmla="*/ 455609 w 1339053"/>
                <a:gd name="connsiteY71" fmla="*/ 0 h 6858000"/>
                <a:gd name="connsiteX72" fmla="*/ 459171 w 1339053"/>
                <a:gd name="connsiteY72" fmla="*/ 72395 h 6858000"/>
                <a:gd name="connsiteX73" fmla="*/ 460041 w 1339053"/>
                <a:gd name="connsiteY73" fmla="*/ 131917 h 6858000"/>
                <a:gd name="connsiteX74" fmla="*/ 504421 w 1339053"/>
                <a:gd name="connsiteY74" fmla="*/ 389691 h 6858000"/>
                <a:gd name="connsiteX75" fmla="*/ 582097 w 1339053"/>
                <a:gd name="connsiteY75" fmla="*/ 634609 h 6858000"/>
                <a:gd name="connsiteX76" fmla="*/ 702468 w 1339053"/>
                <a:gd name="connsiteY76" fmla="*/ 834019 h 6858000"/>
                <a:gd name="connsiteX77" fmla="*/ 729203 w 1339053"/>
                <a:gd name="connsiteY77" fmla="*/ 887701 h 6858000"/>
                <a:gd name="connsiteX78" fmla="*/ 743787 w 1339053"/>
                <a:gd name="connsiteY78" fmla="*/ 1016355 h 6858000"/>
                <a:gd name="connsiteX79" fmla="*/ 750083 w 1339053"/>
                <a:gd name="connsiteY79" fmla="*/ 1128060 h 6858000"/>
                <a:gd name="connsiteX80" fmla="*/ 768866 w 1339053"/>
                <a:gd name="connsiteY80" fmla="*/ 1213431 h 6858000"/>
                <a:gd name="connsiteX81" fmla="*/ 787802 w 1339053"/>
                <a:gd name="connsiteY81" fmla="*/ 1286432 h 6858000"/>
                <a:gd name="connsiteX82" fmla="*/ 842837 w 1339053"/>
                <a:gd name="connsiteY82" fmla="*/ 1455511 h 6858000"/>
                <a:gd name="connsiteX83" fmla="*/ 877988 w 1339053"/>
                <a:gd name="connsiteY83" fmla="*/ 1634814 h 6858000"/>
                <a:gd name="connsiteX84" fmla="*/ 941063 w 1339053"/>
                <a:gd name="connsiteY84" fmla="*/ 1789731 h 6858000"/>
                <a:gd name="connsiteX85" fmla="*/ 980124 w 1339053"/>
                <a:gd name="connsiteY85" fmla="*/ 1857657 h 6858000"/>
                <a:gd name="connsiteX86" fmla="*/ 984484 w 1339053"/>
                <a:gd name="connsiteY86" fmla="*/ 1976384 h 6858000"/>
                <a:gd name="connsiteX87" fmla="*/ 1007189 w 1339053"/>
                <a:gd name="connsiteY87" fmla="*/ 2110650 h 6858000"/>
                <a:gd name="connsiteX88" fmla="*/ 1039893 w 1339053"/>
                <a:gd name="connsiteY88" fmla="*/ 2211041 h 6858000"/>
                <a:gd name="connsiteX89" fmla="*/ 1059162 w 1339053"/>
                <a:gd name="connsiteY89" fmla="*/ 2286682 h 6858000"/>
                <a:gd name="connsiteX90" fmla="*/ 1070522 w 1339053"/>
                <a:gd name="connsiteY90" fmla="*/ 2388667 h 6858000"/>
                <a:gd name="connsiteX91" fmla="*/ 1093939 w 1339053"/>
                <a:gd name="connsiteY91" fmla="*/ 2494653 h 6858000"/>
                <a:gd name="connsiteX92" fmla="*/ 1112007 w 1339053"/>
                <a:gd name="connsiteY92" fmla="*/ 2548197 h 6858000"/>
                <a:gd name="connsiteX93" fmla="*/ 1138346 w 1339053"/>
                <a:gd name="connsiteY93" fmla="*/ 2649163 h 6858000"/>
                <a:gd name="connsiteX94" fmla="*/ 1160337 w 1339053"/>
                <a:gd name="connsiteY94" fmla="*/ 2751608 h 6858000"/>
                <a:gd name="connsiteX95" fmla="*/ 1165737 w 1339053"/>
                <a:gd name="connsiteY95" fmla="*/ 2933012 h 6858000"/>
                <a:gd name="connsiteX96" fmla="*/ 1202029 w 1339053"/>
                <a:gd name="connsiteY96" fmla="*/ 3107873 h 6858000"/>
                <a:gd name="connsiteX97" fmla="*/ 1225692 w 1339053"/>
                <a:gd name="connsiteY97" fmla="*/ 3244974 h 6858000"/>
                <a:gd name="connsiteX98" fmla="*/ 1243916 w 1339053"/>
                <a:gd name="connsiteY98" fmla="*/ 3326221 h 6858000"/>
                <a:gd name="connsiteX99" fmla="*/ 1293067 w 1339053"/>
                <a:gd name="connsiteY99" fmla="*/ 3480219 h 6858000"/>
                <a:gd name="connsiteX100" fmla="*/ 1308071 w 1339053"/>
                <a:gd name="connsiteY100" fmla="*/ 3585182 h 6858000"/>
                <a:gd name="connsiteX101" fmla="*/ 1295962 w 1339053"/>
                <a:gd name="connsiteY101" fmla="*/ 3584708 h 6858000"/>
                <a:gd name="connsiteX102" fmla="*/ 1118893 w 1339053"/>
                <a:gd name="connsiteY102" fmla="*/ 3568330 h 6858000"/>
                <a:gd name="connsiteX103" fmla="*/ 1094179 w 1339053"/>
                <a:gd name="connsiteY103" fmla="*/ 3567566 h 6858000"/>
                <a:gd name="connsiteX104" fmla="*/ 922719 w 1339053"/>
                <a:gd name="connsiteY104" fmla="*/ 3516472 h 6858000"/>
                <a:gd name="connsiteX105" fmla="*/ 877028 w 1339053"/>
                <a:gd name="connsiteY105" fmla="*/ 3490955 h 6858000"/>
                <a:gd name="connsiteX106" fmla="*/ 850533 w 1339053"/>
                <a:gd name="connsiteY106" fmla="*/ 3481837 h 6858000"/>
                <a:gd name="connsiteX107" fmla="*/ 852113 w 1339053"/>
                <a:gd name="connsiteY107" fmla="*/ 3461170 h 6858000"/>
                <a:gd name="connsiteX108" fmla="*/ 831383 w 1339053"/>
                <a:gd name="connsiteY108" fmla="*/ 3399179 h 6858000"/>
                <a:gd name="connsiteX109" fmla="*/ 743141 w 1339053"/>
                <a:gd name="connsiteY109" fmla="*/ 3320580 h 6858000"/>
                <a:gd name="connsiteX110" fmla="*/ 713221 w 1339053"/>
                <a:gd name="connsiteY110" fmla="*/ 3251241 h 6858000"/>
                <a:gd name="connsiteX111" fmla="*/ 697098 w 1339053"/>
                <a:gd name="connsiteY111" fmla="*/ 3202528 h 6858000"/>
                <a:gd name="connsiteX112" fmla="*/ 664820 w 1339053"/>
                <a:gd name="connsiteY112" fmla="*/ 3154190 h 6858000"/>
                <a:gd name="connsiteX113" fmla="*/ 572501 w 1339053"/>
                <a:gd name="connsiteY113" fmla="*/ 3087312 h 6858000"/>
                <a:gd name="connsiteX114" fmla="*/ 497703 w 1339053"/>
                <a:gd name="connsiteY114" fmla="*/ 3005243 h 6858000"/>
                <a:gd name="connsiteX115" fmla="*/ 476984 w 1339053"/>
                <a:gd name="connsiteY115" fmla="*/ 2892751 h 6858000"/>
                <a:gd name="connsiteX116" fmla="*/ 468947 w 1339053"/>
                <a:gd name="connsiteY116" fmla="*/ 2824527 h 6858000"/>
                <a:gd name="connsiteX117" fmla="*/ 569138 w 1339053"/>
                <a:gd name="connsiteY117" fmla="*/ 2595026 h 6858000"/>
                <a:gd name="connsiteX118" fmla="*/ 645397 w 1339053"/>
                <a:gd name="connsiteY118" fmla="*/ 2440808 h 6858000"/>
                <a:gd name="connsiteX119" fmla="*/ 651820 w 1339053"/>
                <a:gd name="connsiteY119" fmla="*/ 2384384 h 6858000"/>
                <a:gd name="connsiteX120" fmla="*/ 612994 w 1339053"/>
                <a:gd name="connsiteY120" fmla="*/ 2207332 h 6858000"/>
                <a:gd name="connsiteX121" fmla="*/ 620894 w 1339053"/>
                <a:gd name="connsiteY121" fmla="*/ 2046679 h 6858000"/>
                <a:gd name="connsiteX122" fmla="*/ 644614 w 1339053"/>
                <a:gd name="connsiteY122" fmla="*/ 1931265 h 6858000"/>
                <a:gd name="connsiteX123" fmla="*/ 665994 w 1339053"/>
                <a:gd name="connsiteY123" fmla="*/ 1832337 h 6858000"/>
                <a:gd name="connsiteX124" fmla="*/ 678276 w 1339053"/>
                <a:gd name="connsiteY124" fmla="*/ 1709437 h 6858000"/>
                <a:gd name="connsiteX125" fmla="*/ 672955 w 1339053"/>
                <a:gd name="connsiteY125" fmla="*/ 1636123 h 6858000"/>
                <a:gd name="connsiteX126" fmla="*/ 668480 w 1339053"/>
                <a:gd name="connsiteY126" fmla="*/ 1520749 h 6858000"/>
                <a:gd name="connsiteX127" fmla="*/ 653920 w 1339053"/>
                <a:gd name="connsiteY127" fmla="*/ 1399437 h 6858000"/>
                <a:gd name="connsiteX128" fmla="*/ 612686 w 1339053"/>
                <a:gd name="connsiteY128" fmla="*/ 1296979 h 6858000"/>
                <a:gd name="connsiteX129" fmla="*/ 570220 w 1339053"/>
                <a:gd name="connsiteY129" fmla="*/ 1235618 h 6858000"/>
                <a:gd name="connsiteX130" fmla="*/ 529736 w 1339053"/>
                <a:gd name="connsiteY130" fmla="*/ 1081752 h 6858000"/>
                <a:gd name="connsiteX131" fmla="*/ 414305 w 1339053"/>
                <a:gd name="connsiteY131" fmla="*/ 918292 h 6858000"/>
                <a:gd name="connsiteX132" fmla="*/ 373924 w 1339053"/>
                <a:gd name="connsiteY132" fmla="*/ 825689 h 6858000"/>
                <a:gd name="connsiteX133" fmla="*/ 368949 w 1339053"/>
                <a:gd name="connsiteY133" fmla="*/ 778726 h 6858000"/>
                <a:gd name="connsiteX134" fmla="*/ 347020 w 1339053"/>
                <a:gd name="connsiteY134" fmla="*/ 694643 h 6858000"/>
                <a:gd name="connsiteX135" fmla="*/ 327478 w 1339053"/>
                <a:gd name="connsiteY135" fmla="*/ 642898 h 6858000"/>
                <a:gd name="connsiteX136" fmla="*/ 243468 w 1339053"/>
                <a:gd name="connsiteY136" fmla="*/ 491960 h 6858000"/>
                <a:gd name="connsiteX137" fmla="*/ 218930 w 1339053"/>
                <a:gd name="connsiteY137" fmla="*/ 446010 h 6858000"/>
                <a:gd name="connsiteX138" fmla="*/ 180614 w 1339053"/>
                <a:gd name="connsiteY138" fmla="*/ 354892 h 6858000"/>
                <a:gd name="connsiteX139" fmla="*/ 171988 w 1339053"/>
                <a:gd name="connsiteY139" fmla="*/ 317521 h 6858000"/>
                <a:gd name="connsiteX140" fmla="*/ 139875 w 1339053"/>
                <a:gd name="connsiteY140" fmla="*/ 246378 h 6858000"/>
                <a:gd name="connsiteX141" fmla="*/ 51499 w 1339053"/>
                <a:gd name="connsiteY141" fmla="*/ 73211 h 6858000"/>
                <a:gd name="connsiteX142" fmla="*/ 19690 w 1339053"/>
                <a:gd name="connsiteY142" fmla="*/ 3662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1339053" h="6858000">
                  <a:moveTo>
                    <a:pt x="850532" y="3481838"/>
                  </a:moveTo>
                  <a:lnTo>
                    <a:pt x="877027" y="3490955"/>
                  </a:lnTo>
                  <a:cubicBezTo>
                    <a:pt x="892941" y="3497986"/>
                    <a:pt x="908176" y="3506416"/>
                    <a:pt x="922718" y="3516472"/>
                  </a:cubicBezTo>
                  <a:cubicBezTo>
                    <a:pt x="967062" y="3547282"/>
                    <a:pt x="1027547" y="3564030"/>
                    <a:pt x="1094179" y="3567567"/>
                  </a:cubicBezTo>
                  <a:cubicBezTo>
                    <a:pt x="1102515" y="3567965"/>
                    <a:pt x="1113434" y="3565936"/>
                    <a:pt x="1118891" y="3568331"/>
                  </a:cubicBezTo>
                  <a:cubicBezTo>
                    <a:pt x="1180628" y="3594888"/>
                    <a:pt x="1237753" y="3586304"/>
                    <a:pt x="1295961" y="3584709"/>
                  </a:cubicBezTo>
                  <a:lnTo>
                    <a:pt x="1308070" y="3585183"/>
                  </a:lnTo>
                  <a:lnTo>
                    <a:pt x="1325263" y="3705453"/>
                  </a:lnTo>
                  <a:cubicBezTo>
                    <a:pt x="1328254" y="3727679"/>
                    <a:pt x="1331526" y="3749922"/>
                    <a:pt x="1334107" y="3772268"/>
                  </a:cubicBezTo>
                  <a:lnTo>
                    <a:pt x="1338203" y="3831076"/>
                  </a:lnTo>
                  <a:lnTo>
                    <a:pt x="1338805" y="3839709"/>
                  </a:lnTo>
                  <a:cubicBezTo>
                    <a:pt x="1339996" y="3932341"/>
                    <a:pt x="1336568" y="4025809"/>
                    <a:pt x="1335635" y="4118635"/>
                  </a:cubicBezTo>
                  <a:cubicBezTo>
                    <a:pt x="1335202" y="4148976"/>
                    <a:pt x="1338805" y="4178868"/>
                    <a:pt x="1337171" y="4209403"/>
                  </a:cubicBezTo>
                  <a:cubicBezTo>
                    <a:pt x="1335445" y="4242449"/>
                    <a:pt x="1327565" y="4276129"/>
                    <a:pt x="1325840" y="4309174"/>
                  </a:cubicBezTo>
                  <a:cubicBezTo>
                    <a:pt x="1322853" y="4364122"/>
                    <a:pt x="1323899" y="4418621"/>
                    <a:pt x="1321122" y="4473630"/>
                  </a:cubicBezTo>
                  <a:cubicBezTo>
                    <a:pt x="1315632" y="4579723"/>
                    <a:pt x="1309019" y="4685750"/>
                    <a:pt x="1302196" y="4791709"/>
                  </a:cubicBezTo>
                  <a:cubicBezTo>
                    <a:pt x="1300696" y="4814383"/>
                    <a:pt x="1294244" y="4837504"/>
                    <a:pt x="1293239" y="4860048"/>
                  </a:cubicBezTo>
                  <a:cubicBezTo>
                    <a:pt x="1290785" y="4919957"/>
                    <a:pt x="1289660" y="4979994"/>
                    <a:pt x="1288829" y="5039837"/>
                  </a:cubicBezTo>
                  <a:cubicBezTo>
                    <a:pt x="1288401" y="5076103"/>
                    <a:pt x="1290512" y="5112310"/>
                    <a:pt x="1289584" y="5148703"/>
                  </a:cubicBezTo>
                  <a:cubicBezTo>
                    <a:pt x="1288845" y="5177820"/>
                    <a:pt x="1286193" y="5207193"/>
                    <a:pt x="1282205" y="5236435"/>
                  </a:cubicBezTo>
                  <a:cubicBezTo>
                    <a:pt x="1278784" y="5261619"/>
                    <a:pt x="1270649" y="5286477"/>
                    <a:pt x="1268145" y="5311662"/>
                  </a:cubicBezTo>
                  <a:cubicBezTo>
                    <a:pt x="1261308" y="5379812"/>
                    <a:pt x="1256387" y="5447703"/>
                    <a:pt x="1250547" y="5515595"/>
                  </a:cubicBezTo>
                  <a:cubicBezTo>
                    <a:pt x="1248113" y="5542776"/>
                    <a:pt x="1244054" y="5570023"/>
                    <a:pt x="1243323" y="5596885"/>
                  </a:cubicBezTo>
                  <a:cubicBezTo>
                    <a:pt x="1241082" y="5668709"/>
                    <a:pt x="1241668" y="5740276"/>
                    <a:pt x="1238303" y="5812036"/>
                  </a:cubicBezTo>
                  <a:cubicBezTo>
                    <a:pt x="1235508" y="5871554"/>
                    <a:pt x="1228259" y="5931392"/>
                    <a:pt x="1223551" y="5991171"/>
                  </a:cubicBezTo>
                  <a:cubicBezTo>
                    <a:pt x="1221675" y="6016549"/>
                    <a:pt x="1222415" y="6041609"/>
                    <a:pt x="1219699" y="6066726"/>
                  </a:cubicBezTo>
                  <a:cubicBezTo>
                    <a:pt x="1213776" y="6123024"/>
                    <a:pt x="1205938" y="6179576"/>
                    <a:pt x="1199935" y="6236130"/>
                  </a:cubicBezTo>
                  <a:cubicBezTo>
                    <a:pt x="1196614" y="6268403"/>
                    <a:pt x="1198425" y="6301127"/>
                    <a:pt x="1192857" y="6333267"/>
                  </a:cubicBezTo>
                  <a:cubicBezTo>
                    <a:pt x="1179603" y="6409590"/>
                    <a:pt x="1163470" y="6485591"/>
                    <a:pt x="1148174" y="6561849"/>
                  </a:cubicBezTo>
                  <a:cubicBezTo>
                    <a:pt x="1132370" y="6640486"/>
                    <a:pt x="1117066" y="6719000"/>
                    <a:pt x="1100424" y="6797385"/>
                  </a:cubicBezTo>
                  <a:lnTo>
                    <a:pt x="1085621" y="6858000"/>
                  </a:lnTo>
                  <a:lnTo>
                    <a:pt x="932341" y="6858000"/>
                  </a:lnTo>
                  <a:lnTo>
                    <a:pt x="944496" y="6829656"/>
                  </a:lnTo>
                  <a:cubicBezTo>
                    <a:pt x="964836" y="6776399"/>
                    <a:pt x="953622" y="6744439"/>
                    <a:pt x="913239" y="6720119"/>
                  </a:cubicBezTo>
                  <a:cubicBezTo>
                    <a:pt x="890880" y="6706443"/>
                    <a:pt x="866986" y="6690318"/>
                    <a:pt x="870682" y="6655346"/>
                  </a:cubicBezTo>
                  <a:cubicBezTo>
                    <a:pt x="876846" y="6598274"/>
                    <a:pt x="889503" y="6540954"/>
                    <a:pt x="846442" y="6498594"/>
                  </a:cubicBezTo>
                  <a:cubicBezTo>
                    <a:pt x="862273" y="6487399"/>
                    <a:pt x="871751" y="6480449"/>
                    <a:pt x="881150" y="6473756"/>
                  </a:cubicBezTo>
                  <a:cubicBezTo>
                    <a:pt x="907245" y="6455292"/>
                    <a:pt x="930705" y="6407516"/>
                    <a:pt x="922470" y="6377035"/>
                  </a:cubicBezTo>
                  <a:cubicBezTo>
                    <a:pt x="910652" y="6332192"/>
                    <a:pt x="925705" y="6299028"/>
                    <a:pt x="955039" y="6268585"/>
                  </a:cubicBezTo>
                  <a:cubicBezTo>
                    <a:pt x="1003777" y="6217606"/>
                    <a:pt x="1017630" y="6148240"/>
                    <a:pt x="1024350" y="6083443"/>
                  </a:cubicBezTo>
                  <a:cubicBezTo>
                    <a:pt x="1029590" y="6034553"/>
                    <a:pt x="1028255" y="5980246"/>
                    <a:pt x="999696" y="5938416"/>
                  </a:cubicBezTo>
                  <a:cubicBezTo>
                    <a:pt x="990505" y="5925141"/>
                    <a:pt x="991039" y="5901884"/>
                    <a:pt x="988342" y="5882426"/>
                  </a:cubicBezTo>
                  <a:cubicBezTo>
                    <a:pt x="986229" y="5866254"/>
                    <a:pt x="984774" y="5849442"/>
                    <a:pt x="985444" y="5832438"/>
                  </a:cubicBezTo>
                  <a:cubicBezTo>
                    <a:pt x="986010" y="5814273"/>
                    <a:pt x="985042" y="5793656"/>
                    <a:pt x="992016" y="5777751"/>
                  </a:cubicBezTo>
                  <a:cubicBezTo>
                    <a:pt x="1012886" y="5729456"/>
                    <a:pt x="1014467" y="5686488"/>
                    <a:pt x="995028" y="5641832"/>
                  </a:cubicBezTo>
                  <a:cubicBezTo>
                    <a:pt x="984984" y="5618696"/>
                    <a:pt x="974301" y="5585771"/>
                    <a:pt x="981247" y="5562522"/>
                  </a:cubicBezTo>
                  <a:cubicBezTo>
                    <a:pt x="998041" y="5505913"/>
                    <a:pt x="997454" y="5454379"/>
                    <a:pt x="995131" y="5398075"/>
                  </a:cubicBezTo>
                  <a:cubicBezTo>
                    <a:pt x="993724" y="5361807"/>
                    <a:pt x="997229" y="5322258"/>
                    <a:pt x="997379" y="5283928"/>
                  </a:cubicBezTo>
                  <a:cubicBezTo>
                    <a:pt x="997473" y="5239095"/>
                    <a:pt x="1006631" y="5193105"/>
                    <a:pt x="979617" y="5157396"/>
                  </a:cubicBezTo>
                  <a:cubicBezTo>
                    <a:pt x="976728" y="5153402"/>
                    <a:pt x="978724" y="5144705"/>
                    <a:pt x="976441" y="5139485"/>
                  </a:cubicBezTo>
                  <a:cubicBezTo>
                    <a:pt x="969619" y="5122991"/>
                    <a:pt x="964828" y="5102888"/>
                    <a:pt x="953793" y="5091862"/>
                  </a:cubicBezTo>
                  <a:cubicBezTo>
                    <a:pt x="921506" y="5059884"/>
                    <a:pt x="886609" y="5031900"/>
                    <a:pt x="853056" y="5001787"/>
                  </a:cubicBezTo>
                  <a:cubicBezTo>
                    <a:pt x="845882" y="4995337"/>
                    <a:pt x="836325" y="4988437"/>
                    <a:pt x="833979" y="4978966"/>
                  </a:cubicBezTo>
                  <a:cubicBezTo>
                    <a:pt x="820602" y="4924328"/>
                    <a:pt x="808509" y="4869239"/>
                    <a:pt x="796995" y="4813768"/>
                  </a:cubicBezTo>
                  <a:cubicBezTo>
                    <a:pt x="792418" y="4791474"/>
                    <a:pt x="803209" y="4777314"/>
                    <a:pt x="820590" y="4764057"/>
                  </a:cubicBezTo>
                  <a:cubicBezTo>
                    <a:pt x="837188" y="4751123"/>
                    <a:pt x="855398" y="4734452"/>
                    <a:pt x="864688" y="4714752"/>
                  </a:cubicBezTo>
                  <a:cubicBezTo>
                    <a:pt x="883062" y="4675275"/>
                    <a:pt x="897521" y="4632902"/>
                    <a:pt x="910485" y="4590911"/>
                  </a:cubicBezTo>
                  <a:cubicBezTo>
                    <a:pt x="915338" y="4575199"/>
                    <a:pt x="912978" y="4556131"/>
                    <a:pt x="911445" y="4539571"/>
                  </a:cubicBezTo>
                  <a:cubicBezTo>
                    <a:pt x="908527" y="4508200"/>
                    <a:pt x="900999" y="4477659"/>
                    <a:pt x="900285" y="4445837"/>
                  </a:cubicBezTo>
                  <a:cubicBezTo>
                    <a:pt x="899539" y="4408923"/>
                    <a:pt x="887958" y="4383340"/>
                    <a:pt x="863237" y="4364703"/>
                  </a:cubicBezTo>
                  <a:cubicBezTo>
                    <a:pt x="826431" y="4336971"/>
                    <a:pt x="808536" y="4292507"/>
                    <a:pt x="798070" y="4243284"/>
                  </a:cubicBezTo>
                  <a:cubicBezTo>
                    <a:pt x="784617" y="4180721"/>
                    <a:pt x="805728" y="4117545"/>
                    <a:pt x="817097" y="4054750"/>
                  </a:cubicBezTo>
                  <a:cubicBezTo>
                    <a:pt x="821537" y="4030724"/>
                    <a:pt x="826632" y="4006057"/>
                    <a:pt x="826251" y="3982801"/>
                  </a:cubicBezTo>
                  <a:cubicBezTo>
                    <a:pt x="825347" y="3916709"/>
                    <a:pt x="825150" y="3850833"/>
                    <a:pt x="836848" y="3784939"/>
                  </a:cubicBezTo>
                  <a:lnTo>
                    <a:pt x="841285" y="3766755"/>
                  </a:lnTo>
                  <a:lnTo>
                    <a:pt x="841284" y="3766755"/>
                  </a:lnTo>
                  <a:lnTo>
                    <a:pt x="852925" y="3719034"/>
                  </a:lnTo>
                  <a:cubicBezTo>
                    <a:pt x="855152" y="3711822"/>
                    <a:pt x="856753" y="3704413"/>
                    <a:pt x="857932" y="3696880"/>
                  </a:cubicBezTo>
                  <a:cubicBezTo>
                    <a:pt x="868683" y="3631632"/>
                    <a:pt x="885300" y="3565939"/>
                    <a:pt x="853534" y="3507036"/>
                  </a:cubicBezTo>
                  <a:cubicBezTo>
                    <a:pt x="850623" y="3501622"/>
                    <a:pt x="849992" y="3494020"/>
                    <a:pt x="850226" y="3485839"/>
                  </a:cubicBezTo>
                  <a:close/>
                  <a:moveTo>
                    <a:pt x="0" y="0"/>
                  </a:moveTo>
                  <a:lnTo>
                    <a:pt x="455609" y="0"/>
                  </a:lnTo>
                  <a:lnTo>
                    <a:pt x="459171" y="72395"/>
                  </a:lnTo>
                  <a:cubicBezTo>
                    <a:pt x="459671" y="92301"/>
                    <a:pt x="456894" y="113171"/>
                    <a:pt x="460041" y="131917"/>
                  </a:cubicBezTo>
                  <a:cubicBezTo>
                    <a:pt x="474213" y="218122"/>
                    <a:pt x="492031" y="302910"/>
                    <a:pt x="504421" y="389691"/>
                  </a:cubicBezTo>
                  <a:cubicBezTo>
                    <a:pt x="517349" y="479177"/>
                    <a:pt x="539516" y="562489"/>
                    <a:pt x="582097" y="634609"/>
                  </a:cubicBezTo>
                  <a:cubicBezTo>
                    <a:pt x="621686" y="701573"/>
                    <a:pt x="662589" y="767248"/>
                    <a:pt x="702468" y="834019"/>
                  </a:cubicBezTo>
                  <a:cubicBezTo>
                    <a:pt x="712587" y="850968"/>
                    <a:pt x="725536" y="867665"/>
                    <a:pt x="729203" y="887701"/>
                  </a:cubicBezTo>
                  <a:cubicBezTo>
                    <a:pt x="736973" y="929321"/>
                    <a:pt x="740155" y="973193"/>
                    <a:pt x="743787" y="1016355"/>
                  </a:cubicBezTo>
                  <a:cubicBezTo>
                    <a:pt x="746786" y="1053398"/>
                    <a:pt x="745800" y="1091467"/>
                    <a:pt x="750083" y="1128060"/>
                  </a:cubicBezTo>
                  <a:cubicBezTo>
                    <a:pt x="753428" y="1157309"/>
                    <a:pt x="762038" y="1185083"/>
                    <a:pt x="768866" y="1213431"/>
                  </a:cubicBezTo>
                  <a:cubicBezTo>
                    <a:pt x="774767" y="1238107"/>
                    <a:pt x="778357" y="1264327"/>
                    <a:pt x="787802" y="1286432"/>
                  </a:cubicBezTo>
                  <a:cubicBezTo>
                    <a:pt x="810582" y="1340304"/>
                    <a:pt x="832653" y="1394242"/>
                    <a:pt x="842837" y="1455511"/>
                  </a:cubicBezTo>
                  <a:cubicBezTo>
                    <a:pt x="853049" y="1515944"/>
                    <a:pt x="867276" y="1574511"/>
                    <a:pt x="877988" y="1634814"/>
                  </a:cubicBezTo>
                  <a:cubicBezTo>
                    <a:pt x="888390" y="1693895"/>
                    <a:pt x="902813" y="1748857"/>
                    <a:pt x="941063" y="1789731"/>
                  </a:cubicBezTo>
                  <a:cubicBezTo>
                    <a:pt x="957906" y="1807908"/>
                    <a:pt x="975122" y="1831564"/>
                    <a:pt x="980124" y="1857657"/>
                  </a:cubicBezTo>
                  <a:cubicBezTo>
                    <a:pt x="987207" y="1894833"/>
                    <a:pt x="980788" y="1937150"/>
                    <a:pt x="984484" y="1976384"/>
                  </a:cubicBezTo>
                  <a:cubicBezTo>
                    <a:pt x="988781" y="2022576"/>
                    <a:pt x="988793" y="2074493"/>
                    <a:pt x="1007189" y="2110650"/>
                  </a:cubicBezTo>
                  <a:cubicBezTo>
                    <a:pt x="1023612" y="2142809"/>
                    <a:pt x="1034723" y="2173610"/>
                    <a:pt x="1039893" y="2211041"/>
                  </a:cubicBezTo>
                  <a:cubicBezTo>
                    <a:pt x="1043484" y="2237261"/>
                    <a:pt x="1057690" y="2260269"/>
                    <a:pt x="1059162" y="2286682"/>
                  </a:cubicBezTo>
                  <a:cubicBezTo>
                    <a:pt x="1061252" y="2321469"/>
                    <a:pt x="1060754" y="2355740"/>
                    <a:pt x="1070522" y="2388667"/>
                  </a:cubicBezTo>
                  <a:cubicBezTo>
                    <a:pt x="1080600" y="2422815"/>
                    <a:pt x="1085513" y="2459602"/>
                    <a:pt x="1093939" y="2494653"/>
                  </a:cubicBezTo>
                  <a:cubicBezTo>
                    <a:pt x="1098500" y="2513273"/>
                    <a:pt x="1106866" y="2529964"/>
                    <a:pt x="1112007" y="2548197"/>
                  </a:cubicBezTo>
                  <a:cubicBezTo>
                    <a:pt x="1121409" y="2581573"/>
                    <a:pt x="1130232" y="2615336"/>
                    <a:pt x="1138346" y="2649163"/>
                  </a:cubicBezTo>
                  <a:cubicBezTo>
                    <a:pt x="1146465" y="2682988"/>
                    <a:pt x="1157699" y="2716368"/>
                    <a:pt x="1160337" y="2751608"/>
                  </a:cubicBezTo>
                  <a:cubicBezTo>
                    <a:pt x="1164714" y="2811646"/>
                    <a:pt x="1159211" y="2873999"/>
                    <a:pt x="1165737" y="2933012"/>
                  </a:cubicBezTo>
                  <a:cubicBezTo>
                    <a:pt x="1172445" y="2992925"/>
                    <a:pt x="1185964" y="3051556"/>
                    <a:pt x="1202029" y="3107873"/>
                  </a:cubicBezTo>
                  <a:cubicBezTo>
                    <a:pt x="1214635" y="3152396"/>
                    <a:pt x="1227749" y="3194534"/>
                    <a:pt x="1225692" y="3244974"/>
                  </a:cubicBezTo>
                  <a:cubicBezTo>
                    <a:pt x="1224565" y="3273123"/>
                    <a:pt x="1231196" y="3305079"/>
                    <a:pt x="1243916" y="3326221"/>
                  </a:cubicBezTo>
                  <a:cubicBezTo>
                    <a:pt x="1271701" y="3372044"/>
                    <a:pt x="1285247" y="3423911"/>
                    <a:pt x="1293067" y="3480219"/>
                  </a:cubicBezTo>
                  <a:lnTo>
                    <a:pt x="1308071" y="3585182"/>
                  </a:lnTo>
                  <a:lnTo>
                    <a:pt x="1295962" y="3584708"/>
                  </a:lnTo>
                  <a:cubicBezTo>
                    <a:pt x="1237754" y="3586303"/>
                    <a:pt x="1180629" y="3594888"/>
                    <a:pt x="1118893" y="3568330"/>
                  </a:cubicBezTo>
                  <a:cubicBezTo>
                    <a:pt x="1113435" y="3565936"/>
                    <a:pt x="1102517" y="3567964"/>
                    <a:pt x="1094179" y="3567566"/>
                  </a:cubicBezTo>
                  <a:cubicBezTo>
                    <a:pt x="1027548" y="3564029"/>
                    <a:pt x="967064" y="3547281"/>
                    <a:pt x="922719" y="3516472"/>
                  </a:cubicBezTo>
                  <a:cubicBezTo>
                    <a:pt x="908178" y="3506414"/>
                    <a:pt x="892942" y="3497984"/>
                    <a:pt x="877028" y="3490955"/>
                  </a:cubicBezTo>
                  <a:lnTo>
                    <a:pt x="850533" y="3481837"/>
                  </a:lnTo>
                  <a:lnTo>
                    <a:pt x="852113" y="3461170"/>
                  </a:lnTo>
                  <a:cubicBezTo>
                    <a:pt x="854391" y="3434500"/>
                    <a:pt x="848474" y="3414331"/>
                    <a:pt x="831383" y="3399179"/>
                  </a:cubicBezTo>
                  <a:cubicBezTo>
                    <a:pt x="801767" y="3373388"/>
                    <a:pt x="773654" y="3344957"/>
                    <a:pt x="743141" y="3320580"/>
                  </a:cubicBezTo>
                  <a:cubicBezTo>
                    <a:pt x="722236" y="3303685"/>
                    <a:pt x="714543" y="3281842"/>
                    <a:pt x="713221" y="3251241"/>
                  </a:cubicBezTo>
                  <a:cubicBezTo>
                    <a:pt x="712555" y="3234106"/>
                    <a:pt x="704768" y="3217029"/>
                    <a:pt x="697098" y="3202528"/>
                  </a:cubicBezTo>
                  <a:cubicBezTo>
                    <a:pt x="687845" y="3184997"/>
                    <a:pt x="672212" y="3172554"/>
                    <a:pt x="664820" y="3154190"/>
                  </a:cubicBezTo>
                  <a:cubicBezTo>
                    <a:pt x="646169" y="3109209"/>
                    <a:pt x="616744" y="3087991"/>
                    <a:pt x="572501" y="3087312"/>
                  </a:cubicBezTo>
                  <a:cubicBezTo>
                    <a:pt x="533259" y="3086763"/>
                    <a:pt x="493731" y="3044085"/>
                    <a:pt x="497703" y="3005243"/>
                  </a:cubicBezTo>
                  <a:cubicBezTo>
                    <a:pt x="502030" y="2962279"/>
                    <a:pt x="490540" y="2928257"/>
                    <a:pt x="476984" y="2892751"/>
                  </a:cubicBezTo>
                  <a:cubicBezTo>
                    <a:pt x="469363" y="2872905"/>
                    <a:pt x="465404" y="2847135"/>
                    <a:pt x="468947" y="2824527"/>
                  </a:cubicBezTo>
                  <a:cubicBezTo>
                    <a:pt x="482188" y="2738605"/>
                    <a:pt x="520979" y="2665650"/>
                    <a:pt x="569138" y="2595026"/>
                  </a:cubicBezTo>
                  <a:cubicBezTo>
                    <a:pt x="600577" y="2548865"/>
                    <a:pt x="622260" y="2493483"/>
                    <a:pt x="645397" y="2440808"/>
                  </a:cubicBezTo>
                  <a:cubicBezTo>
                    <a:pt x="652529" y="2424387"/>
                    <a:pt x="655029" y="2401457"/>
                    <a:pt x="651820" y="2384384"/>
                  </a:cubicBezTo>
                  <a:cubicBezTo>
                    <a:pt x="640949" y="2324596"/>
                    <a:pt x="629163" y="2264805"/>
                    <a:pt x="612994" y="2207332"/>
                  </a:cubicBezTo>
                  <a:cubicBezTo>
                    <a:pt x="597678" y="2153787"/>
                    <a:pt x="601053" y="2099808"/>
                    <a:pt x="620894" y="2046679"/>
                  </a:cubicBezTo>
                  <a:cubicBezTo>
                    <a:pt x="635367" y="2007977"/>
                    <a:pt x="641110" y="1970814"/>
                    <a:pt x="644614" y="1931265"/>
                  </a:cubicBezTo>
                  <a:cubicBezTo>
                    <a:pt x="647465" y="1898285"/>
                    <a:pt x="653360" y="1862859"/>
                    <a:pt x="665994" y="1832337"/>
                  </a:cubicBezTo>
                  <a:cubicBezTo>
                    <a:pt x="683779" y="1789578"/>
                    <a:pt x="688928" y="1751381"/>
                    <a:pt x="678276" y="1709437"/>
                  </a:cubicBezTo>
                  <a:cubicBezTo>
                    <a:pt x="672576" y="1687079"/>
                    <a:pt x="673987" y="1660990"/>
                    <a:pt x="672955" y="1636123"/>
                  </a:cubicBezTo>
                  <a:cubicBezTo>
                    <a:pt x="671272" y="1597795"/>
                    <a:pt x="671867" y="1558758"/>
                    <a:pt x="668480" y="1520749"/>
                  </a:cubicBezTo>
                  <a:cubicBezTo>
                    <a:pt x="665050" y="1479903"/>
                    <a:pt x="655019" y="1440408"/>
                    <a:pt x="653920" y="1399437"/>
                  </a:cubicBezTo>
                  <a:cubicBezTo>
                    <a:pt x="652652" y="1355309"/>
                    <a:pt x="639893" y="1323154"/>
                    <a:pt x="612686" y="1296979"/>
                  </a:cubicBezTo>
                  <a:cubicBezTo>
                    <a:pt x="595576" y="1280408"/>
                    <a:pt x="578401" y="1259588"/>
                    <a:pt x="570220" y="1235618"/>
                  </a:cubicBezTo>
                  <a:cubicBezTo>
                    <a:pt x="553631" y="1186194"/>
                    <a:pt x="545669" y="1131821"/>
                    <a:pt x="529736" y="1081752"/>
                  </a:cubicBezTo>
                  <a:cubicBezTo>
                    <a:pt x="507466" y="1011390"/>
                    <a:pt x="481332" y="944631"/>
                    <a:pt x="414305" y="918292"/>
                  </a:cubicBezTo>
                  <a:cubicBezTo>
                    <a:pt x="377314" y="903769"/>
                    <a:pt x="368843" y="874065"/>
                    <a:pt x="373924" y="825689"/>
                  </a:cubicBezTo>
                  <a:cubicBezTo>
                    <a:pt x="375689" y="809590"/>
                    <a:pt x="376722" y="786203"/>
                    <a:pt x="368949" y="778726"/>
                  </a:cubicBezTo>
                  <a:cubicBezTo>
                    <a:pt x="345838" y="756354"/>
                    <a:pt x="349308" y="725824"/>
                    <a:pt x="347020" y="694643"/>
                  </a:cubicBezTo>
                  <a:cubicBezTo>
                    <a:pt x="345704" y="675894"/>
                    <a:pt x="339306" y="651346"/>
                    <a:pt x="327478" y="642898"/>
                  </a:cubicBezTo>
                  <a:cubicBezTo>
                    <a:pt x="279698" y="608395"/>
                    <a:pt x="263590" y="549247"/>
                    <a:pt x="243468" y="491960"/>
                  </a:cubicBezTo>
                  <a:cubicBezTo>
                    <a:pt x="237433" y="475142"/>
                    <a:pt x="230250" y="456843"/>
                    <a:pt x="218930" y="446010"/>
                  </a:cubicBezTo>
                  <a:cubicBezTo>
                    <a:pt x="194433" y="422927"/>
                    <a:pt x="180036" y="395344"/>
                    <a:pt x="180614" y="354892"/>
                  </a:cubicBezTo>
                  <a:cubicBezTo>
                    <a:pt x="180923" y="342010"/>
                    <a:pt x="176523" y="328798"/>
                    <a:pt x="171988" y="317521"/>
                  </a:cubicBezTo>
                  <a:cubicBezTo>
                    <a:pt x="162052" y="293291"/>
                    <a:pt x="148442" y="271315"/>
                    <a:pt x="139875" y="246378"/>
                  </a:cubicBezTo>
                  <a:cubicBezTo>
                    <a:pt x="117577" y="182780"/>
                    <a:pt x="95749" y="119890"/>
                    <a:pt x="51499" y="73211"/>
                  </a:cubicBezTo>
                  <a:cubicBezTo>
                    <a:pt x="40691" y="61834"/>
                    <a:pt x="29467" y="49763"/>
                    <a:pt x="19690" y="3662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A4AE1593-01DA-4474-88AD-509CF959E376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/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805309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3A6C-B7C9-4FF5-89CA-2D1BC8CB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Veteran Typewriter" panose="02000500000000000000" pitchFamily="2" charset="0"/>
              </a:rPr>
              <a:t>Concerns About the Use: Nuclear Option</a:t>
            </a:r>
          </a:p>
        </p:txBody>
      </p:sp>
      <p:graphicFrame>
        <p:nvGraphicFramePr>
          <p:cNvPr id="7172" name="Content Placeholder 2">
            <a:extLst>
              <a:ext uri="{FF2B5EF4-FFF2-40B4-BE49-F238E27FC236}">
                <a16:creationId xmlns:a16="http://schemas.microsoft.com/office/drawing/2014/main" id="{CD2FD73E-A7C5-4D18-AC94-7585961E8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3625698"/>
              </p:ext>
            </p:extLst>
          </p:nvPr>
        </p:nvGraphicFramePr>
        <p:xfrm>
          <a:off x="467139" y="1785869"/>
          <a:ext cx="6336323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Businessman, Man, Afraid, Angry, Announce, Boss">
            <a:extLst>
              <a:ext uri="{FF2B5EF4-FFF2-40B4-BE49-F238E27FC236}">
                <a16:creationId xmlns:a16="http://schemas.microsoft.com/office/drawing/2014/main" id="{B4194F06-E794-4FCF-B866-9DDD621CE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778" y="2253566"/>
            <a:ext cx="4792714" cy="316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594846-1DAA-44C6-B025-E95A4D917085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34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3A6C-B7C9-4FF5-89CA-2D1BC8CB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Veteran Typewriter" panose="02000500000000000000" pitchFamily="2" charset="0"/>
              </a:rPr>
              <a:t>Concerns About the Use: Nuclear Option</a:t>
            </a:r>
          </a:p>
        </p:txBody>
      </p:sp>
      <p:graphicFrame>
        <p:nvGraphicFramePr>
          <p:cNvPr id="7172" name="Content Placeholder 2">
            <a:extLst>
              <a:ext uri="{FF2B5EF4-FFF2-40B4-BE49-F238E27FC236}">
                <a16:creationId xmlns:a16="http://schemas.microsoft.com/office/drawing/2014/main" id="{CD2FD73E-A7C5-4D18-AC94-7585961E8E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8437537"/>
              </p:ext>
            </p:extLst>
          </p:nvPr>
        </p:nvGraphicFramePr>
        <p:xfrm>
          <a:off x="467139" y="1785869"/>
          <a:ext cx="6336323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Businessman, Man, Afraid, Angry, Announce, Boss">
            <a:extLst>
              <a:ext uri="{FF2B5EF4-FFF2-40B4-BE49-F238E27FC236}">
                <a16:creationId xmlns:a16="http://schemas.microsoft.com/office/drawing/2014/main" id="{B4194F06-E794-4FCF-B866-9DDD621CED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778" y="2253566"/>
            <a:ext cx="4792714" cy="3166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594846-1DAA-44C6-B025-E95A4D917085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8275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24EA-8C1D-4914-BE50-AD4594272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en-CA" sz="3600" dirty="0">
                <a:latin typeface="Veteran Typewriter" panose="02000500000000000000" pitchFamily="2" charset="0"/>
              </a:rPr>
              <a:t>Signing the Constitution Act</a:t>
            </a:r>
          </a:p>
        </p:txBody>
      </p:sp>
      <p:pic>
        <p:nvPicPr>
          <p:cNvPr id="2050" name="Picture 2" descr="Canadian Charter of Rights and Freedoms | The Canadian Encyclopedia">
            <a:extLst>
              <a:ext uri="{FF2B5EF4-FFF2-40B4-BE49-F238E27FC236}">
                <a16:creationId xmlns:a16="http://schemas.microsoft.com/office/drawing/2014/main" id="{F0196FC4-CA1C-4D63-AFC4-A7F28637D9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58" b="33836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242EF-0CD8-441D-8C57-E9FB9DEA0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45268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sz="2000" dirty="0"/>
              <a:t>Back in 1982, the signing of the Constitution Act and the Charter of Rights and Freedoms came after years of negotiations and discussions between the Federal Government and the Provinces.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Not all the provinces were excited about some of the new powers the Federal government, led by Pierre Trudeau would enjoy.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AB1E0B-E80C-41CA-9EA2-CC32EE604A55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22312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24EA-8C1D-4914-BE50-AD4594272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anchor="ctr">
            <a:normAutofit/>
          </a:bodyPr>
          <a:lstStyle/>
          <a:p>
            <a:r>
              <a:rPr lang="en-CA" sz="3600" dirty="0">
                <a:latin typeface="Veteran Typewriter" panose="02000500000000000000" pitchFamily="2" charset="0"/>
              </a:rPr>
              <a:t>Signing the Constitution Act</a:t>
            </a:r>
          </a:p>
        </p:txBody>
      </p:sp>
      <p:pic>
        <p:nvPicPr>
          <p:cNvPr id="2050" name="Picture 2" descr="Canadian Charter of Rights and Freedoms | The Canadian Encyclopedia">
            <a:extLst>
              <a:ext uri="{FF2B5EF4-FFF2-40B4-BE49-F238E27FC236}">
                <a16:creationId xmlns:a16="http://schemas.microsoft.com/office/drawing/2014/main" id="{F0196FC4-CA1C-4D63-AFC4-A7F28637D9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58" b="33836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242EF-0CD8-441D-8C57-E9FB9DEA0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452687"/>
          </a:xfrm>
        </p:spPr>
        <p:txBody>
          <a:bodyPr anchor="ctr">
            <a:normAutofit/>
          </a:bodyPr>
          <a:lstStyle/>
          <a:p>
            <a:pPr marL="0" indent="0" algn="l">
              <a:buNone/>
            </a:pPr>
            <a:r>
              <a:rPr lang="en-US" sz="2000" b="0" i="0" dirty="0">
                <a:solidFill>
                  <a:srgbClr val="2C2C2C"/>
                </a:solidFill>
                <a:effectLst/>
                <a:cs typeface="DilleniaUPC" panose="020B0502040204020203" pitchFamily="18" charset="-34"/>
              </a:rPr>
              <a:t>There were several Premiers who did not care for the idea that provincial laws could be </a:t>
            </a:r>
            <a:r>
              <a:rPr lang="en-US" sz="2000" b="1" i="0" dirty="0">
                <a:solidFill>
                  <a:srgbClr val="0070C0"/>
                </a:solidFill>
                <a:effectLst/>
                <a:cs typeface="DilleniaUPC" panose="020B0502040204020203" pitchFamily="18" charset="-34"/>
              </a:rPr>
              <a:t>struck down by the judiciary </a:t>
            </a:r>
            <a:r>
              <a:rPr lang="en-US" sz="2000" b="0" i="0" dirty="0">
                <a:solidFill>
                  <a:srgbClr val="2C2C2C"/>
                </a:solidFill>
                <a:effectLst/>
                <a:cs typeface="DilleniaUPC" panose="020B0502040204020203" pitchFamily="18" charset="-34"/>
              </a:rPr>
              <a:t>for violating the new Charter of human rights and freedoms being proposed.</a:t>
            </a:r>
          </a:p>
          <a:p>
            <a:pPr marL="0" indent="0" algn="l">
              <a:buNone/>
            </a:pPr>
            <a:endParaRPr lang="en-US" sz="2000" b="0" i="0" dirty="0">
              <a:solidFill>
                <a:srgbClr val="2C2C2C"/>
              </a:solidFill>
              <a:effectLst/>
              <a:cs typeface="DilleniaUPC" panose="020B0502040204020203" pitchFamily="18" charset="-34"/>
            </a:endParaRPr>
          </a:p>
          <a:p>
            <a:pPr marL="0" indent="0" algn="l">
              <a:buNone/>
            </a:pPr>
            <a:r>
              <a:rPr lang="en-US" sz="2000" i="0" dirty="0">
                <a:solidFill>
                  <a:srgbClr val="2C2C2C"/>
                </a:solidFill>
                <a:effectLst/>
                <a:cs typeface="DilleniaUPC" panose="020B0502040204020203" pitchFamily="18" charset="-34"/>
              </a:rPr>
              <a:t>Including the </a:t>
            </a:r>
            <a:r>
              <a:rPr lang="en-US" sz="2000" dirty="0">
                <a:solidFill>
                  <a:srgbClr val="2C2C2C"/>
                </a:solidFill>
                <a:cs typeface="DilleniaUPC" panose="020B0502040204020203" pitchFamily="18" charset="-34"/>
              </a:rPr>
              <a:t>Clause was a </a:t>
            </a:r>
            <a:r>
              <a:rPr lang="en-US" sz="2000" b="1" dirty="0">
                <a:solidFill>
                  <a:srgbClr val="0070C0"/>
                </a:solidFill>
                <a:cs typeface="DilleniaUPC" panose="020B0502040204020203" pitchFamily="18" charset="-34"/>
              </a:rPr>
              <a:t>compromise</a:t>
            </a:r>
            <a:r>
              <a:rPr lang="en-US" sz="2000" dirty="0">
                <a:solidFill>
                  <a:srgbClr val="2C2C2C"/>
                </a:solidFill>
                <a:cs typeface="DilleniaUPC" panose="020B0502040204020203" pitchFamily="18" charset="-34"/>
              </a:rPr>
              <a:t> that ensured the Provinces would agree to the terms of the Constitution Act. </a:t>
            </a:r>
            <a:endParaRPr lang="en-US" sz="2000" i="0" dirty="0">
              <a:solidFill>
                <a:srgbClr val="2C2C2C"/>
              </a:solidFill>
              <a:effectLst/>
              <a:cs typeface="DilleniaUPC" panose="020B0502040204020203" pitchFamily="18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939FE0-6645-4E1B-9618-BA247F2FC44F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03776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D69817-DB41-497B-B08C-F23911588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en-CA" dirty="0">
                <a:latin typeface="Veteran Typewriter" panose="02000500000000000000" pitchFamily="2" charset="0"/>
              </a:rPr>
              <a:t>What does this clause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0BE9C-4378-41B9-B9D2-715545FCD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93361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0" i="0" dirty="0">
                <a:effectLst/>
              </a:rPr>
              <a:t>Sometimes laws passed by a government are challenged in court as being unconstitutional. </a:t>
            </a:r>
          </a:p>
          <a:p>
            <a:pPr marL="0" indent="0">
              <a:buNone/>
            </a:pPr>
            <a:endParaRPr lang="en-US" sz="2000" b="0" i="0" dirty="0">
              <a:effectLst/>
            </a:endParaRPr>
          </a:p>
          <a:p>
            <a:pPr marL="0" indent="0">
              <a:buNone/>
            </a:pPr>
            <a:r>
              <a:rPr lang="en-US" sz="2000" b="0" i="0" dirty="0">
                <a:effectLst/>
              </a:rPr>
              <a:t>The Notwithstanding Clause allows a Federal or Provincial/Territorial government to declare that one </a:t>
            </a:r>
            <a:r>
              <a:rPr lang="en-US" sz="2000" dirty="0"/>
              <a:t>of its laws can temporarily override the protections of the Charter of Rights.</a:t>
            </a:r>
          </a:p>
          <a:p>
            <a:pPr marL="0" indent="0">
              <a:buNone/>
            </a:pPr>
            <a:r>
              <a:rPr lang="en-US" sz="2000" b="0" i="0" dirty="0">
                <a:effectLst/>
              </a:rPr>
              <a:t>The Rights being overridden </a:t>
            </a:r>
            <a:r>
              <a:rPr lang="en-US" sz="2000" b="1" i="0" dirty="0">
                <a:effectLst/>
              </a:rPr>
              <a:t>must</a:t>
            </a:r>
            <a:r>
              <a:rPr lang="en-US" sz="2000" i="0" dirty="0">
                <a:effectLst/>
              </a:rPr>
              <a:t> be a “</a:t>
            </a:r>
            <a:r>
              <a:rPr lang="en-US" sz="2000" b="1" i="0" dirty="0">
                <a:solidFill>
                  <a:srgbClr val="0070C0"/>
                </a:solidFill>
                <a:effectLst/>
              </a:rPr>
              <a:t>Fundamental Right</a:t>
            </a:r>
            <a:r>
              <a:rPr lang="en-US" sz="2000" i="0" dirty="0">
                <a:effectLst/>
              </a:rPr>
              <a:t>” for the Clause to applied.</a:t>
            </a:r>
            <a:br>
              <a:rPr lang="en-US" sz="2000" b="0" i="0" dirty="0">
                <a:effectLst/>
              </a:rPr>
            </a:br>
            <a:br>
              <a:rPr lang="en-US" sz="2000" b="0" i="0" dirty="0">
                <a:effectLst/>
              </a:rPr>
            </a:br>
            <a:r>
              <a:rPr lang="en-US" sz="2000" b="0" i="0" dirty="0">
                <a:effectLst/>
              </a:rPr>
              <a:t>The clause will only apply for a </a:t>
            </a:r>
            <a:r>
              <a:rPr lang="en-US" sz="2000" b="1" i="0" dirty="0">
                <a:solidFill>
                  <a:srgbClr val="0070C0"/>
                </a:solidFill>
                <a:effectLst/>
              </a:rPr>
              <a:t>maximum of five years </a:t>
            </a:r>
            <a:r>
              <a:rPr lang="en-US" sz="2000" b="0" i="0" dirty="0">
                <a:effectLst/>
              </a:rPr>
              <a:t>but can be </a:t>
            </a:r>
            <a:r>
              <a:rPr lang="en-US" sz="2000" b="1" i="0" dirty="0">
                <a:solidFill>
                  <a:srgbClr val="0070C0"/>
                </a:solidFill>
                <a:effectLst/>
              </a:rPr>
              <a:t>extended any number of times</a:t>
            </a:r>
            <a:r>
              <a:rPr lang="en-US" sz="2000" b="0" i="0" dirty="0">
                <a:effectLst/>
              </a:rPr>
              <a:t>. </a:t>
            </a:r>
            <a:endParaRPr lang="en-US" sz="2000" dirty="0"/>
          </a:p>
          <a:p>
            <a:pPr marL="0" indent="0">
              <a:buNone/>
            </a:pPr>
            <a:r>
              <a:rPr lang="en-US" sz="2000" b="1" i="0" dirty="0">
                <a:solidFill>
                  <a:srgbClr val="00B050"/>
                </a:solidFill>
                <a:effectLst/>
              </a:rPr>
              <a:t>Base</a:t>
            </a:r>
            <a:r>
              <a:rPr lang="en-US" sz="2000" b="1" dirty="0">
                <a:solidFill>
                  <a:srgbClr val="00B050"/>
                </a:solidFill>
              </a:rPr>
              <a:t>d on our Election system, why do you think that limit is five years?</a:t>
            </a:r>
            <a:endParaRPr lang="en-US" sz="2000" b="1" i="0" dirty="0">
              <a:solidFill>
                <a:srgbClr val="00B050"/>
              </a:solidFill>
              <a:effectLst/>
            </a:endParaRPr>
          </a:p>
          <a:p>
            <a:pPr marL="0" indent="0">
              <a:buNone/>
            </a:pPr>
            <a:endParaRPr lang="en-CA" sz="2000" dirty="0"/>
          </a:p>
        </p:txBody>
      </p:sp>
      <p:pic>
        <p:nvPicPr>
          <p:cNvPr id="3074" name="Picture 2" descr="Justice, Statue, Lady Justice, Greek Mythology">
            <a:extLst>
              <a:ext uri="{FF2B5EF4-FFF2-40B4-BE49-F238E27FC236}">
                <a16:creationId xmlns:a16="http://schemas.microsoft.com/office/drawing/2014/main" id="{91579BD0-32D3-4940-AD7E-513E533028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9" r="19719" b="-2"/>
          <a:stretch/>
        </p:blipFill>
        <p:spPr bwMode="auto"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7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9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502A6D-11FA-4E07-9209-F85C2C221774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51359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6ECA6DCB-B7E1-40A9-9524-540C6DA40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DE8EA0-4F2C-4D6F-8B40-C56DD553D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</p:spPr>
        <p:txBody>
          <a:bodyPr anchor="ctr">
            <a:normAutofit/>
          </a:bodyPr>
          <a:lstStyle/>
          <a:p>
            <a:r>
              <a:rPr lang="en-CA" sz="4000" dirty="0">
                <a:latin typeface="Veteran Typewriter" panose="02000500000000000000" pitchFamily="2" charset="0"/>
              </a:rPr>
              <a:t>How has it been used?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A5802-BE68-4197-87CB-D8B547ECE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5" y="2514516"/>
            <a:ext cx="5880419" cy="3979585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200" b="0" i="0" dirty="0">
                <a:effectLst/>
              </a:rPr>
              <a:t>Only two provinces have used the Clause.</a:t>
            </a:r>
          </a:p>
          <a:p>
            <a:pPr marL="0" indent="0">
              <a:buNone/>
            </a:pPr>
            <a:br>
              <a:rPr lang="en-US" sz="2200" b="0" i="0" dirty="0">
                <a:effectLst/>
              </a:rPr>
            </a:br>
            <a:r>
              <a:rPr lang="en-US" sz="2200" b="1" i="0" dirty="0">
                <a:solidFill>
                  <a:srgbClr val="00B050"/>
                </a:solidFill>
                <a:effectLst/>
              </a:rPr>
              <a:t>Saskatchewan</a:t>
            </a:r>
            <a:r>
              <a:rPr lang="en-US" sz="2200" b="0" i="0" dirty="0">
                <a:effectLst/>
              </a:rPr>
              <a:t> used it in </a:t>
            </a:r>
            <a:r>
              <a:rPr lang="en-US" sz="2200" dirty="0"/>
              <a:t>1986 </a:t>
            </a:r>
            <a:r>
              <a:rPr lang="en-US" sz="2200" b="0" i="0" dirty="0">
                <a:effectLst/>
              </a:rPr>
              <a:t>to </a:t>
            </a:r>
            <a:r>
              <a:rPr lang="en-US" sz="2200" b="1" i="0" dirty="0">
                <a:solidFill>
                  <a:srgbClr val="7030A0"/>
                </a:solidFill>
                <a:effectLst/>
              </a:rPr>
              <a:t>force striking provincial employees</a:t>
            </a:r>
            <a:r>
              <a:rPr lang="en-US" sz="2200" b="0" i="0" dirty="0">
                <a:effectLst/>
              </a:rPr>
              <a:t> back to work, restricting their </a:t>
            </a:r>
            <a:r>
              <a:rPr lang="en-US" sz="2200" b="1" i="0" dirty="0">
                <a:solidFill>
                  <a:srgbClr val="FF0000"/>
                </a:solidFill>
                <a:effectLst/>
              </a:rPr>
              <a:t>Freedom of Association</a:t>
            </a:r>
            <a:r>
              <a:rPr lang="en-US" sz="2200" b="0" i="0" dirty="0">
                <a:effectLst/>
              </a:rPr>
              <a:t> rights.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i="0" dirty="0">
                <a:solidFill>
                  <a:srgbClr val="0070C0"/>
                </a:solidFill>
                <a:effectLst/>
              </a:rPr>
              <a:t>Quebec</a:t>
            </a:r>
            <a:r>
              <a:rPr lang="en-US" sz="2200" b="0" i="0" dirty="0">
                <a:effectLst/>
              </a:rPr>
              <a:t> used it twice. </a:t>
            </a:r>
            <a:r>
              <a:rPr lang="en-US" sz="2200" dirty="0"/>
              <a:t>Firstly, </a:t>
            </a:r>
            <a:r>
              <a:rPr lang="en-US" sz="2200" b="0" i="0" dirty="0">
                <a:effectLst/>
              </a:rPr>
              <a:t>enacting its </a:t>
            </a:r>
            <a:r>
              <a:rPr lang="en-US" sz="2200" b="1" i="0" dirty="0">
                <a:solidFill>
                  <a:srgbClr val="7030A0"/>
                </a:solidFill>
                <a:effectLst/>
              </a:rPr>
              <a:t>strict language laws in terms of signage </a:t>
            </a:r>
            <a:r>
              <a:rPr lang="en-US" sz="2200" b="0" i="0" dirty="0">
                <a:effectLst/>
              </a:rPr>
              <a:t>and then again to </a:t>
            </a:r>
            <a:r>
              <a:rPr lang="en-US" sz="2200" b="1" i="0" dirty="0">
                <a:solidFill>
                  <a:srgbClr val="7030A0"/>
                </a:solidFill>
                <a:effectLst/>
              </a:rPr>
              <a:t>prevent public employees from wearing religious symbols</a:t>
            </a:r>
            <a:r>
              <a:rPr lang="en-US" sz="2200" b="0" i="0" dirty="0">
                <a:effectLst/>
              </a:rPr>
              <a:t>.  This restricted citizens </a:t>
            </a:r>
            <a:r>
              <a:rPr lang="en-US" sz="2200" b="1" i="0" dirty="0">
                <a:solidFill>
                  <a:srgbClr val="FF0000"/>
                </a:solidFill>
                <a:effectLst/>
              </a:rPr>
              <a:t>Freedom of Expression</a:t>
            </a:r>
            <a:r>
              <a:rPr lang="en-US" sz="2200" b="0" i="0" dirty="0">
                <a:effectLst/>
              </a:rPr>
              <a:t> and </a:t>
            </a:r>
            <a:r>
              <a:rPr lang="en-US" sz="2200" b="1" i="0" dirty="0">
                <a:solidFill>
                  <a:srgbClr val="FF0000"/>
                </a:solidFill>
                <a:effectLst/>
              </a:rPr>
              <a:t>Equality Rights</a:t>
            </a:r>
            <a:r>
              <a:rPr lang="en-US" sz="2200" b="0" i="0" dirty="0">
                <a:effectLst/>
              </a:rPr>
              <a:t>.</a:t>
            </a:r>
          </a:p>
          <a:p>
            <a:endParaRPr lang="en-US" sz="2200" b="0" i="0" dirty="0">
              <a:effectLst/>
            </a:endParaRPr>
          </a:p>
          <a:p>
            <a:pPr marL="0" indent="0">
              <a:buNone/>
            </a:pPr>
            <a:endParaRPr lang="en-CA" sz="2200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28" name="Picture 8" descr="Flag of Saskatchewan - Wikipedia">
            <a:extLst>
              <a:ext uri="{FF2B5EF4-FFF2-40B4-BE49-F238E27FC236}">
                <a16:creationId xmlns:a16="http://schemas.microsoft.com/office/drawing/2014/main" id="{CC265F0C-5A73-4812-92FC-51B022BFF8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08" b="2"/>
          <a:stretch/>
        </p:blipFill>
        <p:spPr bwMode="auto">
          <a:xfrm>
            <a:off x="7083423" y="581892"/>
            <a:ext cx="4397433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Rectangle 88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126" name="Picture 6" descr="Flag of Quebec - Wikipedia">
            <a:extLst>
              <a:ext uri="{FF2B5EF4-FFF2-40B4-BE49-F238E27FC236}">
                <a16:creationId xmlns:a16="http://schemas.microsoft.com/office/drawing/2014/main" id="{F8FC2051-146E-4019-A906-A21AFD2321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" r="1" b="7137"/>
          <a:stretch/>
        </p:blipFill>
        <p:spPr bwMode="auto">
          <a:xfrm>
            <a:off x="7083423" y="3707894"/>
            <a:ext cx="4395569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016C5328-F817-4210-AF0E-36C0D4ECA9C5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9759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700CD00-DF3E-4660-A6EC-A18C3B7F9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B49CC6-9F03-4653-9A6B-CC3D2E36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00804"/>
            <a:ext cx="4391024" cy="1173700"/>
          </a:xfrm>
        </p:spPr>
        <p:txBody>
          <a:bodyPr anchor="t">
            <a:noAutofit/>
          </a:bodyPr>
          <a:lstStyle/>
          <a:p>
            <a:r>
              <a:rPr lang="en-CA" sz="3800" b="1" dirty="0">
                <a:solidFill>
                  <a:srgbClr val="00CCFF"/>
                </a:solidFill>
                <a:latin typeface="Veteran Typewriter" panose="02000500000000000000" pitchFamily="2" charset="0"/>
              </a:rPr>
              <a:t>Ford Government’s Plans to Utilize the Clause</a:t>
            </a:r>
          </a:p>
        </p:txBody>
      </p:sp>
      <p:pic>
        <p:nvPicPr>
          <p:cNvPr id="6146" name="Picture 2" descr="Rail News - Ontario government issues RFPs for Ontario Line subway project.  For Railroad Career Professionals">
            <a:extLst>
              <a:ext uri="{FF2B5EF4-FFF2-40B4-BE49-F238E27FC236}">
                <a16:creationId xmlns:a16="http://schemas.microsoft.com/office/drawing/2014/main" id="{E0B176F8-E54B-4503-9F34-8007131709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"/>
          <a:stretch/>
        </p:blipFill>
        <p:spPr bwMode="auto">
          <a:xfrm>
            <a:off x="6" y="2"/>
            <a:ext cx="6000749" cy="3342653"/>
          </a:xfrm>
          <a:custGeom>
            <a:avLst/>
            <a:gdLst/>
            <a:ahLst/>
            <a:cxnLst/>
            <a:rect l="l" t="t" r="r" b="b"/>
            <a:pathLst>
              <a:path w="6000749" h="3342653">
                <a:moveTo>
                  <a:pt x="0" y="0"/>
                </a:moveTo>
                <a:lnTo>
                  <a:pt x="6000749" y="0"/>
                </a:lnTo>
                <a:lnTo>
                  <a:pt x="6000749" y="3198652"/>
                </a:lnTo>
                <a:lnTo>
                  <a:pt x="5572124" y="3171203"/>
                </a:lnTo>
                <a:lnTo>
                  <a:pt x="0" y="334265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The trend just continues to grow, no matter what we&amp;#39;re doing&amp;#39;: Ontario  government pushed on stricter COVID-19 restrictions">
            <a:extLst>
              <a:ext uri="{FF2B5EF4-FFF2-40B4-BE49-F238E27FC236}">
                <a16:creationId xmlns:a16="http://schemas.microsoft.com/office/drawing/2014/main" id="{23BB5617-188B-47FE-A7CE-A011F7C21A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3" r="1" b="10414"/>
          <a:stretch/>
        </p:blipFill>
        <p:spPr bwMode="auto">
          <a:xfrm>
            <a:off x="6191245" y="2"/>
            <a:ext cx="6000750" cy="3418853"/>
          </a:xfrm>
          <a:custGeom>
            <a:avLst/>
            <a:gdLst/>
            <a:ahLst/>
            <a:cxnLst/>
            <a:rect l="l" t="t" r="r" b="b"/>
            <a:pathLst>
              <a:path w="6000750" h="3418853">
                <a:moveTo>
                  <a:pt x="0" y="0"/>
                </a:moveTo>
                <a:lnTo>
                  <a:pt x="6000750" y="0"/>
                </a:lnTo>
                <a:lnTo>
                  <a:pt x="6000750" y="227978"/>
                </a:lnTo>
                <a:lnTo>
                  <a:pt x="6000750" y="2065168"/>
                </a:lnTo>
                <a:lnTo>
                  <a:pt x="6000750" y="3342653"/>
                </a:lnTo>
                <a:lnTo>
                  <a:pt x="3248025" y="3418853"/>
                </a:lnTo>
                <a:lnTo>
                  <a:pt x="0" y="321085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F9AB5DBD-0A57-4DBC-B49F-205E268F1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59818"/>
            <a:ext cx="12192000" cy="757168"/>
            <a:chOff x="0" y="2959818"/>
            <a:chExt cx="12192000" cy="757168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21DE7FF6-DA62-40A9-8F5D-F82D3020F3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D38D133-BB29-4B7D-AFB2-7D132F45A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702C0-016C-461E-9B2E-F24649E1F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4201" y="4197093"/>
            <a:ext cx="5692774" cy="164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The Ontario Government, led by </a:t>
            </a:r>
            <a:r>
              <a:rPr lang="en-CA" sz="2000" b="1" dirty="0">
                <a:solidFill>
                  <a:srgbClr val="00CCFF"/>
                </a:solidFill>
              </a:rPr>
              <a:t>Doug Ford </a:t>
            </a: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and the </a:t>
            </a:r>
            <a:r>
              <a:rPr lang="en-CA" sz="2000" b="1" dirty="0">
                <a:solidFill>
                  <a:srgbClr val="00CCFF"/>
                </a:solidFill>
              </a:rPr>
              <a:t>Progressive Conservative Party</a:t>
            </a:r>
            <a:r>
              <a:rPr lang="en-CA" sz="2000" b="1" dirty="0">
                <a:solidFill>
                  <a:srgbClr val="00CCFF">
                    <a:alpha val="80000"/>
                  </a:srgbClr>
                </a:solidFill>
              </a:rPr>
              <a:t> </a:t>
            </a: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planned to use the Clause in 2018 to push through its electoral system legislation that was being fought in the courts. </a:t>
            </a:r>
          </a:p>
          <a:p>
            <a:pPr marL="0" indent="0">
              <a:buNone/>
            </a:pP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In the end, the courts ruled in their favour and they didn’t need to use it.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6A68B4-7739-4FCA-9245-763313C98223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481089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700CD00-DF3E-4660-A6EC-A18C3B7F9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B49CC6-9F03-4653-9A6B-CC3D2E36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00804"/>
            <a:ext cx="4391024" cy="1173700"/>
          </a:xfrm>
        </p:spPr>
        <p:txBody>
          <a:bodyPr anchor="t">
            <a:noAutofit/>
          </a:bodyPr>
          <a:lstStyle/>
          <a:p>
            <a:r>
              <a:rPr lang="en-CA" sz="3800" b="1" dirty="0">
                <a:solidFill>
                  <a:srgbClr val="00CCFF"/>
                </a:solidFill>
                <a:latin typeface="Veteran Typewriter" panose="02000500000000000000" pitchFamily="2" charset="0"/>
              </a:rPr>
              <a:t>Ford Government’s Plans to Utilize the Clause</a:t>
            </a:r>
          </a:p>
        </p:txBody>
      </p:sp>
      <p:pic>
        <p:nvPicPr>
          <p:cNvPr id="6146" name="Picture 2" descr="Rail News - Ontario government issues RFPs for Ontario Line subway project.  For Railroad Career Professionals">
            <a:extLst>
              <a:ext uri="{FF2B5EF4-FFF2-40B4-BE49-F238E27FC236}">
                <a16:creationId xmlns:a16="http://schemas.microsoft.com/office/drawing/2014/main" id="{E0B176F8-E54B-4503-9F34-8007131709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"/>
          <a:stretch/>
        </p:blipFill>
        <p:spPr bwMode="auto">
          <a:xfrm>
            <a:off x="6" y="2"/>
            <a:ext cx="6000749" cy="3342653"/>
          </a:xfrm>
          <a:custGeom>
            <a:avLst/>
            <a:gdLst/>
            <a:ahLst/>
            <a:cxnLst/>
            <a:rect l="l" t="t" r="r" b="b"/>
            <a:pathLst>
              <a:path w="6000749" h="3342653">
                <a:moveTo>
                  <a:pt x="0" y="0"/>
                </a:moveTo>
                <a:lnTo>
                  <a:pt x="6000749" y="0"/>
                </a:lnTo>
                <a:lnTo>
                  <a:pt x="6000749" y="3198652"/>
                </a:lnTo>
                <a:lnTo>
                  <a:pt x="5572124" y="3171203"/>
                </a:lnTo>
                <a:lnTo>
                  <a:pt x="0" y="3342653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The trend just continues to grow, no matter what we&amp;#39;re doing&amp;#39;: Ontario  government pushed on stricter COVID-19 restrictions">
            <a:extLst>
              <a:ext uri="{FF2B5EF4-FFF2-40B4-BE49-F238E27FC236}">
                <a16:creationId xmlns:a16="http://schemas.microsoft.com/office/drawing/2014/main" id="{23BB5617-188B-47FE-A7CE-A011F7C21A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3" r="1" b="10414"/>
          <a:stretch/>
        </p:blipFill>
        <p:spPr bwMode="auto">
          <a:xfrm>
            <a:off x="6191245" y="2"/>
            <a:ext cx="6000750" cy="3418853"/>
          </a:xfrm>
          <a:custGeom>
            <a:avLst/>
            <a:gdLst/>
            <a:ahLst/>
            <a:cxnLst/>
            <a:rect l="l" t="t" r="r" b="b"/>
            <a:pathLst>
              <a:path w="6000750" h="3418853">
                <a:moveTo>
                  <a:pt x="0" y="0"/>
                </a:moveTo>
                <a:lnTo>
                  <a:pt x="6000750" y="0"/>
                </a:lnTo>
                <a:lnTo>
                  <a:pt x="6000750" y="227978"/>
                </a:lnTo>
                <a:lnTo>
                  <a:pt x="6000750" y="2065168"/>
                </a:lnTo>
                <a:lnTo>
                  <a:pt x="6000750" y="3342653"/>
                </a:lnTo>
                <a:lnTo>
                  <a:pt x="3248025" y="3418853"/>
                </a:lnTo>
                <a:lnTo>
                  <a:pt x="0" y="321085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F9AB5DBD-0A57-4DBC-B49F-205E268F1F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59818"/>
            <a:ext cx="12192000" cy="757168"/>
            <a:chOff x="0" y="2959818"/>
            <a:chExt cx="12192000" cy="757168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21DE7FF6-DA62-40A9-8F5D-F82D3020F3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D38D133-BB29-4B7D-AFB2-7D132F45A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4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702C0-016C-461E-9B2E-F24649E1F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4201" y="4183841"/>
            <a:ext cx="5692774" cy="1648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In 2021, the Judiciary declared that the government’s changes to the Finances Act were </a:t>
            </a:r>
            <a:r>
              <a:rPr lang="en-CA" sz="2000" b="1" dirty="0">
                <a:solidFill>
                  <a:srgbClr val="FFFF00">
                    <a:alpha val="80000"/>
                  </a:srgbClr>
                </a:solidFill>
              </a:rPr>
              <a:t>unconstitutional</a:t>
            </a: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, and infringed on the rights of Canadians’ Freedom of Expression.</a:t>
            </a:r>
          </a:p>
          <a:p>
            <a:pPr marL="0" indent="0">
              <a:buNone/>
            </a:pPr>
            <a:br>
              <a:rPr lang="en-CA" sz="2000" dirty="0">
                <a:solidFill>
                  <a:schemeClr val="bg1">
                    <a:alpha val="80000"/>
                  </a:schemeClr>
                </a:solidFill>
              </a:rPr>
            </a:br>
            <a:r>
              <a:rPr lang="en-CA" sz="2000" dirty="0">
                <a:solidFill>
                  <a:schemeClr val="bg1">
                    <a:alpha val="80000"/>
                  </a:schemeClr>
                </a:solidFill>
              </a:rPr>
              <a:t>Reports came out on June 9, 2021 that the Ontario Government would invoke the Clause, which would nullify the Court’s ruling.</a:t>
            </a:r>
            <a:endParaRPr lang="en-CA" sz="2000" dirty="0">
              <a:solidFill>
                <a:srgbClr val="FFFF00">
                  <a:alpha val="80000"/>
                </a:srgb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6DDBA9-8F29-4853-B543-4F1CD2F105CC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90507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lag of Ontario | Canadian provincial flag | Britannica">
            <a:extLst>
              <a:ext uri="{FF2B5EF4-FFF2-40B4-BE49-F238E27FC236}">
                <a16:creationId xmlns:a16="http://schemas.microsoft.com/office/drawing/2014/main" id="{ABB01F0F-367C-4FE4-B836-D346BA54BA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27" b="25704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3E797-5CE1-4886-AC1F-D15D02306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739" y="4132678"/>
            <a:ext cx="9102409" cy="245268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CA" sz="2000" dirty="0"/>
              <a:t>The Act declared that </a:t>
            </a:r>
            <a:r>
              <a:rPr lang="en-CA" sz="2000" b="1" dirty="0"/>
              <a:t>3</a:t>
            </a:r>
            <a:r>
              <a:rPr lang="en-CA" sz="2000" b="1" baseline="30000" dirty="0"/>
              <a:t>rd</a:t>
            </a:r>
            <a:r>
              <a:rPr lang="en-CA" sz="2000" b="1" dirty="0"/>
              <a:t> party </a:t>
            </a:r>
            <a:r>
              <a:rPr lang="en-CA" sz="2000" dirty="0"/>
              <a:t>spending on advertisements would be severely limited. 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Groups such as the </a:t>
            </a:r>
            <a:r>
              <a:rPr lang="en-CA" sz="2000" b="1" dirty="0">
                <a:solidFill>
                  <a:srgbClr val="FF0000"/>
                </a:solidFill>
              </a:rPr>
              <a:t>Canadian Civil Liberties Association (CCLA) </a:t>
            </a:r>
            <a:r>
              <a:rPr lang="en-CA" sz="2000" dirty="0"/>
              <a:t>and </a:t>
            </a:r>
            <a:r>
              <a:rPr lang="en-CA" sz="2000" b="1" dirty="0">
                <a:solidFill>
                  <a:srgbClr val="FF0000"/>
                </a:solidFill>
              </a:rPr>
              <a:t>unions</a:t>
            </a:r>
            <a:r>
              <a:rPr lang="en-CA" sz="2000" dirty="0"/>
              <a:t> challenged the Government’s legislation and brough the issue to the Courts.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This would stop groups from making large donations to political parties and from advertising during elections.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98A655E-C2CF-4228-8786-0371222DFA60}"/>
              </a:ext>
            </a:extLst>
          </p:cNvPr>
          <p:cNvSpPr txBox="1">
            <a:spLocks/>
          </p:cNvSpPr>
          <p:nvPr/>
        </p:nvSpPr>
        <p:spPr>
          <a:xfrm>
            <a:off x="255727" y="3964884"/>
            <a:ext cx="2606744" cy="2452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3600" dirty="0">
                <a:latin typeface="Veteran Typewriter" panose="02000500000000000000" pitchFamily="2" charset="0"/>
              </a:rPr>
              <a:t>Ontario Election Finances Act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9C95D9-02EF-4C68-A71E-99D340BB0F14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4577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E488E-484E-495A-9EAC-607354220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727" y="3964884"/>
            <a:ext cx="2606744" cy="2452687"/>
          </a:xfrm>
        </p:spPr>
        <p:txBody>
          <a:bodyPr anchor="ctr">
            <a:normAutofit/>
          </a:bodyPr>
          <a:lstStyle/>
          <a:p>
            <a:r>
              <a:rPr lang="en-CA" sz="3600" dirty="0">
                <a:latin typeface="Veteran Typewriter" panose="02000500000000000000" pitchFamily="2" charset="0"/>
              </a:rPr>
              <a:t>Ontario Election Finances Act</a:t>
            </a:r>
          </a:p>
        </p:txBody>
      </p:sp>
      <p:pic>
        <p:nvPicPr>
          <p:cNvPr id="8194" name="Picture 2" descr="Flag of Ontario | Canadian provincial flag | Britannica">
            <a:extLst>
              <a:ext uri="{FF2B5EF4-FFF2-40B4-BE49-F238E27FC236}">
                <a16:creationId xmlns:a16="http://schemas.microsoft.com/office/drawing/2014/main" id="{ABB01F0F-367C-4FE4-B836-D346BA54BA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27" b="25704"/>
          <a:stretch/>
        </p:blipFill>
        <p:spPr bwMode="auto"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3E797-5CE1-4886-AC1F-D15D02306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1" y="4132678"/>
            <a:ext cx="9340948" cy="245268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CA" sz="2000" dirty="0"/>
              <a:t>Groups that are affected include </a:t>
            </a:r>
            <a:r>
              <a:rPr lang="en-CA" sz="2000" b="1" dirty="0">
                <a:solidFill>
                  <a:srgbClr val="FF0000"/>
                </a:solidFill>
              </a:rPr>
              <a:t>UNIFOR, Education Unions, Ontario Proud</a:t>
            </a:r>
            <a:r>
              <a:rPr lang="en-CA" sz="2000" dirty="0"/>
              <a:t> the </a:t>
            </a:r>
            <a:r>
              <a:rPr lang="en-CA" sz="2000" b="1" dirty="0">
                <a:solidFill>
                  <a:srgbClr val="FF0000"/>
                </a:solidFill>
              </a:rPr>
              <a:t>Ontario Medical Association</a:t>
            </a:r>
            <a:r>
              <a:rPr lang="en-CA" sz="2000" dirty="0"/>
              <a:t> and the </a:t>
            </a:r>
            <a:r>
              <a:rPr lang="en-CA" sz="2000" b="1" dirty="0">
                <a:solidFill>
                  <a:srgbClr val="FF0000"/>
                </a:solidFill>
              </a:rPr>
              <a:t>Ontario Real Estate Association</a:t>
            </a:r>
            <a:r>
              <a:rPr lang="en-CA" sz="2000" dirty="0"/>
              <a:t>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Many are accusing the Government of trying to silence voices that would be critical of </a:t>
            </a:r>
            <a:r>
              <a:rPr lang="en-CA" sz="2000" b="1" dirty="0">
                <a:solidFill>
                  <a:srgbClr val="0070C0"/>
                </a:solidFill>
              </a:rPr>
              <a:t>the Progressive Conservatives</a:t>
            </a:r>
            <a:r>
              <a:rPr lang="en-CA" sz="2000" dirty="0"/>
              <a:t>, accusing them of using the “nuclear option” and ignoring judicial findings.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r>
              <a:rPr lang="en-CA" sz="2000" dirty="0"/>
              <a:t>The government says this is to restrict foreign and “special interest” influence from interfering in Ontario’s Elections and point to interference in other places.</a:t>
            </a:r>
          </a:p>
          <a:p>
            <a:pPr marL="0" indent="0">
              <a:buNone/>
            </a:pPr>
            <a:endParaRPr lang="en-CA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AE8740-AD98-407A-986A-D88DF5F718A9}"/>
              </a:ext>
            </a:extLst>
          </p:cNvPr>
          <p:cNvSpPr txBox="1"/>
          <p:nvPr/>
        </p:nvSpPr>
        <p:spPr>
          <a:xfrm>
            <a:off x="0" y="6544993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kern="1200" dirty="0">
                <a:solidFill>
                  <a:schemeClr val="bg1">
                    <a:lumMod val="50000"/>
                  </a:schemeClr>
                </a:solidFill>
                <a:latin typeface="Veteran Typewriter" panose="02000500000000000000" pitchFamily="2" charset="0"/>
                <a:ea typeface="+mj-ea"/>
                <a:cs typeface="+mj-cs"/>
              </a:rPr>
              <a:t>Copyright ©2021 Kosowan’s Korner.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54878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791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Veteran Typewriter</vt:lpstr>
      <vt:lpstr>Office Theme</vt:lpstr>
      <vt:lpstr>The  Nothwithstanding Clause </vt:lpstr>
      <vt:lpstr>Signing the Constitution Act</vt:lpstr>
      <vt:lpstr>Signing the Constitution Act</vt:lpstr>
      <vt:lpstr>What does this clause do?</vt:lpstr>
      <vt:lpstr>How has it been used?</vt:lpstr>
      <vt:lpstr>Ford Government’s Plans to Utilize the Clause</vt:lpstr>
      <vt:lpstr>Ford Government’s Plans to Utilize the Clause</vt:lpstr>
      <vt:lpstr>PowerPoint Presentation</vt:lpstr>
      <vt:lpstr>Ontario Election Finances Act</vt:lpstr>
      <vt:lpstr>Concerns About the Use: Nuclear Option</vt:lpstr>
      <vt:lpstr>Concerns About the Use: Nuclear Option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 Nothwithstanding Clause</dc:title>
  <dc:creator>Ken Kosowan</dc:creator>
  <cp:lastModifiedBy>Ken Kosowan</cp:lastModifiedBy>
  <cp:revision>11</cp:revision>
  <dcterms:created xsi:type="dcterms:W3CDTF">2021-06-10T13:18:56Z</dcterms:created>
  <dcterms:modified xsi:type="dcterms:W3CDTF">2021-06-10T14:39:15Z</dcterms:modified>
</cp:coreProperties>
</file>