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7"/>
  </p:notesMasterIdLst>
  <p:handoutMasterIdLst>
    <p:handoutMasterId r:id="rId38"/>
  </p:handoutMasterIdLst>
  <p:sldIdLst>
    <p:sldId id="256" r:id="rId2"/>
    <p:sldId id="257" r:id="rId3"/>
    <p:sldId id="267" r:id="rId4"/>
    <p:sldId id="259" r:id="rId5"/>
    <p:sldId id="290" r:id="rId6"/>
    <p:sldId id="291" r:id="rId7"/>
    <p:sldId id="292" r:id="rId8"/>
    <p:sldId id="293" r:id="rId9"/>
    <p:sldId id="294" r:id="rId10"/>
    <p:sldId id="295" r:id="rId11"/>
    <p:sldId id="296" r:id="rId12"/>
    <p:sldId id="297" r:id="rId13"/>
    <p:sldId id="322" r:id="rId14"/>
    <p:sldId id="324" r:id="rId15"/>
    <p:sldId id="325" r:id="rId16"/>
    <p:sldId id="298" r:id="rId17"/>
    <p:sldId id="323" r:id="rId18"/>
    <p:sldId id="299" r:id="rId19"/>
    <p:sldId id="301" r:id="rId20"/>
    <p:sldId id="302" r:id="rId21"/>
    <p:sldId id="303" r:id="rId22"/>
    <p:sldId id="304" r:id="rId23"/>
    <p:sldId id="305" r:id="rId24"/>
    <p:sldId id="306" r:id="rId25"/>
    <p:sldId id="307" r:id="rId26"/>
    <p:sldId id="308" r:id="rId27"/>
    <p:sldId id="309" r:id="rId28"/>
    <p:sldId id="310" r:id="rId29"/>
    <p:sldId id="317" r:id="rId30"/>
    <p:sldId id="316" r:id="rId31"/>
    <p:sldId id="315" r:id="rId32"/>
    <p:sldId id="318" r:id="rId33"/>
    <p:sldId id="319" r:id="rId34"/>
    <p:sldId id="320"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28FA7-66FE-D942-9500-F6FE5398880F}">
          <p14:sldIdLst>
            <p14:sldId id="256"/>
            <p14:sldId id="257"/>
            <p14:sldId id="267"/>
            <p14:sldId id="259"/>
            <p14:sldId id="290"/>
            <p14:sldId id="291"/>
            <p14:sldId id="292"/>
            <p14:sldId id="293"/>
            <p14:sldId id="294"/>
            <p14:sldId id="295"/>
            <p14:sldId id="296"/>
            <p14:sldId id="297"/>
            <p14:sldId id="322"/>
            <p14:sldId id="324"/>
            <p14:sldId id="325"/>
            <p14:sldId id="298"/>
            <p14:sldId id="323"/>
            <p14:sldId id="299"/>
            <p14:sldId id="301"/>
            <p14:sldId id="302"/>
            <p14:sldId id="303"/>
            <p14:sldId id="304"/>
            <p14:sldId id="305"/>
            <p14:sldId id="306"/>
            <p14:sldId id="307"/>
            <p14:sldId id="308"/>
            <p14:sldId id="309"/>
            <p14:sldId id="310"/>
            <p14:sldId id="317"/>
            <p14:sldId id="316"/>
            <p14:sldId id="315"/>
            <p14:sldId id="318"/>
            <p14:sldId id="319"/>
            <p14:sldId id="320"/>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3D94"/>
    <a:srgbClr val="C6AB2B"/>
    <a:srgbClr val="FCB9A7"/>
    <a:srgbClr val="E4847A"/>
    <a:srgbClr val="DE473D"/>
    <a:srgbClr val="E49C81"/>
    <a:srgbClr val="E4947C"/>
    <a:srgbClr val="DE8A71"/>
    <a:srgbClr val="EB7059"/>
    <a:srgbClr val="DE6B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0"/>
    <p:restoredTop sz="94541"/>
  </p:normalViewPr>
  <p:slideViewPr>
    <p:cSldViewPr snapToGrid="0" snapToObjects="1">
      <p:cViewPr>
        <p:scale>
          <a:sx n="75" d="100"/>
          <a:sy n="75" d="100"/>
        </p:scale>
        <p:origin x="136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A4E5A-CD5A-ED4E-BE82-927F9B532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950557-6C8A-5B45-A351-FCC6232B79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AAB3A6-8004-6A4F-A9AA-4D403F7C2FC3}" type="datetimeFigureOut">
              <a:rPr lang="en-US" smtClean="0"/>
              <a:t>3/13/2023</a:t>
            </a:fld>
            <a:endParaRPr lang="en-US"/>
          </a:p>
        </p:txBody>
      </p:sp>
      <p:sp>
        <p:nvSpPr>
          <p:cNvPr id="4" name="Footer Placeholder 3">
            <a:extLst>
              <a:ext uri="{FF2B5EF4-FFF2-40B4-BE49-F238E27FC236}">
                <a16:creationId xmlns:a16="http://schemas.microsoft.com/office/drawing/2014/main" id="{8C946EFB-6E4B-084A-ABA8-448A730BE7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E19172-AF48-1E43-BB12-53F1994902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A3644-51FA-CF45-A766-2A2C52DC5079}" type="slidenum">
              <a:rPr lang="en-US" smtClean="0"/>
              <a:t>‹#›</a:t>
            </a:fld>
            <a:endParaRPr lang="en-US"/>
          </a:p>
        </p:txBody>
      </p:sp>
    </p:spTree>
    <p:extLst>
      <p:ext uri="{BB962C8B-B14F-4D97-AF65-F5344CB8AC3E}">
        <p14:creationId xmlns:p14="http://schemas.microsoft.com/office/powerpoint/2010/main" val="21525724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97480-41B7-F24E-85BA-BC59A5595F3E}" type="datetimeFigureOut">
              <a:rPr lang="en-US" smtClean="0"/>
              <a:t>3/13/2023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E036-41AA-5744-99E4-904444450AAD}" type="slidenum">
              <a:rPr lang="en-US" smtClean="0"/>
              <a:t>‹#›</a:t>
            </a:fld>
            <a:endParaRPr lang="en-US"/>
          </a:p>
        </p:txBody>
      </p:sp>
    </p:spTree>
    <p:extLst>
      <p:ext uri="{BB962C8B-B14F-4D97-AF65-F5344CB8AC3E}">
        <p14:creationId xmlns:p14="http://schemas.microsoft.com/office/powerpoint/2010/main" val="16698178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19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40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613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5990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2626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3A5F-7EB6-9B4D-AA06-87C14EC88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863AF-3BF6-A549-9383-CD342BCC136C}"/>
              </a:ext>
            </a:extLst>
          </p:cNvPr>
          <p:cNvSpPr>
            <a:spLocks noGrp="1"/>
          </p:cNvSpPr>
          <p:nvPr>
            <p:ph type="dt" sz="half" idx="10"/>
          </p:nvPr>
        </p:nvSpPr>
        <p:spPr/>
        <p:txBody>
          <a:bodyPr/>
          <a:lstStyle/>
          <a:p>
            <a:fld id="{A53D33CB-E9F7-CD40-96E4-A50D188BA4F6}" type="datetimeFigureOut">
              <a:rPr lang="en-US" smtClean="0"/>
              <a:t>3/13/2023</a:t>
            </a:fld>
            <a:endParaRPr lang="en-US"/>
          </a:p>
        </p:txBody>
      </p:sp>
      <p:sp>
        <p:nvSpPr>
          <p:cNvPr id="4" name="Footer Placeholder 3">
            <a:extLst>
              <a:ext uri="{FF2B5EF4-FFF2-40B4-BE49-F238E27FC236}">
                <a16:creationId xmlns:a16="http://schemas.microsoft.com/office/drawing/2014/main" id="{073C3E19-0274-334C-A696-3981A8B72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BFA744-0932-034B-AC3E-140FCD4C19D7}"/>
              </a:ext>
            </a:extLst>
          </p:cNvPr>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6632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401520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3D33CB-E9F7-CD40-96E4-A50D188BA4F6}"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312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3D33CB-E9F7-CD40-96E4-A50D188BA4F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200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D33CB-E9F7-CD40-96E4-A50D188BA4F6}"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0163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3D33CB-E9F7-CD40-96E4-A50D188BA4F6}"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33468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D33CB-E9F7-CD40-96E4-A50D188BA4F6}"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53884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9609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4269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D33CB-E9F7-CD40-96E4-A50D188BA4F6}" type="datetimeFigureOut">
              <a:rPr lang="en-US" smtClean="0"/>
              <a:t>3/13/2023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E3F87-1626-8A47-8DE3-7AF2C0382D64}" type="slidenum">
              <a:rPr lang="en-US" smtClean="0"/>
              <a:t>‹#›</a:t>
            </a:fld>
            <a:endParaRPr lang="en-US"/>
          </a:p>
        </p:txBody>
      </p:sp>
    </p:spTree>
    <p:extLst>
      <p:ext uri="{BB962C8B-B14F-4D97-AF65-F5344CB8AC3E}">
        <p14:creationId xmlns:p14="http://schemas.microsoft.com/office/powerpoint/2010/main" val="39755902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147C5-CDD5-8B48-8CDB-A58A00704200}"/>
              </a:ext>
            </a:extLst>
          </p:cNvPr>
          <p:cNvPicPr>
            <a:picLocks noChangeAspect="1"/>
          </p:cNvPicPr>
          <p:nvPr/>
        </p:nvPicPr>
        <p:blipFill>
          <a:blip r:embed="rId3"/>
          <a:stretch>
            <a:fillRect/>
          </a:stretch>
        </p:blipFill>
        <p:spPr>
          <a:xfrm>
            <a:off x="-2444926" y="-288235"/>
            <a:ext cx="14292470" cy="7146235"/>
          </a:xfrm>
          <a:prstGeom prst="rect">
            <a:avLst/>
          </a:prstGeom>
        </p:spPr>
      </p:pic>
      <p:sp>
        <p:nvSpPr>
          <p:cNvPr id="4" name="Title 3">
            <a:extLst>
              <a:ext uri="{FF2B5EF4-FFF2-40B4-BE49-F238E27FC236}">
                <a16:creationId xmlns:a16="http://schemas.microsoft.com/office/drawing/2014/main" id="{F72FB8BE-F291-F940-BF6C-A3B38EC94FBF}"/>
              </a:ext>
            </a:extLst>
          </p:cNvPr>
          <p:cNvSpPr>
            <a:spLocks noGrp="1"/>
          </p:cNvSpPr>
          <p:nvPr>
            <p:ph type="title"/>
          </p:nvPr>
        </p:nvSpPr>
        <p:spPr>
          <a:xfrm>
            <a:off x="893183" y="1609758"/>
            <a:ext cx="7886700" cy="1325563"/>
          </a:xfrm>
        </p:spPr>
        <p:txBody>
          <a:bodyPr>
            <a:normAutofit fontScale="90000"/>
          </a:bodyPr>
          <a:lstStyle/>
          <a:p>
            <a:r>
              <a:rPr lang="en-US" sz="6700" b="1" dirty="0">
                <a:solidFill>
                  <a:srgbClr val="BB3D94"/>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7</a:t>
            </a:r>
            <a:br>
              <a:rPr lang="en-US" dirty="0"/>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Microeconomics:</a:t>
            </a:r>
            <a:b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 Basics</a:t>
            </a:r>
          </a:p>
        </p:txBody>
      </p:sp>
    </p:spTree>
    <p:extLst>
      <p:ext uri="{BB962C8B-B14F-4D97-AF65-F5344CB8AC3E}">
        <p14:creationId xmlns:p14="http://schemas.microsoft.com/office/powerpoint/2010/main" val="333523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60442"/>
            <a:ext cx="7843711" cy="4351338"/>
          </a:xfrm>
        </p:spPr>
        <p:txBody>
          <a:bodyPr>
            <a:normAutofit/>
          </a:bodyPr>
          <a:lstStyle/>
          <a:p>
            <a:r>
              <a:rPr lang="en-US" sz="2000" b="1" u="sng" dirty="0">
                <a:solidFill>
                  <a:srgbClr val="1A1A1A"/>
                </a:solidFill>
                <a:latin typeface="Charlie-Regular"/>
              </a:rPr>
              <a:t>Supply Schedule:</a:t>
            </a:r>
            <a:r>
              <a:rPr lang="en-US" sz="2000" dirty="0">
                <a:solidFill>
                  <a:srgbClr val="1A1A1A"/>
                </a:solidFill>
                <a:latin typeface="Charlie-Regular"/>
              </a:rPr>
              <a:t> A table showing the quantities of a product supplied at particular prices.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Supply Schedule</a:t>
            </a:r>
          </a:p>
        </p:txBody>
      </p:sp>
      <p:pic>
        <p:nvPicPr>
          <p:cNvPr id="9" name="Picture 8">
            <a:extLst>
              <a:ext uri="{FF2B5EF4-FFF2-40B4-BE49-F238E27FC236}">
                <a16:creationId xmlns:a16="http://schemas.microsoft.com/office/drawing/2014/main" id="{8978297A-86EE-2B4E-BCA4-8ADD1DB07EC9}"/>
              </a:ext>
            </a:extLst>
          </p:cNvPr>
          <p:cNvPicPr>
            <a:picLocks noChangeAspect="1"/>
          </p:cNvPicPr>
          <p:nvPr/>
        </p:nvPicPr>
        <p:blipFill>
          <a:blip r:embed="rId3"/>
          <a:stretch>
            <a:fillRect/>
          </a:stretch>
        </p:blipFill>
        <p:spPr>
          <a:xfrm>
            <a:off x="1919334" y="2210969"/>
            <a:ext cx="4940111" cy="3675732"/>
          </a:xfrm>
          <a:prstGeom prst="rect">
            <a:avLst/>
          </a:prstGeom>
        </p:spPr>
      </p:pic>
    </p:spTree>
    <p:extLst>
      <p:ext uri="{BB962C8B-B14F-4D97-AF65-F5344CB8AC3E}">
        <p14:creationId xmlns:p14="http://schemas.microsoft.com/office/powerpoint/2010/main" val="379451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60442"/>
            <a:ext cx="3146645" cy="4351338"/>
          </a:xfrm>
        </p:spPr>
        <p:txBody>
          <a:bodyPr>
            <a:normAutofit/>
          </a:bodyPr>
          <a:lstStyle/>
          <a:p>
            <a:r>
              <a:rPr lang="en-US" sz="2000" dirty="0">
                <a:solidFill>
                  <a:srgbClr val="1A1A1A"/>
                </a:solidFill>
                <a:latin typeface="Charlie-Regular"/>
              </a:rPr>
              <a:t>The term </a:t>
            </a:r>
            <a:r>
              <a:rPr lang="en-US" sz="2000" i="1" dirty="0">
                <a:solidFill>
                  <a:srgbClr val="1A1A1A"/>
                </a:solidFill>
                <a:latin typeface="Charlie-RegularItalic"/>
              </a:rPr>
              <a:t>supply</a:t>
            </a:r>
            <a:r>
              <a:rPr lang="en-US" sz="2000" dirty="0">
                <a:solidFill>
                  <a:srgbClr val="1A1A1A"/>
                </a:solidFill>
                <a:latin typeface="Charlie-Regular"/>
              </a:rPr>
              <a:t> refers to the entire series of price–quantity relationships, as shown in our supply schedule for T-shirts in Figure 7.5.</a:t>
            </a:r>
          </a:p>
          <a:p>
            <a:r>
              <a:rPr lang="en-US" sz="2000" i="1" dirty="0">
                <a:solidFill>
                  <a:srgbClr val="1A1A1A"/>
                </a:solidFill>
                <a:latin typeface="Charlie-RegularItalic"/>
              </a:rPr>
              <a:t>Quantity supplied</a:t>
            </a:r>
            <a:r>
              <a:rPr lang="en-US" sz="2000" dirty="0">
                <a:solidFill>
                  <a:srgbClr val="1A1A1A"/>
                </a:solidFill>
                <a:latin typeface="Charlie-Regular"/>
              </a:rPr>
              <a:t> refers to the amount of a product or service that suppliers are willing to sell at a specific price.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Supply Schedule</a:t>
            </a:r>
          </a:p>
        </p:txBody>
      </p:sp>
      <p:pic>
        <p:nvPicPr>
          <p:cNvPr id="5" name="Picture 4">
            <a:extLst>
              <a:ext uri="{FF2B5EF4-FFF2-40B4-BE49-F238E27FC236}">
                <a16:creationId xmlns:a16="http://schemas.microsoft.com/office/drawing/2014/main" id="{E2948880-393D-FE4C-BC20-8863FB7BE9A1}"/>
              </a:ext>
            </a:extLst>
          </p:cNvPr>
          <p:cNvPicPr>
            <a:picLocks noChangeAspect="1"/>
          </p:cNvPicPr>
          <p:nvPr/>
        </p:nvPicPr>
        <p:blipFill>
          <a:blip r:embed="rId3"/>
          <a:stretch>
            <a:fillRect/>
          </a:stretch>
        </p:blipFill>
        <p:spPr>
          <a:xfrm>
            <a:off x="4359947" y="1443483"/>
            <a:ext cx="4312396" cy="4368297"/>
          </a:xfrm>
          <a:prstGeom prst="rect">
            <a:avLst/>
          </a:prstGeom>
        </p:spPr>
      </p:pic>
    </p:spTree>
    <p:extLst>
      <p:ext uri="{BB962C8B-B14F-4D97-AF65-F5344CB8AC3E}">
        <p14:creationId xmlns:p14="http://schemas.microsoft.com/office/powerpoint/2010/main" val="102706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3405"/>
            <a:ext cx="7392720" cy="4351338"/>
          </a:xfrm>
        </p:spPr>
        <p:txBody>
          <a:bodyPr>
            <a:normAutofit/>
          </a:bodyPr>
          <a:lstStyle/>
          <a:p>
            <a:r>
              <a:rPr lang="en-US" sz="2000" b="1" u="sng" dirty="0">
                <a:solidFill>
                  <a:srgbClr val="1A1A1A"/>
                </a:solidFill>
                <a:latin typeface="Charlie-Regular"/>
              </a:rPr>
              <a:t>Equilibrium price:</a:t>
            </a:r>
            <a:r>
              <a:rPr lang="en-US" sz="2000" i="1" u="sng" dirty="0">
                <a:solidFill>
                  <a:srgbClr val="1A1A1A"/>
                </a:solidFill>
                <a:latin typeface="Charlie-Regular"/>
              </a:rPr>
              <a:t> </a:t>
            </a:r>
            <a:r>
              <a:rPr lang="en-US" sz="2000" dirty="0">
                <a:latin typeface="Charlie-Regular"/>
              </a:rPr>
              <a:t>A price set by the interaction of demand and supply in which the absence of surpluses or shortages in the market means there is no tendency for the price to change. </a:t>
            </a:r>
            <a:endParaRPr lang="en-US" sz="2000" b="1" u="sng"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Market Equilibrium</a:t>
            </a:r>
          </a:p>
        </p:txBody>
      </p:sp>
      <p:pic>
        <p:nvPicPr>
          <p:cNvPr id="7" name="Picture 6">
            <a:extLst>
              <a:ext uri="{FF2B5EF4-FFF2-40B4-BE49-F238E27FC236}">
                <a16:creationId xmlns:a16="http://schemas.microsoft.com/office/drawing/2014/main" id="{E8E37412-671A-E64E-ADFA-028153218319}"/>
              </a:ext>
            </a:extLst>
          </p:cNvPr>
          <p:cNvPicPr>
            <a:picLocks noChangeAspect="1"/>
          </p:cNvPicPr>
          <p:nvPr/>
        </p:nvPicPr>
        <p:blipFill>
          <a:blip r:embed="rId3"/>
          <a:stretch>
            <a:fillRect/>
          </a:stretch>
        </p:blipFill>
        <p:spPr>
          <a:xfrm>
            <a:off x="1629624" y="2804691"/>
            <a:ext cx="4894844" cy="2648764"/>
          </a:xfrm>
          <a:prstGeom prst="rect">
            <a:avLst/>
          </a:prstGeom>
        </p:spPr>
      </p:pic>
    </p:spTree>
    <p:extLst>
      <p:ext uri="{BB962C8B-B14F-4D97-AF65-F5344CB8AC3E}">
        <p14:creationId xmlns:p14="http://schemas.microsoft.com/office/powerpoint/2010/main" val="37552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D5E95-7437-4F0C-BB17-4017C727B309}"/>
              </a:ext>
            </a:extLst>
          </p:cNvPr>
          <p:cNvSpPr txBox="1"/>
          <p:nvPr/>
        </p:nvSpPr>
        <p:spPr>
          <a:xfrm>
            <a:off x="638827" y="926925"/>
            <a:ext cx="7515617" cy="4401205"/>
          </a:xfrm>
          <a:prstGeom prst="rect">
            <a:avLst/>
          </a:prstGeom>
          <a:noFill/>
        </p:spPr>
        <p:txBody>
          <a:bodyPr wrap="square" rtlCol="0">
            <a:spAutoFit/>
          </a:bodyPr>
          <a:lstStyle/>
          <a:p>
            <a:pPr algn="l"/>
            <a:r>
              <a:rPr lang="en-CA" sz="2800" b="0" i="0" dirty="0">
                <a:solidFill>
                  <a:srgbClr val="BD3895"/>
                </a:solidFill>
                <a:effectLst/>
                <a:latin typeface="FedraSansPro-Medium"/>
              </a:rPr>
              <a:t>Market Equilibrium</a:t>
            </a:r>
          </a:p>
          <a:p>
            <a:pPr algn="l"/>
            <a:r>
              <a:rPr lang="en-CA" sz="2800" b="0" i="0" cap="all" dirty="0">
                <a:solidFill>
                  <a:srgbClr val="BD3895"/>
                </a:solidFill>
                <a:effectLst/>
                <a:latin typeface="FedraSansPro-Medium"/>
              </a:rPr>
              <a:t>THE DETERMINATION OF PRICE</a:t>
            </a:r>
          </a:p>
          <a:p>
            <a:pPr algn="l"/>
            <a:r>
              <a:rPr lang="en-CA" sz="2800" b="0" i="0" dirty="0">
                <a:solidFill>
                  <a:srgbClr val="232323"/>
                </a:solidFill>
                <a:effectLst/>
                <a:latin typeface="AvenirNextLTW01-Regular"/>
              </a:rPr>
              <a:t>At this point, we have the tools we need to examine how the actual prices we pay for a product are determined. You have probably guessed by now that, in the real world, the prices that consumers pay and sellers receive are determined by the interaction of demand and supply. If we combine our two schedules for T-shirts, we can see how this occurs.</a:t>
            </a:r>
          </a:p>
        </p:txBody>
      </p:sp>
    </p:spTree>
    <p:extLst>
      <p:ext uri="{BB962C8B-B14F-4D97-AF65-F5344CB8AC3E}">
        <p14:creationId xmlns:p14="http://schemas.microsoft.com/office/powerpoint/2010/main" val="241085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520D8-E36F-4467-A685-9C096779C62A}"/>
              </a:ext>
            </a:extLst>
          </p:cNvPr>
          <p:cNvSpPr txBox="1"/>
          <p:nvPr/>
        </p:nvSpPr>
        <p:spPr>
          <a:xfrm>
            <a:off x="889348" y="551145"/>
            <a:ext cx="7678455" cy="5355312"/>
          </a:xfrm>
          <a:prstGeom prst="rect">
            <a:avLst/>
          </a:prstGeom>
          <a:noFill/>
        </p:spPr>
        <p:txBody>
          <a:bodyPr wrap="square" rtlCol="0">
            <a:spAutoFit/>
          </a:bodyPr>
          <a:lstStyle/>
          <a:p>
            <a:r>
              <a:rPr lang="en-CA" b="0" i="0" dirty="0">
                <a:solidFill>
                  <a:srgbClr val="232323"/>
                </a:solidFill>
                <a:effectLst/>
                <a:latin typeface="Charlie-Regular"/>
              </a:rPr>
              <a:t>By examining Figure 7.7, we can see that only at $28 does the quantity demanded for T-shirts equal the quantity supplied. When the price is set lower than $28, the quantity demanded for T-shirts will exceed the quantity supplied, and a shortage will occur. For example, if the price is set at $24, then 12 T-shirts will be demanded, but the seller will supply only four, creating a shortage of eight T-shirts. In this situation, the seller will then raise the price, since the T-shirts are selling so quickly.</a:t>
            </a:r>
          </a:p>
          <a:p>
            <a:endParaRPr lang="en-CA" dirty="0">
              <a:solidFill>
                <a:srgbClr val="232323"/>
              </a:solidFill>
              <a:latin typeface="Charlie-Regular"/>
            </a:endParaRPr>
          </a:p>
          <a:p>
            <a:endParaRPr lang="en-CA" dirty="0">
              <a:solidFill>
                <a:srgbClr val="232323"/>
              </a:solidFill>
              <a:latin typeface="Charlie-Regular"/>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3" name="Table 2">
            <a:extLst>
              <a:ext uri="{FF2B5EF4-FFF2-40B4-BE49-F238E27FC236}">
                <a16:creationId xmlns:a16="http://schemas.microsoft.com/office/drawing/2014/main" id="{F7CE9F79-872C-436A-B71F-F77EBA3C691F}"/>
              </a:ext>
            </a:extLst>
          </p:cNvPr>
          <p:cNvGraphicFramePr>
            <a:graphicFrameLocks noGrp="1"/>
          </p:cNvGraphicFramePr>
          <p:nvPr>
            <p:extLst>
              <p:ext uri="{D42A27DB-BD31-4B8C-83A1-F6EECF244321}">
                <p14:modId xmlns:p14="http://schemas.microsoft.com/office/powerpoint/2010/main" val="2478951739"/>
              </p:ext>
            </p:extLst>
          </p:nvPr>
        </p:nvGraphicFramePr>
        <p:xfrm>
          <a:off x="2000250" y="2560161"/>
          <a:ext cx="5143500" cy="2882265"/>
        </p:xfrm>
        <a:graphic>
          <a:graphicData uri="http://schemas.openxmlformats.org/drawingml/2006/table">
            <a:tbl>
              <a:tblPr/>
              <a:tblGrid>
                <a:gridCol w="1714500">
                  <a:extLst>
                    <a:ext uri="{9D8B030D-6E8A-4147-A177-3AD203B41FA5}">
                      <a16:colId xmlns:a16="http://schemas.microsoft.com/office/drawing/2014/main" val="814892682"/>
                    </a:ext>
                  </a:extLst>
                </a:gridCol>
                <a:gridCol w="1714500">
                  <a:extLst>
                    <a:ext uri="{9D8B030D-6E8A-4147-A177-3AD203B41FA5}">
                      <a16:colId xmlns:a16="http://schemas.microsoft.com/office/drawing/2014/main" val="1444711052"/>
                    </a:ext>
                  </a:extLst>
                </a:gridCol>
                <a:gridCol w="1714500">
                  <a:extLst>
                    <a:ext uri="{9D8B030D-6E8A-4147-A177-3AD203B41FA5}">
                      <a16:colId xmlns:a16="http://schemas.microsoft.com/office/drawing/2014/main" val="4186387459"/>
                    </a:ext>
                  </a:extLst>
                </a:gridCol>
              </a:tblGrid>
              <a:tr h="696189">
                <a:tc>
                  <a:txBody>
                    <a:bodyPr/>
                    <a:lstStyle/>
                    <a:p>
                      <a:pPr algn="ctr" fontAlgn="t"/>
                      <a:r>
                        <a:rPr lang="en-US" b="0" dirty="0">
                          <a:solidFill>
                            <a:srgbClr val="FFFFFF"/>
                          </a:solidFill>
                          <a:effectLst/>
                          <a:latin typeface="FedraSansPro-Medium"/>
                        </a:rPr>
                        <a:t>Price of T-shirt</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BD3895"/>
                    </a:solidFill>
                  </a:tcPr>
                </a:tc>
                <a:tc>
                  <a:txBody>
                    <a:bodyPr/>
                    <a:lstStyle/>
                    <a:p>
                      <a:pPr algn="ctr" fontAlgn="t"/>
                      <a:r>
                        <a:rPr lang="en-US" b="0">
                          <a:solidFill>
                            <a:srgbClr val="FFFFFF"/>
                          </a:solidFill>
                          <a:effectLst/>
                          <a:latin typeface="FedraSansPro-Medium"/>
                        </a:rPr>
                        <a:t>Quantity Demanded</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BD3895"/>
                    </a:solidFill>
                  </a:tcPr>
                </a:tc>
                <a:tc>
                  <a:txBody>
                    <a:bodyPr/>
                    <a:lstStyle/>
                    <a:p>
                      <a:pPr algn="ctr" fontAlgn="t"/>
                      <a:r>
                        <a:rPr lang="en-US" b="0">
                          <a:solidFill>
                            <a:srgbClr val="FFFFFF"/>
                          </a:solidFill>
                          <a:effectLst/>
                          <a:latin typeface="FedraSansPro-Medium"/>
                        </a:rPr>
                        <a:t>Quantity Supplied</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BD3895"/>
                    </a:solidFill>
                  </a:tcPr>
                </a:tc>
                <a:extLst>
                  <a:ext uri="{0D108BD9-81ED-4DB2-BD59-A6C34878D82A}">
                    <a16:rowId xmlns:a16="http://schemas.microsoft.com/office/drawing/2014/main" val="2831146038"/>
                  </a:ext>
                </a:extLst>
              </a:tr>
              <a:tr h="423767">
                <a:tc>
                  <a:txBody>
                    <a:bodyPr/>
                    <a:lstStyle/>
                    <a:p>
                      <a:pPr algn="ctr" fontAlgn="t"/>
                      <a:r>
                        <a:rPr lang="en-US" b="0" dirty="0">
                          <a:solidFill>
                            <a:srgbClr val="000000"/>
                          </a:solidFill>
                          <a:effectLst/>
                          <a:latin typeface="FedraSansPro-Book"/>
                        </a:rPr>
                        <a:t>$20</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16</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dirty="0">
                          <a:solidFill>
                            <a:srgbClr val="000000"/>
                          </a:solidFill>
                          <a:effectLst/>
                          <a:latin typeface="FedraSansPro-Book"/>
                        </a:rPr>
                        <a:t>0</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extLst>
                  <a:ext uri="{0D108BD9-81ED-4DB2-BD59-A6C34878D82A}">
                    <a16:rowId xmlns:a16="http://schemas.microsoft.com/office/drawing/2014/main" val="3137796862"/>
                  </a:ext>
                </a:extLst>
              </a:tr>
              <a:tr h="423767">
                <a:tc>
                  <a:txBody>
                    <a:bodyPr/>
                    <a:lstStyle/>
                    <a:p>
                      <a:pPr algn="ctr" fontAlgn="t"/>
                      <a:r>
                        <a:rPr lang="en-US" b="0" dirty="0">
                          <a:solidFill>
                            <a:srgbClr val="000000"/>
                          </a:solidFill>
                          <a:effectLst/>
                          <a:latin typeface="FedraSansPro-Book"/>
                        </a:rPr>
                        <a:t>$24</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12</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4</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extLst>
                  <a:ext uri="{0D108BD9-81ED-4DB2-BD59-A6C34878D82A}">
                    <a16:rowId xmlns:a16="http://schemas.microsoft.com/office/drawing/2014/main" val="1452371104"/>
                  </a:ext>
                </a:extLst>
              </a:tr>
              <a:tr h="423767">
                <a:tc>
                  <a:txBody>
                    <a:bodyPr/>
                    <a:lstStyle/>
                    <a:p>
                      <a:pPr algn="ctr" fontAlgn="t"/>
                      <a:r>
                        <a:rPr lang="en-US" b="0" dirty="0">
                          <a:solidFill>
                            <a:srgbClr val="000000"/>
                          </a:solidFill>
                          <a:effectLst/>
                          <a:latin typeface="FedraSansPro-Book"/>
                        </a:rPr>
                        <a:t>$28</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8</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8;</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extLst>
                  <a:ext uri="{0D108BD9-81ED-4DB2-BD59-A6C34878D82A}">
                    <a16:rowId xmlns:a16="http://schemas.microsoft.com/office/drawing/2014/main" val="161571354"/>
                  </a:ext>
                </a:extLst>
              </a:tr>
              <a:tr h="423767">
                <a:tc>
                  <a:txBody>
                    <a:bodyPr/>
                    <a:lstStyle/>
                    <a:p>
                      <a:pPr algn="ctr" fontAlgn="t"/>
                      <a:r>
                        <a:rPr lang="en-US" b="0">
                          <a:solidFill>
                            <a:srgbClr val="000000"/>
                          </a:solidFill>
                          <a:effectLst/>
                          <a:latin typeface="FedraSansPro-Book"/>
                        </a:rPr>
                        <a:t>$32</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4</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12</a:t>
                      </a:r>
                    </a:p>
                  </a:txBody>
                  <a:tcPr marL="114300" marR="114300" marT="76200" marB="76200">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extLst>
                  <a:ext uri="{0D108BD9-81ED-4DB2-BD59-A6C34878D82A}">
                    <a16:rowId xmlns:a16="http://schemas.microsoft.com/office/drawing/2014/main" val="1164272585"/>
                  </a:ext>
                </a:extLst>
              </a:tr>
              <a:tr h="471063">
                <a:tc>
                  <a:txBody>
                    <a:bodyPr/>
                    <a:lstStyle/>
                    <a:p>
                      <a:pPr algn="ctr" fontAlgn="t"/>
                      <a:r>
                        <a:rPr lang="en-US" b="0">
                          <a:solidFill>
                            <a:srgbClr val="000000"/>
                          </a:solidFill>
                          <a:effectLst/>
                          <a:latin typeface="FedraSansPro-Book"/>
                        </a:rPr>
                        <a:t>$36</a:t>
                      </a:r>
                    </a:p>
                  </a:txBody>
                  <a:tcPr marL="114300" marR="114300" marT="76200" marB="123825">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a:solidFill>
                            <a:srgbClr val="000000"/>
                          </a:solidFill>
                          <a:effectLst/>
                          <a:latin typeface="FedraSansPro-Book"/>
                        </a:rPr>
                        <a:t>0</a:t>
                      </a:r>
                    </a:p>
                  </a:txBody>
                  <a:tcPr marL="114300" marR="114300" marT="76200" marB="123825">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tc>
                  <a:txBody>
                    <a:bodyPr/>
                    <a:lstStyle/>
                    <a:p>
                      <a:pPr algn="ctr" fontAlgn="t"/>
                      <a:r>
                        <a:rPr lang="en-US" b="0" dirty="0">
                          <a:solidFill>
                            <a:srgbClr val="000000"/>
                          </a:solidFill>
                          <a:effectLst/>
                          <a:latin typeface="FedraSansPro-Book"/>
                        </a:rPr>
                        <a:t>16</a:t>
                      </a:r>
                    </a:p>
                  </a:txBody>
                  <a:tcPr marL="114300" marR="114300" marT="76200" marB="123825">
                    <a:lnL w="19050" cap="flat" cmpd="sng" algn="ctr">
                      <a:solidFill>
                        <a:srgbClr val="BD3895"/>
                      </a:solidFill>
                      <a:prstDash val="solid"/>
                      <a:round/>
                      <a:headEnd type="none" w="med" len="med"/>
                      <a:tailEnd type="none" w="med" len="med"/>
                    </a:lnL>
                    <a:lnR w="19050" cap="flat" cmpd="sng" algn="ctr">
                      <a:solidFill>
                        <a:srgbClr val="BD3895"/>
                      </a:solidFill>
                      <a:prstDash val="solid"/>
                      <a:round/>
                      <a:headEnd type="none" w="med" len="med"/>
                      <a:tailEnd type="none" w="med" len="med"/>
                    </a:lnR>
                    <a:lnT w="19050" cap="flat" cmpd="sng" algn="ctr">
                      <a:solidFill>
                        <a:srgbClr val="BD3895"/>
                      </a:solidFill>
                      <a:prstDash val="solid"/>
                      <a:round/>
                      <a:headEnd type="none" w="med" len="med"/>
                      <a:tailEnd type="none" w="med" len="med"/>
                    </a:lnT>
                    <a:lnB w="19050" cap="flat" cmpd="sng" algn="ctr">
                      <a:solidFill>
                        <a:srgbClr val="BD3895"/>
                      </a:solidFill>
                      <a:prstDash val="solid"/>
                      <a:round/>
                      <a:headEnd type="none" w="med" len="med"/>
                      <a:tailEnd type="none" w="med" len="med"/>
                    </a:lnB>
                    <a:solidFill>
                      <a:srgbClr val="F8F2F7"/>
                    </a:solidFill>
                  </a:tcPr>
                </a:tc>
                <a:extLst>
                  <a:ext uri="{0D108BD9-81ED-4DB2-BD59-A6C34878D82A}">
                    <a16:rowId xmlns:a16="http://schemas.microsoft.com/office/drawing/2014/main" val="480357820"/>
                  </a:ext>
                </a:extLst>
              </a:tr>
            </a:tbl>
          </a:graphicData>
        </a:graphic>
      </p:graphicFrame>
    </p:spTree>
    <p:extLst>
      <p:ext uri="{BB962C8B-B14F-4D97-AF65-F5344CB8AC3E}">
        <p14:creationId xmlns:p14="http://schemas.microsoft.com/office/powerpoint/2010/main" val="336986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C83C5-9C77-468C-93EF-5F740FF2C430}"/>
              </a:ext>
            </a:extLst>
          </p:cNvPr>
          <p:cNvSpPr txBox="1"/>
          <p:nvPr/>
        </p:nvSpPr>
        <p:spPr>
          <a:xfrm>
            <a:off x="839244" y="676405"/>
            <a:ext cx="7603298" cy="2862322"/>
          </a:xfrm>
          <a:prstGeom prst="rect">
            <a:avLst/>
          </a:prstGeom>
          <a:noFill/>
        </p:spPr>
        <p:txBody>
          <a:bodyPr wrap="square" rtlCol="0">
            <a:spAutoFit/>
          </a:bodyPr>
          <a:lstStyle/>
          <a:p>
            <a:r>
              <a:rPr lang="en-CA" b="0" i="0" dirty="0">
                <a:solidFill>
                  <a:srgbClr val="232323"/>
                </a:solidFill>
                <a:effectLst/>
                <a:latin typeface="Charlie-Regular"/>
              </a:rPr>
              <a:t>The question becomes: To what level should the price of T-shirts be raised? Suppose that the seller raises the price of T-shirts to $32. The seller wants to sell 12 T-shirts, but consumers are only willing to purchase four. Now there is a surplus of eight T-shirts, and the seller will have to lower the price to persuade consumers to buy. The price of $28 is the only price where no shortage or surplus occurs. Economists call this price the </a:t>
            </a:r>
            <a:r>
              <a:rPr lang="en-CA" b="1" i="0" dirty="0">
                <a:solidFill>
                  <a:srgbClr val="232323"/>
                </a:solidFill>
                <a:effectLst/>
                <a:latin typeface="AvenirNextLTW01-Regular"/>
              </a:rPr>
              <a:t>equilibrium price </a:t>
            </a:r>
            <a:br>
              <a:rPr lang="en-CA" b="0" i="0" dirty="0">
                <a:solidFill>
                  <a:srgbClr val="FFFFFF"/>
                </a:solidFill>
                <a:effectLst/>
                <a:latin typeface="FedraSansPro-Bold"/>
              </a:rPr>
            </a:br>
            <a:r>
              <a:rPr lang="en-CA" b="0" i="0" dirty="0">
                <a:solidFill>
                  <a:srgbClr val="232323"/>
                </a:solidFill>
                <a:effectLst/>
                <a:latin typeface="Charlie-Regular"/>
              </a:rPr>
              <a:t> because supply equals demand; and when the market for a product or service is at equilibrium, there is no tendency for it to change. The equilibrium price is the only acceptable compromise between consumers who want the lowest prices possible and sellers who want the highest.</a:t>
            </a:r>
            <a:endParaRPr lang="en-US" dirty="0"/>
          </a:p>
        </p:txBody>
      </p:sp>
    </p:spTree>
    <p:extLst>
      <p:ext uri="{BB962C8B-B14F-4D97-AF65-F5344CB8AC3E}">
        <p14:creationId xmlns:p14="http://schemas.microsoft.com/office/powerpoint/2010/main" val="36788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pic>
        <p:nvPicPr>
          <p:cNvPr id="9" name="Picture 8">
            <a:extLst>
              <a:ext uri="{FF2B5EF4-FFF2-40B4-BE49-F238E27FC236}">
                <a16:creationId xmlns:a16="http://schemas.microsoft.com/office/drawing/2014/main" id="{5885DCDE-1F2F-3E4C-87A2-740942F0025F}"/>
              </a:ext>
            </a:extLst>
          </p:cNvPr>
          <p:cNvPicPr>
            <a:picLocks noChangeAspect="1"/>
          </p:cNvPicPr>
          <p:nvPr/>
        </p:nvPicPr>
        <p:blipFill>
          <a:blip r:embed="rId3"/>
          <a:stretch>
            <a:fillRect/>
          </a:stretch>
        </p:blipFill>
        <p:spPr>
          <a:xfrm>
            <a:off x="2381061" y="870551"/>
            <a:ext cx="4222658" cy="4525385"/>
          </a:xfrm>
          <a:prstGeom prst="rect">
            <a:avLst/>
          </a:prstGeom>
        </p:spPr>
      </p:pic>
    </p:spTree>
    <p:extLst>
      <p:ext uri="{BB962C8B-B14F-4D97-AF65-F5344CB8AC3E}">
        <p14:creationId xmlns:p14="http://schemas.microsoft.com/office/powerpoint/2010/main" val="416749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06237-C0E5-4071-B720-9CB1CE5A5F89}"/>
              </a:ext>
            </a:extLst>
          </p:cNvPr>
          <p:cNvSpPr>
            <a:spLocks noGrp="1"/>
          </p:cNvSpPr>
          <p:nvPr>
            <p:ph idx="1"/>
          </p:nvPr>
        </p:nvSpPr>
        <p:spPr/>
        <p:txBody>
          <a:bodyPr>
            <a:normAutofit fontScale="92500" lnSpcReduction="10000"/>
          </a:bodyPr>
          <a:lstStyle/>
          <a:p>
            <a:r>
              <a:rPr lang="en-CA" b="0" i="0" dirty="0">
                <a:solidFill>
                  <a:srgbClr val="232323"/>
                </a:solidFill>
                <a:effectLst/>
                <a:latin typeface="Charlie-Regular"/>
              </a:rPr>
              <a:t>Suppose that we wanted to use this graph to indicate what would happen if the selling price of a T-shirt were </a:t>
            </a:r>
            <a:r>
              <a:rPr lang="en-CA" b="0" i="0" dirty="0">
                <a:solidFill>
                  <a:srgbClr val="FF0000"/>
                </a:solidFill>
                <a:effectLst/>
                <a:latin typeface="Charlie-Regular"/>
              </a:rPr>
              <a:t>set </a:t>
            </a:r>
            <a:r>
              <a:rPr lang="en-CA" b="0" i="0" dirty="0">
                <a:solidFill>
                  <a:srgbClr val="FF0000"/>
                </a:solidFill>
                <a:effectLst/>
                <a:latin typeface="AvenirNextLTW01-Regular"/>
              </a:rPr>
              <a:t>above</a:t>
            </a:r>
            <a:r>
              <a:rPr lang="en-CA" b="0" i="0" dirty="0">
                <a:solidFill>
                  <a:srgbClr val="FF0000"/>
                </a:solidFill>
                <a:effectLst/>
                <a:latin typeface="Charlie-Regular"/>
              </a:rPr>
              <a:t> the equilibrium price</a:t>
            </a:r>
            <a:r>
              <a:rPr lang="en-CA" b="0" i="0" dirty="0">
                <a:solidFill>
                  <a:srgbClr val="232323"/>
                </a:solidFill>
                <a:effectLst/>
                <a:latin typeface="Charlie-Regular"/>
              </a:rPr>
              <a:t>. In Figure 7.9 a horizontal dashed line is drawn across the graph from the $32 point on the vertical axis. Then vertical lines are drawn downward from the points at which the horizontal line intersects the demand and supply curves. These vertical lines provide us with a pictorial representation of the information in Figure 7.7: at a price of $32, the quantity demanded is four T-shirts and the quantity supplied is 12 T-shirts. In other words, a price of $32 will result in a </a:t>
            </a:r>
            <a:r>
              <a:rPr lang="en-CA" b="0" i="0" dirty="0">
                <a:solidFill>
                  <a:srgbClr val="FF0000"/>
                </a:solidFill>
                <a:effectLst/>
                <a:latin typeface="Charlie-Regular"/>
              </a:rPr>
              <a:t>surplus of eight T-shirts</a:t>
            </a:r>
            <a:r>
              <a:rPr lang="en-CA" b="0" i="0" dirty="0">
                <a:solidFill>
                  <a:srgbClr val="232323"/>
                </a:solidFill>
                <a:effectLst/>
                <a:latin typeface="Charlie-Regular"/>
              </a:rPr>
              <a:t>.</a:t>
            </a:r>
            <a:endParaRPr lang="en-US" dirty="0"/>
          </a:p>
        </p:txBody>
      </p:sp>
    </p:spTree>
    <p:extLst>
      <p:ext uri="{BB962C8B-B14F-4D97-AF65-F5344CB8AC3E}">
        <p14:creationId xmlns:p14="http://schemas.microsoft.com/office/powerpoint/2010/main" val="40020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3">
            <a:alphaModFix amt="89000"/>
          </a:blip>
          <a:stretch>
            <a:fillRect/>
          </a:stretch>
        </p:blipFill>
        <p:spPr>
          <a:xfrm>
            <a:off x="0" y="6199558"/>
            <a:ext cx="9144000" cy="658442"/>
          </a:xfrm>
          <a:prstGeom prst="rect">
            <a:avLst/>
          </a:prstGeom>
        </p:spPr>
      </p:pic>
      <p:pic>
        <p:nvPicPr>
          <p:cNvPr id="3" name="Picture 2">
            <a:extLst>
              <a:ext uri="{FF2B5EF4-FFF2-40B4-BE49-F238E27FC236}">
                <a16:creationId xmlns:a16="http://schemas.microsoft.com/office/drawing/2014/main" id="{33B1599E-9167-9240-AC9D-D25FFC253C1A}"/>
              </a:ext>
            </a:extLst>
          </p:cNvPr>
          <p:cNvPicPr>
            <a:picLocks noChangeAspect="1"/>
          </p:cNvPicPr>
          <p:nvPr/>
        </p:nvPicPr>
        <p:blipFill>
          <a:blip r:embed="rId4"/>
          <a:stretch>
            <a:fillRect/>
          </a:stretch>
        </p:blipFill>
        <p:spPr>
          <a:xfrm>
            <a:off x="295065" y="422710"/>
            <a:ext cx="4193313" cy="4495046"/>
          </a:xfrm>
          <a:prstGeom prst="rect">
            <a:avLst/>
          </a:prstGeom>
        </p:spPr>
      </p:pic>
      <p:pic>
        <p:nvPicPr>
          <p:cNvPr id="7" name="Picture 6">
            <a:extLst>
              <a:ext uri="{FF2B5EF4-FFF2-40B4-BE49-F238E27FC236}">
                <a16:creationId xmlns:a16="http://schemas.microsoft.com/office/drawing/2014/main" id="{648C8C4F-0E08-7343-BC93-CB95A896C23C}"/>
              </a:ext>
            </a:extLst>
          </p:cNvPr>
          <p:cNvPicPr>
            <a:picLocks noChangeAspect="1"/>
          </p:cNvPicPr>
          <p:nvPr/>
        </p:nvPicPr>
        <p:blipFill>
          <a:blip r:embed="rId5"/>
          <a:stretch>
            <a:fillRect/>
          </a:stretch>
        </p:blipFill>
        <p:spPr>
          <a:xfrm>
            <a:off x="4679895" y="422710"/>
            <a:ext cx="4201050" cy="4495046"/>
          </a:xfrm>
          <a:prstGeom prst="rect">
            <a:avLst/>
          </a:prstGeom>
        </p:spPr>
      </p:pic>
      <p:sp>
        <p:nvSpPr>
          <p:cNvPr id="11" name="TextBox 10">
            <a:extLst>
              <a:ext uri="{FF2B5EF4-FFF2-40B4-BE49-F238E27FC236}">
                <a16:creationId xmlns:a16="http://schemas.microsoft.com/office/drawing/2014/main" id="{3BAC2F1B-973C-D94C-83C3-18AF054FBEE5}"/>
              </a:ext>
            </a:extLst>
          </p:cNvPr>
          <p:cNvSpPr txBox="1"/>
          <p:nvPr/>
        </p:nvSpPr>
        <p:spPr>
          <a:xfrm>
            <a:off x="346442" y="5060888"/>
            <a:ext cx="8577797"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a:t>A price above the equilibrium price will result in a surplus of goods (Fig. 7.9)</a:t>
            </a:r>
          </a:p>
          <a:p>
            <a:pPr marL="285750" indent="-285750">
              <a:buFont typeface="Arial" panose="020B0604020202020204" pitchFamily="34" charset="0"/>
              <a:buChar char="•"/>
            </a:pPr>
            <a:r>
              <a:rPr lang="en-US" sz="2000" dirty="0"/>
              <a:t>A price below the equilibrium price will result in a shortage of goods (Fig. 7.10)</a:t>
            </a:r>
            <a:endParaRPr lang="en-US" dirty="0"/>
          </a:p>
        </p:txBody>
      </p:sp>
    </p:spTree>
    <p:extLst>
      <p:ext uri="{BB962C8B-B14F-4D97-AF65-F5344CB8AC3E}">
        <p14:creationId xmlns:p14="http://schemas.microsoft.com/office/powerpoint/2010/main" val="373895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3405"/>
            <a:ext cx="7392720" cy="4351338"/>
          </a:xfrm>
        </p:spPr>
        <p:txBody>
          <a:bodyPr>
            <a:normAutofit fontScale="92500" lnSpcReduction="10000"/>
          </a:bodyPr>
          <a:lstStyle/>
          <a:p>
            <a:r>
              <a:rPr lang="en-US" sz="2000" dirty="0">
                <a:solidFill>
                  <a:srgbClr val="1A1A1A"/>
                </a:solidFill>
                <a:latin typeface="Charlie-Regular"/>
              </a:rPr>
              <a:t>We emphasized that the </a:t>
            </a:r>
            <a:r>
              <a:rPr lang="en-US" sz="2000" i="1" dirty="0">
                <a:solidFill>
                  <a:srgbClr val="1A1A1A"/>
                </a:solidFill>
                <a:latin typeface="Charlie-RegularItalic"/>
              </a:rPr>
              <a:t>quantity demanded</a:t>
            </a:r>
            <a:r>
              <a:rPr lang="en-US" sz="2000" dirty="0">
                <a:solidFill>
                  <a:srgbClr val="1A1A1A"/>
                </a:solidFill>
                <a:latin typeface="Charlie-Regular"/>
              </a:rPr>
              <a:t> and the </a:t>
            </a:r>
            <a:r>
              <a:rPr lang="en-US" sz="2000" i="1" dirty="0">
                <a:solidFill>
                  <a:srgbClr val="1A1A1A"/>
                </a:solidFill>
                <a:latin typeface="Charlie-RegularItalic"/>
              </a:rPr>
              <a:t>quantity supplied</a:t>
            </a:r>
            <a:r>
              <a:rPr lang="en-US" sz="2000" dirty="0">
                <a:solidFill>
                  <a:srgbClr val="1A1A1A"/>
                </a:solidFill>
                <a:latin typeface="Charlie-Regular"/>
              </a:rPr>
              <a:t> changed only because price changed. We saw on the graphs in Figures 7.2 and 7.6 that these changes are represented by movements </a:t>
            </a:r>
            <a:r>
              <a:rPr lang="en-US" sz="2000" i="1" dirty="0">
                <a:solidFill>
                  <a:srgbClr val="1A1A1A"/>
                </a:solidFill>
                <a:latin typeface="Charlie-RegularItalic"/>
              </a:rPr>
              <a:t>along</a:t>
            </a:r>
            <a:r>
              <a:rPr lang="en-US" sz="2000" dirty="0">
                <a:solidFill>
                  <a:srgbClr val="1A1A1A"/>
                </a:solidFill>
                <a:latin typeface="Charlie-Regular"/>
              </a:rPr>
              <a:t> the curves.</a:t>
            </a:r>
            <a:endParaRPr lang="en-US" sz="2000" b="1" u="sng" dirty="0">
              <a:latin typeface="Charlie-Regular"/>
            </a:endParaRPr>
          </a:p>
          <a:p>
            <a:r>
              <a:rPr lang="en-US" sz="2000" dirty="0">
                <a:solidFill>
                  <a:srgbClr val="1A1A1A"/>
                </a:solidFill>
                <a:latin typeface="Charlie-Regular"/>
              </a:rPr>
              <a:t>In contrast, Non-price factors cause the </a:t>
            </a:r>
            <a:r>
              <a:rPr lang="en-US" sz="2000" i="1" dirty="0">
                <a:solidFill>
                  <a:srgbClr val="1A1A1A"/>
                </a:solidFill>
                <a:latin typeface="Charlie-RegularItalic"/>
              </a:rPr>
              <a:t>whole curve to shift</a:t>
            </a:r>
            <a:r>
              <a:rPr lang="en-US" sz="2000" dirty="0">
                <a:solidFill>
                  <a:srgbClr val="1A1A1A"/>
                </a:solidFill>
                <a:latin typeface="Charlie-Regular"/>
              </a:rPr>
              <a:t>, by affecting a product’s </a:t>
            </a:r>
            <a:r>
              <a:rPr lang="en-US" sz="2000" i="1" dirty="0">
                <a:solidFill>
                  <a:srgbClr val="1A1A1A"/>
                </a:solidFill>
                <a:latin typeface="Charlie-RegularItalic"/>
              </a:rPr>
              <a:t>demand</a:t>
            </a:r>
            <a:r>
              <a:rPr lang="en-US" sz="2000" dirty="0">
                <a:solidFill>
                  <a:srgbClr val="1A1A1A"/>
                </a:solidFill>
                <a:latin typeface="Charlie-Regular"/>
              </a:rPr>
              <a:t> or </a:t>
            </a:r>
            <a:r>
              <a:rPr lang="en-US" sz="2000" i="1" dirty="0">
                <a:solidFill>
                  <a:srgbClr val="1A1A1A"/>
                </a:solidFill>
                <a:latin typeface="Charlie-RegularItalic"/>
              </a:rPr>
              <a:t>supply</a:t>
            </a:r>
            <a:r>
              <a:rPr lang="en-US" sz="2000" dirty="0">
                <a:solidFill>
                  <a:srgbClr val="1A1A1A"/>
                </a:solidFill>
                <a:latin typeface="Charlie-Regular"/>
              </a:rPr>
              <a:t> as opposed to its quantity demanded or quantity supplied.</a:t>
            </a:r>
            <a:r>
              <a:rPr lang="en-US" sz="2000" dirty="0">
                <a:latin typeface="Charlie-Regular"/>
              </a:rPr>
              <a:t>  </a:t>
            </a:r>
          </a:p>
          <a:p>
            <a:r>
              <a:rPr lang="en-US" sz="2000" b="1" dirty="0">
                <a:solidFill>
                  <a:srgbClr val="FF0000"/>
                </a:solidFill>
                <a:latin typeface="Charlie-Regular"/>
              </a:rPr>
              <a:t>This distinction between movements along a curve and a shift in the whole curve is one of the most important distinctions in the entire field of economics</a:t>
            </a:r>
            <a:r>
              <a:rPr lang="en-US" sz="2000" dirty="0">
                <a:solidFill>
                  <a:srgbClr val="1A1A1A"/>
                </a:solidFill>
                <a:latin typeface="Charlie-Regular"/>
              </a:rPr>
              <a:t>.</a:t>
            </a:r>
          </a:p>
          <a:p>
            <a:r>
              <a:rPr lang="en-US" sz="2000" b="1" u="sng" dirty="0">
                <a:solidFill>
                  <a:srgbClr val="1A1A1A"/>
                </a:solidFill>
                <a:latin typeface="Charlie-Regular"/>
              </a:rPr>
              <a:t>Non-price factors</a:t>
            </a:r>
            <a:r>
              <a:rPr lang="en-US" sz="2000" b="1" u="sng" dirty="0">
                <a:latin typeface="Charlie-Regular"/>
              </a:rPr>
              <a:t>:</a:t>
            </a:r>
            <a:r>
              <a:rPr lang="en-US" sz="2000" dirty="0">
                <a:latin typeface="Charlie-Regular"/>
              </a:rPr>
              <a:t> A factor held constant in the relationship between price and quantity demanded and supplied. Non-price factors include, on the demand side, </a:t>
            </a:r>
            <a:r>
              <a:rPr lang="en-US" sz="2000" dirty="0">
                <a:solidFill>
                  <a:srgbClr val="C00000"/>
                </a:solidFill>
                <a:latin typeface="Charlie-Regular"/>
              </a:rPr>
              <a:t>income, population, tastes and preferences, expectations, and prices of substitute and complementary goods</a:t>
            </a:r>
            <a:r>
              <a:rPr lang="en-US" sz="2000" dirty="0">
                <a:latin typeface="Charlie-Regular"/>
              </a:rPr>
              <a:t>; and on the supply side, </a:t>
            </a:r>
            <a:r>
              <a:rPr lang="en-US" sz="2000" dirty="0">
                <a:solidFill>
                  <a:srgbClr val="C00000"/>
                </a:solidFill>
                <a:latin typeface="Charlie-Regular"/>
              </a:rPr>
              <a:t>costs, number of sellers, technology, nature and the environment, and prices of related goods</a:t>
            </a:r>
            <a:r>
              <a:rPr lang="en-US" sz="2000" dirty="0">
                <a:latin typeface="Charlie-Regular"/>
              </a:rPr>
              <a:t>.  </a:t>
            </a:r>
          </a:p>
          <a:p>
            <a:endParaRPr lang="en-US" sz="2000"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Demand</a:t>
            </a:r>
          </a:p>
        </p:txBody>
      </p:sp>
    </p:spTree>
    <p:extLst>
      <p:ext uri="{BB962C8B-B14F-4D97-AF65-F5344CB8AC3E}">
        <p14:creationId xmlns:p14="http://schemas.microsoft.com/office/powerpoint/2010/main" val="347810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BB3D94"/>
                </a:solidFill>
              </a:rPr>
              <a:t>Learning Goals</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564368"/>
            <a:ext cx="7886700" cy="4351338"/>
          </a:xfrm>
        </p:spPr>
        <p:txBody>
          <a:bodyPr>
            <a:normAutofit/>
          </a:bodyPr>
          <a:lstStyle/>
          <a:p>
            <a:pPr marL="0" indent="0">
              <a:buNone/>
            </a:pPr>
            <a:r>
              <a:rPr lang="en-US" sz="2000" dirty="0"/>
              <a:t>Once you have completed this chapter, you should be able to:</a:t>
            </a:r>
          </a:p>
          <a:p>
            <a:r>
              <a:rPr lang="en-US" sz="2000" dirty="0">
                <a:solidFill>
                  <a:srgbClr val="1A1A1A"/>
                </a:solidFill>
                <a:latin typeface="Charlie-Regular"/>
              </a:rPr>
              <a:t>Understand the meaning of demand and supply</a:t>
            </a:r>
          </a:p>
          <a:p>
            <a:r>
              <a:rPr lang="en-US" sz="2000" dirty="0">
                <a:solidFill>
                  <a:srgbClr val="1A1A1A"/>
                </a:solidFill>
                <a:latin typeface="Charlie-Regular"/>
              </a:rPr>
              <a:t>Understand how the forces of demand and supply set prices</a:t>
            </a:r>
          </a:p>
          <a:p>
            <a:r>
              <a:rPr lang="en-US" sz="2000" dirty="0">
                <a:solidFill>
                  <a:srgbClr val="1A1A1A"/>
                </a:solidFill>
                <a:latin typeface="Charlie-Regular"/>
              </a:rPr>
              <a:t>Predict why prices for particular goods or services might change</a:t>
            </a:r>
          </a:p>
          <a:p>
            <a:r>
              <a:rPr lang="en-US" sz="2000" dirty="0">
                <a:solidFill>
                  <a:srgbClr val="1A1A1A"/>
                </a:solidFill>
                <a:latin typeface="Charlie-Regular"/>
              </a:rPr>
              <a:t>Read and construct your own demand and supply graphs</a:t>
            </a:r>
          </a:p>
          <a:p>
            <a:r>
              <a:rPr lang="en-US" sz="2000" dirty="0">
                <a:solidFill>
                  <a:srgbClr val="1A1A1A"/>
                </a:solidFill>
                <a:latin typeface="Charlie-Regular"/>
              </a:rPr>
              <a:t>Calculate price elasticities of demand and supply</a:t>
            </a:r>
            <a:endParaRPr lang="en-US" sz="2000" dirty="0"/>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409356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Demand: Income</a:t>
            </a:r>
          </a:p>
        </p:txBody>
      </p:sp>
      <p:pic>
        <p:nvPicPr>
          <p:cNvPr id="5" name="Picture 4">
            <a:extLst>
              <a:ext uri="{FF2B5EF4-FFF2-40B4-BE49-F238E27FC236}">
                <a16:creationId xmlns:a16="http://schemas.microsoft.com/office/drawing/2014/main" id="{9AAEA198-A0CA-1B4A-A375-AAFB8964FBB1}"/>
              </a:ext>
            </a:extLst>
          </p:cNvPr>
          <p:cNvPicPr>
            <a:picLocks noChangeAspect="1"/>
          </p:cNvPicPr>
          <p:nvPr/>
        </p:nvPicPr>
        <p:blipFill>
          <a:blip r:embed="rId3"/>
          <a:stretch>
            <a:fillRect/>
          </a:stretch>
        </p:blipFill>
        <p:spPr>
          <a:xfrm>
            <a:off x="1421394" y="1953426"/>
            <a:ext cx="5857592" cy="3392922"/>
          </a:xfrm>
          <a:prstGeom prst="rect">
            <a:avLst/>
          </a:prstGeom>
        </p:spPr>
      </p:pic>
    </p:spTree>
    <p:extLst>
      <p:ext uri="{BB962C8B-B14F-4D97-AF65-F5344CB8AC3E}">
        <p14:creationId xmlns:p14="http://schemas.microsoft.com/office/powerpoint/2010/main" val="313200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Demand: Income</a:t>
            </a:r>
          </a:p>
        </p:txBody>
      </p:sp>
      <p:pic>
        <p:nvPicPr>
          <p:cNvPr id="3" name="Picture 2">
            <a:extLst>
              <a:ext uri="{FF2B5EF4-FFF2-40B4-BE49-F238E27FC236}">
                <a16:creationId xmlns:a16="http://schemas.microsoft.com/office/drawing/2014/main" id="{2CCF175B-7BCA-1340-83AB-A7241D79B285}"/>
              </a:ext>
            </a:extLst>
          </p:cNvPr>
          <p:cNvPicPr>
            <a:picLocks noChangeAspect="1"/>
          </p:cNvPicPr>
          <p:nvPr/>
        </p:nvPicPr>
        <p:blipFill>
          <a:blip r:embed="rId3"/>
          <a:stretch>
            <a:fillRect/>
          </a:stretch>
        </p:blipFill>
        <p:spPr>
          <a:xfrm>
            <a:off x="2245259" y="1539435"/>
            <a:ext cx="4282201" cy="4313630"/>
          </a:xfrm>
          <a:prstGeom prst="rect">
            <a:avLst/>
          </a:prstGeom>
        </p:spPr>
      </p:pic>
    </p:spTree>
    <p:extLst>
      <p:ext uri="{BB962C8B-B14F-4D97-AF65-F5344CB8AC3E}">
        <p14:creationId xmlns:p14="http://schemas.microsoft.com/office/powerpoint/2010/main" val="177841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53472"/>
            <a:ext cx="7115428" cy="4351338"/>
          </a:xfrm>
        </p:spPr>
        <p:txBody>
          <a:bodyPr>
            <a:normAutofit/>
          </a:bodyPr>
          <a:lstStyle/>
          <a:p>
            <a:pPr marL="0" indent="0">
              <a:buNone/>
            </a:pPr>
            <a:r>
              <a:rPr lang="en-US" sz="2000" dirty="0">
                <a:solidFill>
                  <a:srgbClr val="1A1A1A"/>
                </a:solidFill>
                <a:latin typeface="Charlie-Regular"/>
              </a:rPr>
              <a:t>Other non-price factors: </a:t>
            </a:r>
          </a:p>
          <a:p>
            <a:r>
              <a:rPr lang="en-US" sz="2000" b="1" dirty="0">
                <a:solidFill>
                  <a:srgbClr val="1A1A1A"/>
                </a:solidFill>
                <a:latin typeface="Charlie-Regular"/>
              </a:rPr>
              <a:t>Population</a:t>
            </a:r>
            <a:r>
              <a:rPr lang="en-US" sz="2000" dirty="0">
                <a:solidFill>
                  <a:srgbClr val="1A1A1A"/>
                </a:solidFill>
                <a:latin typeface="Charlie-Regular"/>
              </a:rPr>
              <a:t>: similar to increases in income, an increase in the number of customers would translate into a increase in demand, causing the equilibrium price to increase. A decrease in the number of customers would have the opposite effect. </a:t>
            </a:r>
            <a:endParaRPr lang="en-US" sz="2000" b="1" u="sng" dirty="0">
              <a:latin typeface="Charlie-Regular"/>
            </a:endParaRPr>
          </a:p>
          <a:p>
            <a:r>
              <a:rPr lang="en-US" sz="2000" b="1" dirty="0">
                <a:solidFill>
                  <a:srgbClr val="1A1A1A"/>
                </a:solidFill>
                <a:latin typeface="Charlie-Regular"/>
              </a:rPr>
              <a:t>Tastes and Preferences</a:t>
            </a:r>
            <a:r>
              <a:rPr lang="en-US" sz="2000" dirty="0">
                <a:solidFill>
                  <a:srgbClr val="1A1A1A"/>
                </a:solidFill>
                <a:latin typeface="Charlie-Regular"/>
              </a:rPr>
              <a:t>: Changes in taste for a product cause increases or decreases in demand for it. If consumer preferences for T-shirts increase, demand overall will increase, the demand curve shifts up to the right, and the equilibrium price rises.</a:t>
            </a:r>
            <a:r>
              <a:rPr lang="en-US" sz="2000" dirty="0">
                <a:latin typeface="Charlie-Regular"/>
              </a:rPr>
              <a:t>  </a:t>
            </a:r>
          </a:p>
          <a:p>
            <a:r>
              <a:rPr lang="en-US" sz="2000" b="1" dirty="0">
                <a:solidFill>
                  <a:srgbClr val="1A1A1A"/>
                </a:solidFill>
                <a:latin typeface="Charlie-Regular"/>
              </a:rPr>
              <a:t>Expectations</a:t>
            </a:r>
            <a:r>
              <a:rPr lang="en-US" sz="2000" dirty="0">
                <a:solidFill>
                  <a:srgbClr val="1A1A1A"/>
                </a:solidFill>
                <a:latin typeface="Charlie-Regular"/>
              </a:rPr>
              <a:t>: If consumers believe that the price of a particular product is going to rise in the future, they may decide to purchase it immediately, thereby increasing the demand for the product.</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Demand</a:t>
            </a:r>
          </a:p>
        </p:txBody>
      </p:sp>
    </p:spTree>
    <p:extLst>
      <p:ext uri="{BB962C8B-B14F-4D97-AF65-F5344CB8AC3E}">
        <p14:creationId xmlns:p14="http://schemas.microsoft.com/office/powerpoint/2010/main" val="22243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53472"/>
            <a:ext cx="7115428" cy="4351338"/>
          </a:xfrm>
        </p:spPr>
        <p:txBody>
          <a:bodyPr>
            <a:normAutofit/>
          </a:bodyPr>
          <a:lstStyle/>
          <a:p>
            <a:pPr marL="0" indent="0">
              <a:buNone/>
            </a:pPr>
            <a:r>
              <a:rPr lang="en-US" sz="2000" dirty="0">
                <a:solidFill>
                  <a:srgbClr val="1A1A1A"/>
                </a:solidFill>
                <a:latin typeface="Charlie-Regular"/>
              </a:rPr>
              <a:t>Other non-price factors: </a:t>
            </a:r>
          </a:p>
          <a:p>
            <a:r>
              <a:rPr lang="en-US" sz="2000" b="1" dirty="0">
                <a:solidFill>
                  <a:srgbClr val="1A1A1A"/>
                </a:solidFill>
                <a:latin typeface="Charlie-Regular"/>
              </a:rPr>
              <a:t>The Price of Substitute Goods: </a:t>
            </a:r>
            <a:r>
              <a:rPr lang="en-US" sz="2000" dirty="0">
                <a:solidFill>
                  <a:srgbClr val="1A1A1A"/>
                </a:solidFill>
                <a:latin typeface="Charlie-Regular"/>
              </a:rPr>
              <a:t>If the price of good B (a substitute for good A) increases, the demand for good A will increase.</a:t>
            </a:r>
            <a:endParaRPr lang="en-US" sz="2000" b="1" dirty="0">
              <a:solidFill>
                <a:srgbClr val="1A1A1A"/>
              </a:solidFill>
              <a:latin typeface="Charlie-Regular"/>
            </a:endParaRPr>
          </a:p>
          <a:p>
            <a:pPr lvl="1"/>
            <a:r>
              <a:rPr lang="en-US" sz="1600" b="1" dirty="0">
                <a:solidFill>
                  <a:srgbClr val="1A1A1A"/>
                </a:solidFill>
                <a:latin typeface="Charlie-Regular"/>
              </a:rPr>
              <a:t>Substitute Goods: </a:t>
            </a:r>
            <a:r>
              <a:rPr lang="en-US" sz="1600" dirty="0">
                <a:latin typeface="Charlie-Regular"/>
              </a:rPr>
              <a:t>Goods that are similar to other goods and that serve as an alternative if the price of a particular good rises.</a:t>
            </a:r>
          </a:p>
          <a:p>
            <a:r>
              <a:rPr lang="en-US" sz="2000" b="1" dirty="0">
                <a:latin typeface="Charlie-Regular"/>
              </a:rPr>
              <a:t>The Price of Complementary Goods: </a:t>
            </a:r>
            <a:r>
              <a:rPr lang="en-US" sz="2000" dirty="0">
                <a:latin typeface="Charlie-Regular"/>
              </a:rPr>
              <a:t> If the price of good B (a complement for good A) increases, the demand for good A will decrease.</a:t>
            </a:r>
          </a:p>
          <a:p>
            <a:pPr lvl="1"/>
            <a:r>
              <a:rPr lang="en-US" sz="1600" b="1" dirty="0">
                <a:latin typeface="Charlie-Regular"/>
              </a:rPr>
              <a:t>Complementary Goods: </a:t>
            </a:r>
            <a:r>
              <a:rPr lang="en-US" sz="1600" dirty="0">
                <a:solidFill>
                  <a:srgbClr val="FFFFFF"/>
                </a:solidFill>
                <a:latin typeface="Charlie-Regular"/>
              </a:rPr>
              <a:t> </a:t>
            </a:r>
            <a:r>
              <a:rPr lang="en-US" sz="1600" dirty="0">
                <a:latin typeface="Charlie-Regular"/>
              </a:rPr>
              <a:t>Goods that are interrelated and used together (for example, gasoline and automobiles). </a:t>
            </a:r>
            <a:endParaRPr lang="en-US" sz="1600" b="1" dirty="0">
              <a:latin typeface="Charlie-Regular"/>
            </a:endParaRPr>
          </a:p>
          <a:p>
            <a:pPr marL="0" indent="0">
              <a:buNone/>
            </a:pPr>
            <a:r>
              <a:rPr lang="en-US" sz="2000" dirty="0">
                <a:latin typeface="Charlie-Regular"/>
              </a:rPr>
              <a:t>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Demand</a:t>
            </a:r>
          </a:p>
        </p:txBody>
      </p:sp>
    </p:spTree>
    <p:extLst>
      <p:ext uri="{BB962C8B-B14F-4D97-AF65-F5344CB8AC3E}">
        <p14:creationId xmlns:p14="http://schemas.microsoft.com/office/powerpoint/2010/main" val="186210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3405"/>
            <a:ext cx="7392720" cy="4351338"/>
          </a:xfrm>
        </p:spPr>
        <p:txBody>
          <a:bodyPr>
            <a:normAutofit/>
          </a:bodyPr>
          <a:lstStyle/>
          <a:p>
            <a:r>
              <a:rPr lang="en-US" sz="2000" dirty="0">
                <a:solidFill>
                  <a:srgbClr val="1A1A1A"/>
                </a:solidFill>
                <a:latin typeface="Charlie-Regular"/>
              </a:rPr>
              <a:t>A shift of the whole supply curve can be caused by a number of factors.</a:t>
            </a:r>
          </a:p>
          <a:p>
            <a:r>
              <a:rPr lang="en-US" sz="2000" dirty="0">
                <a:solidFill>
                  <a:srgbClr val="1A1A1A"/>
                </a:solidFill>
                <a:latin typeface="Charlie-Regular"/>
              </a:rPr>
              <a:t>A change in any of these factors will cause the supply curve to move either to the right (to indicate an increase in supply) or to the left (to indicate a decrease in supply).</a:t>
            </a:r>
            <a:r>
              <a:rPr lang="en-US" sz="2000" dirty="0">
                <a:latin typeface="Charlie-Regular"/>
              </a:rPr>
              <a:t>  </a:t>
            </a:r>
          </a:p>
          <a:p>
            <a:pPr marL="0" indent="0">
              <a:buNone/>
            </a:pPr>
            <a:endParaRPr lang="en-US" sz="2000"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Supply</a:t>
            </a:r>
          </a:p>
        </p:txBody>
      </p:sp>
    </p:spTree>
    <p:extLst>
      <p:ext uri="{BB962C8B-B14F-4D97-AF65-F5344CB8AC3E}">
        <p14:creationId xmlns:p14="http://schemas.microsoft.com/office/powerpoint/2010/main" val="156384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3405"/>
            <a:ext cx="7392720" cy="4351338"/>
          </a:xfrm>
        </p:spPr>
        <p:txBody>
          <a:bodyPr>
            <a:normAutofit/>
          </a:bodyPr>
          <a:lstStyle/>
          <a:p>
            <a:r>
              <a:rPr lang="en-US" sz="2000" dirty="0">
                <a:solidFill>
                  <a:srgbClr val="1A1A1A"/>
                </a:solidFill>
                <a:latin typeface="Charlie-Regular"/>
              </a:rPr>
              <a:t>An increase or, as shown below, a decrease in production costs will affect the quantities that sellers are willing to supply because a change in costs affects profits.</a:t>
            </a:r>
            <a:r>
              <a:rPr lang="en-US" sz="2000" dirty="0">
                <a:latin typeface="Charlie-Regular"/>
              </a:rPr>
              <a:t>  </a:t>
            </a:r>
          </a:p>
          <a:p>
            <a:pPr marL="0" indent="0">
              <a:buNone/>
            </a:pPr>
            <a:endParaRPr lang="en-US" sz="2000"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Supply: Costs</a:t>
            </a:r>
          </a:p>
        </p:txBody>
      </p:sp>
      <p:pic>
        <p:nvPicPr>
          <p:cNvPr id="5" name="Picture 4">
            <a:extLst>
              <a:ext uri="{FF2B5EF4-FFF2-40B4-BE49-F238E27FC236}">
                <a16:creationId xmlns:a16="http://schemas.microsoft.com/office/drawing/2014/main" id="{BB4A6C4E-E814-BF45-9B8D-559B05555EAD}"/>
              </a:ext>
            </a:extLst>
          </p:cNvPr>
          <p:cNvPicPr>
            <a:picLocks noChangeAspect="1"/>
          </p:cNvPicPr>
          <p:nvPr/>
        </p:nvPicPr>
        <p:blipFill>
          <a:blip r:embed="rId3"/>
          <a:stretch>
            <a:fillRect/>
          </a:stretch>
        </p:blipFill>
        <p:spPr>
          <a:xfrm>
            <a:off x="1801985" y="2779811"/>
            <a:ext cx="5046050" cy="2937390"/>
          </a:xfrm>
          <a:prstGeom prst="rect">
            <a:avLst/>
          </a:prstGeom>
        </p:spPr>
      </p:pic>
    </p:spTree>
    <p:extLst>
      <p:ext uri="{BB962C8B-B14F-4D97-AF65-F5344CB8AC3E}">
        <p14:creationId xmlns:p14="http://schemas.microsoft.com/office/powerpoint/2010/main" val="335412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Supply: Costs</a:t>
            </a:r>
          </a:p>
        </p:txBody>
      </p:sp>
      <p:pic>
        <p:nvPicPr>
          <p:cNvPr id="9" name="Picture 8">
            <a:extLst>
              <a:ext uri="{FF2B5EF4-FFF2-40B4-BE49-F238E27FC236}">
                <a16:creationId xmlns:a16="http://schemas.microsoft.com/office/drawing/2014/main" id="{66209CE6-1103-8C43-ACF3-1DF11995C6AA}"/>
              </a:ext>
            </a:extLst>
          </p:cNvPr>
          <p:cNvPicPr>
            <a:picLocks noChangeAspect="1"/>
          </p:cNvPicPr>
          <p:nvPr/>
        </p:nvPicPr>
        <p:blipFill>
          <a:blip r:embed="rId3"/>
          <a:stretch>
            <a:fillRect/>
          </a:stretch>
        </p:blipFill>
        <p:spPr>
          <a:xfrm>
            <a:off x="2209045" y="1474730"/>
            <a:ext cx="4463272" cy="4496030"/>
          </a:xfrm>
          <a:prstGeom prst="rect">
            <a:avLst/>
          </a:prstGeom>
        </p:spPr>
      </p:pic>
    </p:spTree>
    <p:extLst>
      <p:ext uri="{BB962C8B-B14F-4D97-AF65-F5344CB8AC3E}">
        <p14:creationId xmlns:p14="http://schemas.microsoft.com/office/powerpoint/2010/main" val="162758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53472"/>
            <a:ext cx="7115428" cy="4351338"/>
          </a:xfrm>
        </p:spPr>
        <p:txBody>
          <a:bodyPr>
            <a:normAutofit lnSpcReduction="10000"/>
          </a:bodyPr>
          <a:lstStyle/>
          <a:p>
            <a:pPr marL="0" indent="0">
              <a:buNone/>
            </a:pPr>
            <a:r>
              <a:rPr lang="en-US" sz="2000" dirty="0">
                <a:solidFill>
                  <a:srgbClr val="1A1A1A"/>
                </a:solidFill>
                <a:latin typeface="Charlie-Regular"/>
              </a:rPr>
              <a:t>Other non-price factors: </a:t>
            </a:r>
          </a:p>
          <a:p>
            <a:r>
              <a:rPr lang="en-US" sz="2000" b="1" dirty="0">
                <a:solidFill>
                  <a:srgbClr val="1A1A1A"/>
                </a:solidFill>
                <a:latin typeface="Charlie-Regular"/>
              </a:rPr>
              <a:t>Number of Sellers</a:t>
            </a:r>
            <a:r>
              <a:rPr lang="en-US" sz="2000" dirty="0">
                <a:solidFill>
                  <a:srgbClr val="1A1A1A"/>
                </a:solidFill>
                <a:latin typeface="Charlie-Regular"/>
              </a:rPr>
              <a:t>: If the number of sellers in a market increases, the quantity supplied of a product at any given price will increase, shifting the supply curve to the right.</a:t>
            </a:r>
            <a:endParaRPr lang="en-US" sz="2000" b="1" u="sng" dirty="0">
              <a:latin typeface="Charlie-Regular"/>
            </a:endParaRPr>
          </a:p>
          <a:p>
            <a:r>
              <a:rPr lang="en-US" sz="2000" b="1" dirty="0">
                <a:solidFill>
                  <a:srgbClr val="1A1A1A"/>
                </a:solidFill>
                <a:latin typeface="Charlie-Regular"/>
              </a:rPr>
              <a:t>Technology</a:t>
            </a:r>
            <a:r>
              <a:rPr lang="en-US" sz="2000" dirty="0">
                <a:solidFill>
                  <a:srgbClr val="1A1A1A"/>
                </a:solidFill>
                <a:latin typeface="Charlie-Regular"/>
              </a:rPr>
              <a:t>: An improvement in technology will decrease the cost of production, and this, in turn, will enable manufacturers to supply more of a product at any given price.</a:t>
            </a:r>
            <a:r>
              <a:rPr lang="en-US" sz="2000" dirty="0">
                <a:latin typeface="Charlie-Regular"/>
              </a:rPr>
              <a:t>  </a:t>
            </a:r>
          </a:p>
          <a:p>
            <a:r>
              <a:rPr lang="en-US" sz="2000" b="1" dirty="0">
                <a:solidFill>
                  <a:srgbClr val="1A1A1A"/>
                </a:solidFill>
                <a:latin typeface="Charlie-Regular"/>
              </a:rPr>
              <a:t>The Environment</a:t>
            </a:r>
            <a:r>
              <a:rPr lang="en-US" sz="2000" dirty="0">
                <a:solidFill>
                  <a:srgbClr val="1A1A1A"/>
                </a:solidFill>
                <a:latin typeface="Charlie-Regular"/>
              </a:rPr>
              <a:t>: Something as simple as a change in the weather can have an enormous impact on the supply of certain products, particularly agricultural products.</a:t>
            </a:r>
          </a:p>
          <a:p>
            <a:r>
              <a:rPr lang="en-US" sz="2000" b="1" dirty="0">
                <a:solidFill>
                  <a:srgbClr val="1A1A1A"/>
                </a:solidFill>
                <a:latin typeface="Charlie-Regular"/>
              </a:rPr>
              <a:t>Prices of Related Products: </a:t>
            </a:r>
            <a:r>
              <a:rPr lang="en-US" sz="2000" dirty="0">
                <a:solidFill>
                  <a:srgbClr val="1A1A1A"/>
                </a:solidFill>
                <a:latin typeface="Charlie-Regular"/>
              </a:rPr>
              <a:t>Farmers may switch from growing oats to growing barley if the market price of barley rises. As a result, the supply of oats will decrease at any given price, shifting its supply curve to the left.</a:t>
            </a:r>
            <a:endParaRPr lang="en-US" sz="2000" b="1" dirty="0">
              <a:solidFill>
                <a:srgbClr val="1A1A1A"/>
              </a:solidFill>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Changes in Supply</a:t>
            </a:r>
          </a:p>
        </p:txBody>
      </p:sp>
    </p:spTree>
    <p:extLst>
      <p:ext uri="{BB962C8B-B14F-4D97-AF65-F5344CB8AC3E}">
        <p14:creationId xmlns:p14="http://schemas.microsoft.com/office/powerpoint/2010/main" val="13059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784862"/>
            <a:ext cx="7115428" cy="4351338"/>
          </a:xfrm>
        </p:spPr>
        <p:txBody>
          <a:bodyPr>
            <a:normAutofit fontScale="92500" lnSpcReduction="20000"/>
          </a:bodyPr>
          <a:lstStyle/>
          <a:p>
            <a:pPr marL="0" indent="0">
              <a:buNone/>
            </a:pPr>
            <a:r>
              <a:rPr lang="en-US" sz="2000" b="1" dirty="0">
                <a:solidFill>
                  <a:srgbClr val="1A1A1A"/>
                </a:solidFill>
                <a:latin typeface="Charlie-Regular"/>
              </a:rPr>
              <a:t>Perfect (or pure) Competition: </a:t>
            </a:r>
            <a:r>
              <a:rPr lang="en-US" sz="2000" dirty="0">
                <a:latin typeface="Charlie-Regular"/>
              </a:rPr>
              <a:t> A rare market structure characterized by many sellers (selling exactly the same product) and many buyers, no barriers to entry into the market for new firms, and perfect knowledge of prices (so there are no price differences and no individual can influence them).</a:t>
            </a:r>
          </a:p>
          <a:p>
            <a:pPr marL="0" indent="0">
              <a:buNone/>
            </a:pPr>
            <a:r>
              <a:rPr lang="en-US" sz="2000" b="1" dirty="0">
                <a:latin typeface="Charlie-Regular"/>
              </a:rPr>
              <a:t>Characteristics of a perfectly competitive market:</a:t>
            </a:r>
          </a:p>
          <a:p>
            <a:r>
              <a:rPr lang="en-US" sz="2000" dirty="0">
                <a:solidFill>
                  <a:srgbClr val="1A1A1A"/>
                </a:solidFill>
                <a:latin typeface="Charlie-Regular"/>
              </a:rPr>
              <a:t>It has many producers or sellers, with no single seller large enough to dominate the market.</a:t>
            </a:r>
          </a:p>
          <a:p>
            <a:r>
              <a:rPr lang="en-US" sz="2000" dirty="0">
                <a:solidFill>
                  <a:srgbClr val="1A1A1A"/>
                </a:solidFill>
                <a:latin typeface="Charlie-Regular"/>
              </a:rPr>
              <a:t>It has many consumers, with no single consumer large enough to dictate price to sellers.</a:t>
            </a:r>
          </a:p>
          <a:p>
            <a:r>
              <a:rPr lang="en-US" sz="2000" dirty="0">
                <a:solidFill>
                  <a:srgbClr val="1A1A1A"/>
                </a:solidFill>
                <a:latin typeface="Charlie-Regular"/>
              </a:rPr>
              <a:t>Each seller’s product is exactly the same as that of the others so that no seller can increase price based on having a higher-quality product than another seller.</a:t>
            </a:r>
          </a:p>
          <a:p>
            <a:r>
              <a:rPr lang="en-US" sz="2000" dirty="0">
                <a:solidFill>
                  <a:srgbClr val="1A1A1A"/>
                </a:solidFill>
                <a:latin typeface="Charlie-Regular"/>
              </a:rPr>
              <a:t>All sellers and consumers know what the prices and conditions are throughout the entire market, thereby eliminating the possibility of any price differences.</a:t>
            </a:r>
          </a:p>
          <a:p>
            <a:endParaRPr lang="en-US" sz="2000" b="1" dirty="0">
              <a:solidFill>
                <a:srgbClr val="1A1A1A"/>
              </a:solidFill>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9594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The Determination of Price in a Competitive Market</a:t>
            </a:r>
          </a:p>
        </p:txBody>
      </p:sp>
    </p:spTree>
    <p:extLst>
      <p:ext uri="{BB962C8B-B14F-4D97-AF65-F5344CB8AC3E}">
        <p14:creationId xmlns:p14="http://schemas.microsoft.com/office/powerpoint/2010/main" val="168664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53472"/>
            <a:ext cx="7115428" cy="4351338"/>
          </a:xfrm>
        </p:spPr>
        <p:txBody>
          <a:bodyPr>
            <a:normAutofit/>
          </a:bodyPr>
          <a:lstStyle/>
          <a:p>
            <a:r>
              <a:rPr lang="en-US" sz="2000" b="1" u="sng" dirty="0">
                <a:solidFill>
                  <a:srgbClr val="1A1A1A"/>
                </a:solidFill>
                <a:latin typeface="Charlie-Regular"/>
              </a:rPr>
              <a:t>Price Elasticity of Demand (PED):</a:t>
            </a:r>
            <a:r>
              <a:rPr lang="en-US" sz="2000" dirty="0">
                <a:solidFill>
                  <a:srgbClr val="1A1A1A"/>
                </a:solidFill>
                <a:latin typeface="Charlie-Regular"/>
              </a:rPr>
              <a:t> </a:t>
            </a:r>
            <a:r>
              <a:rPr lang="en-US" sz="2000" dirty="0">
                <a:latin typeface="Charlie-Regular"/>
              </a:rPr>
              <a:t>An expression of how much more or less consumers will buy of a product if its price changes. </a:t>
            </a:r>
          </a:p>
          <a:p>
            <a:r>
              <a:rPr lang="en-US" sz="2000" dirty="0">
                <a:solidFill>
                  <a:srgbClr val="1A1A1A"/>
                </a:solidFill>
                <a:latin typeface="Charlie-Regular"/>
              </a:rPr>
              <a:t>If the quantity bought of a good </a:t>
            </a:r>
            <a:r>
              <a:rPr lang="en-US" sz="2000" i="1" dirty="0">
                <a:solidFill>
                  <a:srgbClr val="1A1A1A"/>
                </a:solidFill>
                <a:latin typeface="Charlie-RegularItalic"/>
              </a:rPr>
              <a:t>does not</a:t>
            </a:r>
            <a:r>
              <a:rPr lang="en-US" sz="2000" dirty="0">
                <a:solidFill>
                  <a:srgbClr val="1A1A1A"/>
                </a:solidFill>
                <a:latin typeface="Charlie-Regular"/>
              </a:rPr>
              <a:t> increase or decrease much when price changes, it is said to be </a:t>
            </a:r>
            <a:r>
              <a:rPr lang="en-US" sz="2000" b="1" dirty="0">
                <a:solidFill>
                  <a:srgbClr val="1A1A1A"/>
                </a:solidFill>
                <a:latin typeface="Charlie-Semibold"/>
              </a:rPr>
              <a:t>price inelastic</a:t>
            </a:r>
            <a:r>
              <a:rPr lang="en-US" sz="2000" dirty="0">
                <a:solidFill>
                  <a:srgbClr val="1A1A1A"/>
                </a:solidFill>
                <a:latin typeface="Charlie-Regular"/>
              </a:rPr>
              <a:t>. That is, it is less responsive to price changes.</a:t>
            </a:r>
          </a:p>
          <a:p>
            <a:pPr lvl="1"/>
            <a:r>
              <a:rPr lang="en-US" sz="1600" b="1" u="sng" dirty="0">
                <a:latin typeface="Charlie-Regular"/>
              </a:rPr>
              <a:t>Price inelastic:</a:t>
            </a:r>
            <a:r>
              <a:rPr lang="en-US" sz="1600" dirty="0">
                <a:latin typeface="Charlie-Regular"/>
              </a:rPr>
              <a:t> If the quantity of a good or service bought does not change much when price rises or falls, it is said to be price inelastic.</a:t>
            </a:r>
            <a:endParaRPr lang="en-US" sz="1600" b="1" u="sng" dirty="0">
              <a:latin typeface="Charlie-Regular"/>
            </a:endParaRPr>
          </a:p>
          <a:p>
            <a:r>
              <a:rPr lang="en-US" sz="2000" dirty="0">
                <a:solidFill>
                  <a:srgbClr val="1A1A1A"/>
                </a:solidFill>
                <a:latin typeface="Charlie-Regular"/>
              </a:rPr>
              <a:t>If the quantity bought of a good </a:t>
            </a:r>
            <a:r>
              <a:rPr lang="en-US" sz="2000" i="1" dirty="0">
                <a:solidFill>
                  <a:srgbClr val="1A1A1A"/>
                </a:solidFill>
                <a:latin typeface="Charlie-RegularItalic"/>
              </a:rPr>
              <a:t>does</a:t>
            </a:r>
            <a:r>
              <a:rPr lang="en-US" sz="2000" dirty="0">
                <a:solidFill>
                  <a:srgbClr val="1A1A1A"/>
                </a:solidFill>
                <a:latin typeface="Charlie-Regular"/>
              </a:rPr>
              <a:t> increase or decrease when price changes, it is said to be </a:t>
            </a:r>
            <a:r>
              <a:rPr lang="en-US" sz="2000" b="1" dirty="0">
                <a:solidFill>
                  <a:srgbClr val="1A1A1A"/>
                </a:solidFill>
                <a:latin typeface="Charlie-Semibold"/>
              </a:rPr>
              <a:t>price elastic</a:t>
            </a:r>
            <a:r>
              <a:rPr lang="en-US" sz="2000" dirty="0">
                <a:solidFill>
                  <a:srgbClr val="1A1A1A"/>
                </a:solidFill>
                <a:latin typeface="Charlie-Regular"/>
              </a:rPr>
              <a:t>. That is, it is more responsive to price changes.</a:t>
            </a:r>
            <a:r>
              <a:rPr lang="en-US" sz="2000" dirty="0">
                <a:latin typeface="Charlie-Regular"/>
              </a:rPr>
              <a:t>  </a:t>
            </a:r>
          </a:p>
          <a:p>
            <a:pPr lvl="1"/>
            <a:r>
              <a:rPr lang="en-US" sz="1600" b="1" u="sng" dirty="0">
                <a:latin typeface="Charlie-Regular"/>
              </a:rPr>
              <a:t>Price elastic:</a:t>
            </a:r>
            <a:r>
              <a:rPr lang="en-US" sz="1600" dirty="0">
                <a:latin typeface="Charlie-Regular"/>
              </a:rPr>
              <a:t> </a:t>
            </a:r>
            <a:r>
              <a:rPr lang="en-US" sz="1600" b="1" dirty="0">
                <a:solidFill>
                  <a:srgbClr val="1A1A1A"/>
                </a:solidFill>
                <a:latin typeface="Charlie-Semibold"/>
              </a:rPr>
              <a:t> </a:t>
            </a:r>
            <a:r>
              <a:rPr lang="en-US" sz="1600" dirty="0">
                <a:latin typeface="Charlie-Regular"/>
              </a:rPr>
              <a:t>If the quantity of a good or service bought changes a lot when price rises or falls, it is said to be price elastic. </a:t>
            </a:r>
            <a:endParaRPr lang="en-US" sz="1600" b="1" u="sng"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The Elasticity of Demand</a:t>
            </a:r>
          </a:p>
        </p:txBody>
      </p:sp>
    </p:spTree>
    <p:extLst>
      <p:ext uri="{BB962C8B-B14F-4D97-AF65-F5344CB8AC3E}">
        <p14:creationId xmlns:p14="http://schemas.microsoft.com/office/powerpoint/2010/main" val="263289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CF03-4AF2-2044-8C79-18B6E819C173}"/>
              </a:ext>
            </a:extLst>
          </p:cNvPr>
          <p:cNvSpPr>
            <a:spLocks noGrp="1"/>
          </p:cNvSpPr>
          <p:nvPr>
            <p:ph type="title"/>
          </p:nvPr>
        </p:nvSpPr>
        <p:spPr/>
        <p:txBody>
          <a:bodyPr/>
          <a:lstStyle/>
          <a:p>
            <a:r>
              <a:rPr lang="en-US" b="1" dirty="0">
                <a:solidFill>
                  <a:srgbClr val="BB3D94"/>
                </a:solidFill>
              </a:rPr>
              <a:t>Key Terms</a:t>
            </a:r>
          </a:p>
        </p:txBody>
      </p:sp>
      <p:sp>
        <p:nvSpPr>
          <p:cNvPr id="3" name="Content Placeholder 2">
            <a:extLst>
              <a:ext uri="{FF2B5EF4-FFF2-40B4-BE49-F238E27FC236}">
                <a16:creationId xmlns:a16="http://schemas.microsoft.com/office/drawing/2014/main" id="{AF8F50F1-FC4F-BE47-9EAF-C65736BA1548}"/>
              </a:ext>
            </a:extLst>
          </p:cNvPr>
          <p:cNvSpPr>
            <a:spLocks noGrp="1"/>
          </p:cNvSpPr>
          <p:nvPr>
            <p:ph sz="half" idx="1"/>
          </p:nvPr>
        </p:nvSpPr>
        <p:spPr>
          <a:xfrm>
            <a:off x="628650" y="1566680"/>
            <a:ext cx="3886200" cy="4351338"/>
          </a:xfrm>
        </p:spPr>
        <p:txBody>
          <a:bodyPr>
            <a:normAutofit fontScale="92500" lnSpcReduction="10000"/>
          </a:bodyPr>
          <a:lstStyle/>
          <a:p>
            <a:r>
              <a:rPr lang="en-US" sz="2000" dirty="0">
                <a:solidFill>
                  <a:srgbClr val="1A1A1A"/>
                </a:solidFill>
                <a:latin typeface="Charlie-Regular"/>
              </a:rPr>
              <a:t>Demand</a:t>
            </a:r>
          </a:p>
          <a:p>
            <a:r>
              <a:rPr lang="en-US" sz="2000" dirty="0">
                <a:solidFill>
                  <a:srgbClr val="1A1A1A"/>
                </a:solidFill>
                <a:latin typeface="Charlie-Regular"/>
              </a:rPr>
              <a:t>law of demand</a:t>
            </a:r>
          </a:p>
          <a:p>
            <a:r>
              <a:rPr lang="en-US" sz="2000" i="1" dirty="0">
                <a:solidFill>
                  <a:srgbClr val="1A1A1A"/>
                </a:solidFill>
                <a:latin typeface="Charlie-RegularItalic"/>
              </a:rPr>
              <a:t>ceteris paribus</a:t>
            </a:r>
          </a:p>
          <a:p>
            <a:r>
              <a:rPr lang="en-US" sz="2000" dirty="0">
                <a:solidFill>
                  <a:srgbClr val="1A1A1A"/>
                </a:solidFill>
                <a:latin typeface="Charlie-Regular"/>
              </a:rPr>
              <a:t>demand curve</a:t>
            </a:r>
          </a:p>
          <a:p>
            <a:r>
              <a:rPr lang="en-US" sz="2000" dirty="0">
                <a:solidFill>
                  <a:srgbClr val="1A1A1A"/>
                </a:solidFill>
                <a:latin typeface="Charlie-Regular"/>
              </a:rPr>
              <a:t>market demand schedule</a:t>
            </a:r>
          </a:p>
          <a:p>
            <a:r>
              <a:rPr lang="en-US" sz="2000" dirty="0">
                <a:solidFill>
                  <a:srgbClr val="1A1A1A"/>
                </a:solidFill>
                <a:latin typeface="Charlie-Regular"/>
              </a:rPr>
              <a:t>Supply</a:t>
            </a:r>
          </a:p>
          <a:p>
            <a:r>
              <a:rPr lang="en-US" sz="2000" dirty="0">
                <a:solidFill>
                  <a:srgbClr val="1A1A1A"/>
                </a:solidFill>
                <a:latin typeface="Charlie-Regular"/>
              </a:rPr>
              <a:t>law of supply</a:t>
            </a:r>
          </a:p>
          <a:p>
            <a:r>
              <a:rPr lang="en-US" sz="2000" dirty="0">
                <a:solidFill>
                  <a:srgbClr val="1A1A1A"/>
                </a:solidFill>
                <a:latin typeface="Charlie-Regular"/>
              </a:rPr>
              <a:t>supply schedule</a:t>
            </a:r>
          </a:p>
          <a:p>
            <a:r>
              <a:rPr lang="en-US" sz="2000" dirty="0">
                <a:solidFill>
                  <a:srgbClr val="1A1A1A"/>
                </a:solidFill>
                <a:latin typeface="Charlie-Regular"/>
              </a:rPr>
              <a:t>equilibrium price</a:t>
            </a:r>
          </a:p>
          <a:p>
            <a:r>
              <a:rPr lang="en-US" sz="2000" dirty="0">
                <a:solidFill>
                  <a:srgbClr val="1A1A1A"/>
                </a:solidFill>
                <a:latin typeface="Charlie-Regular"/>
              </a:rPr>
              <a:t>non-price factors</a:t>
            </a:r>
          </a:p>
          <a:p>
            <a:r>
              <a:rPr lang="en-US" sz="2000" dirty="0">
                <a:solidFill>
                  <a:srgbClr val="1A1A1A"/>
                </a:solidFill>
                <a:latin typeface="Charlie-Regular"/>
              </a:rPr>
              <a:t>substitute goods</a:t>
            </a:r>
          </a:p>
          <a:p>
            <a:r>
              <a:rPr lang="en-US" sz="2000" dirty="0">
                <a:solidFill>
                  <a:srgbClr val="1A1A1A"/>
                </a:solidFill>
                <a:latin typeface="Charlie-Regular"/>
              </a:rPr>
              <a:t>complementary goods</a:t>
            </a:r>
            <a:endParaRPr lang="en-US" sz="2000" dirty="0"/>
          </a:p>
        </p:txBody>
      </p:sp>
      <p:sp>
        <p:nvSpPr>
          <p:cNvPr id="4" name="Content Placeholder 3">
            <a:extLst>
              <a:ext uri="{FF2B5EF4-FFF2-40B4-BE49-F238E27FC236}">
                <a16:creationId xmlns:a16="http://schemas.microsoft.com/office/drawing/2014/main" id="{B37EE9E1-A7FA-2F4F-8844-BC0BE1A3A315}"/>
              </a:ext>
            </a:extLst>
          </p:cNvPr>
          <p:cNvSpPr>
            <a:spLocks noGrp="1"/>
          </p:cNvSpPr>
          <p:nvPr>
            <p:ph sz="half" idx="2"/>
          </p:nvPr>
        </p:nvSpPr>
        <p:spPr>
          <a:xfrm>
            <a:off x="4629150" y="1566680"/>
            <a:ext cx="3886200" cy="4351338"/>
          </a:xfrm>
        </p:spPr>
        <p:txBody>
          <a:bodyPr>
            <a:normAutofit fontScale="92500" lnSpcReduction="10000"/>
          </a:bodyPr>
          <a:lstStyle/>
          <a:p>
            <a:r>
              <a:rPr lang="en-US" sz="2000" dirty="0">
                <a:solidFill>
                  <a:srgbClr val="1A1A1A"/>
                </a:solidFill>
                <a:latin typeface="Charlie-Regular"/>
              </a:rPr>
              <a:t>perfect (or pure) competition</a:t>
            </a:r>
          </a:p>
          <a:p>
            <a:r>
              <a:rPr lang="en-US" sz="2000" dirty="0">
                <a:solidFill>
                  <a:srgbClr val="1A1A1A"/>
                </a:solidFill>
                <a:latin typeface="Charlie-Regular"/>
              </a:rPr>
              <a:t>dynamic pricing</a:t>
            </a:r>
          </a:p>
          <a:p>
            <a:r>
              <a:rPr lang="en-US" sz="2000" dirty="0">
                <a:solidFill>
                  <a:srgbClr val="1A1A1A"/>
                </a:solidFill>
                <a:latin typeface="Charlie-Regular"/>
              </a:rPr>
              <a:t>price elasticity of demand (PED)</a:t>
            </a:r>
          </a:p>
          <a:p>
            <a:r>
              <a:rPr lang="en-US" sz="2000" dirty="0">
                <a:solidFill>
                  <a:srgbClr val="1A1A1A"/>
                </a:solidFill>
                <a:latin typeface="Charlie-Regular"/>
              </a:rPr>
              <a:t>price inelastic</a:t>
            </a:r>
          </a:p>
          <a:p>
            <a:r>
              <a:rPr lang="en-US" sz="2000" dirty="0">
                <a:solidFill>
                  <a:srgbClr val="1A1A1A"/>
                </a:solidFill>
                <a:latin typeface="Charlie-Regular"/>
              </a:rPr>
              <a:t>price elastic</a:t>
            </a:r>
          </a:p>
          <a:p>
            <a:r>
              <a:rPr lang="en-US" sz="2000" dirty="0">
                <a:solidFill>
                  <a:srgbClr val="1A1A1A"/>
                </a:solidFill>
                <a:latin typeface="Charlie-Regular"/>
              </a:rPr>
              <a:t>sales revenue</a:t>
            </a:r>
          </a:p>
          <a:p>
            <a:r>
              <a:rPr lang="en-US" sz="2000" dirty="0">
                <a:solidFill>
                  <a:srgbClr val="1A1A1A"/>
                </a:solidFill>
                <a:latin typeface="Charlie-Regular"/>
              </a:rPr>
              <a:t>elastic coefficient</a:t>
            </a:r>
          </a:p>
          <a:p>
            <a:r>
              <a:rPr lang="en-US" sz="2000" dirty="0">
                <a:solidFill>
                  <a:srgbClr val="1A1A1A"/>
                </a:solidFill>
                <a:latin typeface="Charlie-Regular"/>
              </a:rPr>
              <a:t>unitary coefficient</a:t>
            </a:r>
          </a:p>
          <a:p>
            <a:r>
              <a:rPr lang="en-US" sz="2000" dirty="0">
                <a:solidFill>
                  <a:srgbClr val="1A1A1A"/>
                </a:solidFill>
                <a:latin typeface="Charlie-Regular"/>
              </a:rPr>
              <a:t>inelastic coefficient</a:t>
            </a:r>
          </a:p>
          <a:p>
            <a:r>
              <a:rPr lang="en-US" sz="2000" dirty="0">
                <a:solidFill>
                  <a:srgbClr val="1A1A1A"/>
                </a:solidFill>
                <a:latin typeface="Charlie-Regular"/>
              </a:rPr>
              <a:t>elasticity of supply</a:t>
            </a:r>
          </a:p>
          <a:p>
            <a:r>
              <a:rPr lang="en-US" sz="2000" dirty="0">
                <a:solidFill>
                  <a:srgbClr val="1A1A1A"/>
                </a:solidFill>
                <a:latin typeface="Charlie-Regular"/>
              </a:rPr>
              <a:t>price elasticity of supply (PES)</a:t>
            </a:r>
            <a:endParaRPr lang="en-US" sz="2000" dirty="0"/>
          </a:p>
        </p:txBody>
      </p:sp>
      <p:pic>
        <p:nvPicPr>
          <p:cNvPr id="5" name="Picture 4">
            <a:extLst>
              <a:ext uri="{FF2B5EF4-FFF2-40B4-BE49-F238E27FC236}">
                <a16:creationId xmlns:a16="http://schemas.microsoft.com/office/drawing/2014/main" id="{159647D4-0618-0343-A95C-7E1011FB0592}"/>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4148752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4E3B79-9C99-C048-9F3D-81CEA08B5693}"/>
              </a:ext>
            </a:extLst>
          </p:cNvPr>
          <p:cNvPicPr>
            <a:picLocks noGrp="1" noChangeAspect="1"/>
          </p:cNvPicPr>
          <p:nvPr>
            <p:ph idx="1"/>
          </p:nvPr>
        </p:nvPicPr>
        <p:blipFill>
          <a:blip r:embed="rId2"/>
          <a:stretch>
            <a:fillRect/>
          </a:stretch>
        </p:blipFill>
        <p:spPr>
          <a:xfrm>
            <a:off x="4957564" y="3053557"/>
            <a:ext cx="2311400" cy="647700"/>
          </a:xfrm>
        </p:spPr>
      </p:pic>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3">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Calculating the Price Elasticity of Demand</a:t>
            </a:r>
          </a:p>
        </p:txBody>
      </p:sp>
      <p:pic>
        <p:nvPicPr>
          <p:cNvPr id="8" name="Picture 7">
            <a:extLst>
              <a:ext uri="{FF2B5EF4-FFF2-40B4-BE49-F238E27FC236}">
                <a16:creationId xmlns:a16="http://schemas.microsoft.com/office/drawing/2014/main" id="{C0FB5BCE-99A5-1D48-B407-9A1819988E95}"/>
              </a:ext>
            </a:extLst>
          </p:cNvPr>
          <p:cNvPicPr>
            <a:picLocks noChangeAspect="1"/>
          </p:cNvPicPr>
          <p:nvPr/>
        </p:nvPicPr>
        <p:blipFill>
          <a:blip r:embed="rId4"/>
          <a:stretch>
            <a:fillRect/>
          </a:stretch>
        </p:blipFill>
        <p:spPr>
          <a:xfrm>
            <a:off x="1366325" y="3053557"/>
            <a:ext cx="2311400" cy="685800"/>
          </a:xfrm>
          <a:prstGeom prst="rect">
            <a:avLst/>
          </a:prstGeom>
        </p:spPr>
      </p:pic>
      <p:pic>
        <p:nvPicPr>
          <p:cNvPr id="10" name="Picture 9">
            <a:extLst>
              <a:ext uri="{FF2B5EF4-FFF2-40B4-BE49-F238E27FC236}">
                <a16:creationId xmlns:a16="http://schemas.microsoft.com/office/drawing/2014/main" id="{A2A433D9-3935-7045-A629-D9E9DC3C95E1}"/>
              </a:ext>
            </a:extLst>
          </p:cNvPr>
          <p:cNvPicPr>
            <a:picLocks noChangeAspect="1"/>
          </p:cNvPicPr>
          <p:nvPr/>
        </p:nvPicPr>
        <p:blipFill>
          <a:blip r:embed="rId5"/>
          <a:stretch>
            <a:fillRect/>
          </a:stretch>
        </p:blipFill>
        <p:spPr>
          <a:xfrm>
            <a:off x="2250981" y="1991123"/>
            <a:ext cx="4279900" cy="723900"/>
          </a:xfrm>
          <a:prstGeom prst="rect">
            <a:avLst/>
          </a:prstGeom>
        </p:spPr>
      </p:pic>
      <p:sp>
        <p:nvSpPr>
          <p:cNvPr id="11" name="TextBox 10">
            <a:extLst>
              <a:ext uri="{FF2B5EF4-FFF2-40B4-BE49-F238E27FC236}">
                <a16:creationId xmlns:a16="http://schemas.microsoft.com/office/drawing/2014/main" id="{CE1868D4-6E3F-C14E-985A-F5E441A55D54}"/>
              </a:ext>
            </a:extLst>
          </p:cNvPr>
          <p:cNvSpPr txBox="1"/>
          <p:nvPr/>
        </p:nvSpPr>
        <p:spPr>
          <a:xfrm>
            <a:off x="860079" y="4194546"/>
            <a:ext cx="7423841"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A1A1A"/>
                </a:solidFill>
                <a:latin typeface="Charlie-Regular"/>
              </a:rPr>
              <a:t>By convention, we use the absolute value of the PED coefficient, so the minus sign is dropped.</a:t>
            </a:r>
          </a:p>
          <a:p>
            <a:pPr marL="285750" indent="-285750">
              <a:buFont typeface="Arial" panose="020B0604020202020204" pitchFamily="34" charset="0"/>
              <a:buChar char="•"/>
            </a:pPr>
            <a:r>
              <a:rPr lang="en-US" dirty="0">
                <a:solidFill>
                  <a:srgbClr val="1A1A1A"/>
                </a:solidFill>
                <a:latin typeface="Charlie-Regular"/>
              </a:rPr>
              <a:t>If the PED coefficient is greater than 1.0, then the product is classified as </a:t>
            </a:r>
            <a:r>
              <a:rPr lang="en-US" i="1" dirty="0">
                <a:solidFill>
                  <a:srgbClr val="1A1A1A"/>
                </a:solidFill>
                <a:latin typeface="Charlie-RegularItalic"/>
              </a:rPr>
              <a:t>price elastic</a:t>
            </a:r>
            <a:r>
              <a:rPr lang="en-US" dirty="0">
                <a:solidFill>
                  <a:srgbClr val="1A1A1A"/>
                </a:solidFill>
                <a:latin typeface="Charlie-Regular"/>
              </a:rPr>
              <a:t>.</a:t>
            </a:r>
          </a:p>
          <a:p>
            <a:pPr marL="285750" indent="-285750">
              <a:buFont typeface="Arial" panose="020B0604020202020204" pitchFamily="34" charset="0"/>
              <a:buChar char="•"/>
            </a:pPr>
            <a:r>
              <a:rPr lang="en-US" dirty="0">
                <a:solidFill>
                  <a:srgbClr val="1A1A1A"/>
                </a:solidFill>
                <a:latin typeface="Charlie-Regular"/>
              </a:rPr>
              <a:t>If the PED coefficient is less than 1.0, then the product is classified as </a:t>
            </a:r>
            <a:r>
              <a:rPr lang="en-US" i="1" dirty="0">
                <a:solidFill>
                  <a:srgbClr val="1A1A1A"/>
                </a:solidFill>
                <a:latin typeface="Charlie-RegularItalic"/>
              </a:rPr>
              <a:t>price inelastic</a:t>
            </a:r>
            <a:r>
              <a:rPr lang="en-US" dirty="0">
                <a:solidFill>
                  <a:srgbClr val="1A1A1A"/>
                </a:solidFill>
                <a:latin typeface="Charlie-Regular"/>
              </a:rPr>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383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998733"/>
            <a:ext cx="7115428" cy="4451678"/>
          </a:xfrm>
        </p:spPr>
        <p:txBody>
          <a:bodyPr>
            <a:normAutofit/>
          </a:bodyPr>
          <a:lstStyle/>
          <a:p>
            <a:r>
              <a:rPr lang="en-US" sz="2000" dirty="0">
                <a:solidFill>
                  <a:srgbClr val="1A1A1A"/>
                </a:solidFill>
                <a:latin typeface="Charlie-Regular"/>
              </a:rPr>
              <a:t>If demand is elastic, sales revenue will rise as price falls, and fall as price rises.</a:t>
            </a:r>
          </a:p>
          <a:p>
            <a:r>
              <a:rPr lang="en-US" sz="2000" dirty="0">
                <a:solidFill>
                  <a:srgbClr val="1A1A1A"/>
                </a:solidFill>
                <a:latin typeface="Charlie-Regular"/>
              </a:rPr>
              <a:t>If demand is inelastic, sales revenue will fall as price falls, and rise as price rises.</a:t>
            </a:r>
          </a:p>
          <a:p>
            <a:r>
              <a:rPr lang="en-US" sz="2000" dirty="0">
                <a:solidFill>
                  <a:srgbClr val="1A1A1A"/>
                </a:solidFill>
                <a:latin typeface="Charlie-Regular"/>
              </a:rPr>
              <a:t>If demand is unitary, sales revenue will be unaffected by price increases or decreases.</a:t>
            </a:r>
            <a:r>
              <a:rPr lang="en-US" sz="2000" dirty="0">
                <a:latin typeface="Charlie-Regular"/>
              </a:rPr>
              <a:t>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The Total Revenue Approach to Elasticity of Demand</a:t>
            </a:r>
          </a:p>
        </p:txBody>
      </p:sp>
    </p:spTree>
    <p:extLst>
      <p:ext uri="{BB962C8B-B14F-4D97-AF65-F5344CB8AC3E}">
        <p14:creationId xmlns:p14="http://schemas.microsoft.com/office/powerpoint/2010/main" val="181397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The Total Revenue Approach to Elasticity of Demand</a:t>
            </a:r>
          </a:p>
        </p:txBody>
      </p:sp>
      <p:pic>
        <p:nvPicPr>
          <p:cNvPr id="8" name="Picture 7">
            <a:extLst>
              <a:ext uri="{FF2B5EF4-FFF2-40B4-BE49-F238E27FC236}">
                <a16:creationId xmlns:a16="http://schemas.microsoft.com/office/drawing/2014/main" id="{1D037386-CAB9-D849-B21D-39E157D47DA9}"/>
              </a:ext>
            </a:extLst>
          </p:cNvPr>
          <p:cNvPicPr>
            <a:picLocks noChangeAspect="1"/>
          </p:cNvPicPr>
          <p:nvPr/>
        </p:nvPicPr>
        <p:blipFill>
          <a:blip r:embed="rId3"/>
          <a:stretch>
            <a:fillRect/>
          </a:stretch>
        </p:blipFill>
        <p:spPr>
          <a:xfrm>
            <a:off x="1204110" y="2060632"/>
            <a:ext cx="6726725" cy="3310873"/>
          </a:xfrm>
          <a:prstGeom prst="rect">
            <a:avLst/>
          </a:prstGeom>
        </p:spPr>
      </p:pic>
    </p:spTree>
    <p:extLst>
      <p:ext uri="{BB962C8B-B14F-4D97-AF65-F5344CB8AC3E}">
        <p14:creationId xmlns:p14="http://schemas.microsoft.com/office/powerpoint/2010/main" val="3203109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747880"/>
            <a:ext cx="7115428" cy="4451678"/>
          </a:xfrm>
        </p:spPr>
        <p:txBody>
          <a:bodyPr>
            <a:normAutofit/>
          </a:bodyPr>
          <a:lstStyle/>
          <a:p>
            <a:r>
              <a:rPr lang="en-US" sz="2000" dirty="0">
                <a:solidFill>
                  <a:srgbClr val="1A1A1A"/>
                </a:solidFill>
                <a:latin typeface="Charlie-Regular"/>
              </a:rPr>
              <a:t>Availability of Substitutes: Goods that have substitutes tend to be more elastic than goods that do not.</a:t>
            </a:r>
          </a:p>
          <a:p>
            <a:r>
              <a:rPr lang="en-US" sz="2000" dirty="0">
                <a:solidFill>
                  <a:srgbClr val="1A1A1A"/>
                </a:solidFill>
                <a:latin typeface="Charlie-Regular"/>
              </a:rPr>
              <a:t>Nature of the Product: Goods that are necessities tend to be more inelastic than goods that are considered luxuries.</a:t>
            </a:r>
          </a:p>
          <a:p>
            <a:r>
              <a:rPr lang="en-US" sz="2000" dirty="0">
                <a:solidFill>
                  <a:srgbClr val="1A1A1A"/>
                </a:solidFill>
                <a:latin typeface="Charlie-Regular"/>
              </a:rPr>
              <a:t>Fraction of Income Spent on the Product: Goods that are expensive and, therefore, take up a large part of the household budget, will be elastic.</a:t>
            </a:r>
          </a:p>
          <a:p>
            <a:r>
              <a:rPr lang="en-US" sz="2000" dirty="0">
                <a:solidFill>
                  <a:srgbClr val="1A1A1A"/>
                </a:solidFill>
                <a:latin typeface="Charlie-Regular"/>
              </a:rPr>
              <a:t>Amount of Time Available: Over time, some goods may become more elastic because consumers eventually find substitutes for them. In the short run, however, demand for these same goods can be quite inelastic because consumers may not know what substitutes are available immediately after the price rises.</a:t>
            </a:r>
            <a:r>
              <a:rPr lang="en-US" sz="2000" dirty="0">
                <a:latin typeface="Charlie-Regular"/>
              </a:rPr>
              <a:t>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Factors Affecting the Elasticity of Demand</a:t>
            </a:r>
          </a:p>
        </p:txBody>
      </p:sp>
    </p:spTree>
    <p:extLst>
      <p:ext uri="{BB962C8B-B14F-4D97-AF65-F5344CB8AC3E}">
        <p14:creationId xmlns:p14="http://schemas.microsoft.com/office/powerpoint/2010/main" val="172179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53472"/>
            <a:ext cx="7115428" cy="4351338"/>
          </a:xfrm>
        </p:spPr>
        <p:txBody>
          <a:bodyPr>
            <a:normAutofit/>
          </a:bodyPr>
          <a:lstStyle/>
          <a:p>
            <a:r>
              <a:rPr lang="en-US" sz="2000" b="1" u="sng" dirty="0">
                <a:solidFill>
                  <a:srgbClr val="1A1A1A"/>
                </a:solidFill>
                <a:latin typeface="Charlie-Regular"/>
              </a:rPr>
              <a:t>Price Elasticity of Supply (PES):</a:t>
            </a:r>
            <a:r>
              <a:rPr lang="en-US" sz="2000" dirty="0">
                <a:solidFill>
                  <a:srgbClr val="1A1A1A"/>
                </a:solidFill>
                <a:latin typeface="Charlie-Regular"/>
              </a:rPr>
              <a:t> </a:t>
            </a:r>
            <a:r>
              <a:rPr lang="en-US" sz="2000" dirty="0">
                <a:solidFill>
                  <a:srgbClr val="FFFFFF"/>
                </a:solidFill>
                <a:latin typeface="Charlie-Regular"/>
              </a:rPr>
              <a:t> </a:t>
            </a:r>
            <a:r>
              <a:rPr lang="en-US" sz="2000" dirty="0">
                <a:latin typeface="Charlie-Regular"/>
              </a:rPr>
              <a:t>An expression of how responsive the quantity supplied by a seller is to a rise or fall in the price of a product. </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The Elasticity of Supply</a:t>
            </a:r>
          </a:p>
        </p:txBody>
      </p:sp>
      <p:pic>
        <p:nvPicPr>
          <p:cNvPr id="5" name="Picture 4">
            <a:extLst>
              <a:ext uri="{FF2B5EF4-FFF2-40B4-BE49-F238E27FC236}">
                <a16:creationId xmlns:a16="http://schemas.microsoft.com/office/drawing/2014/main" id="{BB08781A-40A4-5D47-9707-302AF7FC0196}"/>
              </a:ext>
            </a:extLst>
          </p:cNvPr>
          <p:cNvPicPr>
            <a:picLocks noChangeAspect="1"/>
          </p:cNvPicPr>
          <p:nvPr/>
        </p:nvPicPr>
        <p:blipFill>
          <a:blip r:embed="rId3"/>
          <a:stretch>
            <a:fillRect/>
          </a:stretch>
        </p:blipFill>
        <p:spPr>
          <a:xfrm>
            <a:off x="5115130" y="3481573"/>
            <a:ext cx="2451100" cy="774700"/>
          </a:xfrm>
          <a:prstGeom prst="rect">
            <a:avLst/>
          </a:prstGeom>
        </p:spPr>
      </p:pic>
      <p:pic>
        <p:nvPicPr>
          <p:cNvPr id="8" name="Picture 7">
            <a:extLst>
              <a:ext uri="{FF2B5EF4-FFF2-40B4-BE49-F238E27FC236}">
                <a16:creationId xmlns:a16="http://schemas.microsoft.com/office/drawing/2014/main" id="{F0E8DA62-0ED6-044D-857A-5D1EAA5C4167}"/>
              </a:ext>
            </a:extLst>
          </p:cNvPr>
          <p:cNvPicPr>
            <a:picLocks noChangeAspect="1"/>
          </p:cNvPicPr>
          <p:nvPr/>
        </p:nvPicPr>
        <p:blipFill>
          <a:blip r:embed="rId4"/>
          <a:stretch>
            <a:fillRect/>
          </a:stretch>
        </p:blipFill>
        <p:spPr>
          <a:xfrm>
            <a:off x="1069315" y="3481573"/>
            <a:ext cx="2641600" cy="838200"/>
          </a:xfrm>
          <a:prstGeom prst="rect">
            <a:avLst/>
          </a:prstGeom>
        </p:spPr>
      </p:pic>
      <p:pic>
        <p:nvPicPr>
          <p:cNvPr id="10" name="Picture 9">
            <a:extLst>
              <a:ext uri="{FF2B5EF4-FFF2-40B4-BE49-F238E27FC236}">
                <a16:creationId xmlns:a16="http://schemas.microsoft.com/office/drawing/2014/main" id="{DED624D0-7539-044D-8B4D-FA2545C2EB2C}"/>
              </a:ext>
            </a:extLst>
          </p:cNvPr>
          <p:cNvPicPr>
            <a:picLocks noChangeAspect="1"/>
          </p:cNvPicPr>
          <p:nvPr/>
        </p:nvPicPr>
        <p:blipFill>
          <a:blip r:embed="rId5"/>
          <a:stretch>
            <a:fillRect/>
          </a:stretch>
        </p:blipFill>
        <p:spPr>
          <a:xfrm>
            <a:off x="2390115" y="2554473"/>
            <a:ext cx="4152900" cy="927100"/>
          </a:xfrm>
          <a:prstGeom prst="rect">
            <a:avLst/>
          </a:prstGeom>
        </p:spPr>
      </p:pic>
      <p:sp>
        <p:nvSpPr>
          <p:cNvPr id="11" name="TextBox 10">
            <a:extLst>
              <a:ext uri="{FF2B5EF4-FFF2-40B4-BE49-F238E27FC236}">
                <a16:creationId xmlns:a16="http://schemas.microsoft.com/office/drawing/2014/main" id="{1BC57C4B-9720-F744-814E-95316716603D}"/>
              </a:ext>
            </a:extLst>
          </p:cNvPr>
          <p:cNvSpPr txBox="1"/>
          <p:nvPr/>
        </p:nvSpPr>
        <p:spPr>
          <a:xfrm>
            <a:off x="832918" y="4615517"/>
            <a:ext cx="7478163"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A1A1A"/>
                </a:solidFill>
                <a:latin typeface="Charlie-Regular"/>
              </a:rPr>
              <a:t>PES will result in positive coefficients whether the price for a product rises or falls. By convention, the positive sign is dropped.</a:t>
            </a:r>
          </a:p>
          <a:p>
            <a:pPr marL="285750" indent="-285750">
              <a:buFont typeface="Arial" panose="020B0604020202020204" pitchFamily="34" charset="0"/>
              <a:buChar char="•"/>
            </a:pPr>
            <a:r>
              <a:rPr lang="en-US" dirty="0">
                <a:solidFill>
                  <a:srgbClr val="1A1A1A"/>
                </a:solidFill>
                <a:latin typeface="Charlie-Regular"/>
              </a:rPr>
              <a:t>If the PES coefficient is greater than 1.0, then the product is </a:t>
            </a:r>
            <a:r>
              <a:rPr lang="en-US" i="1" dirty="0">
                <a:solidFill>
                  <a:srgbClr val="1A1A1A"/>
                </a:solidFill>
                <a:latin typeface="Charlie-RegularItalic"/>
              </a:rPr>
              <a:t>supply elastic</a:t>
            </a:r>
            <a:r>
              <a:rPr lang="en-US" dirty="0">
                <a:solidFill>
                  <a:srgbClr val="1A1A1A"/>
                </a:solidFill>
                <a:latin typeface="Charlie-Regular"/>
              </a:rPr>
              <a:t>.</a:t>
            </a:r>
          </a:p>
          <a:p>
            <a:pPr marL="285750" indent="-285750">
              <a:buFont typeface="Arial" panose="020B0604020202020204" pitchFamily="34" charset="0"/>
              <a:buChar char="•"/>
            </a:pPr>
            <a:r>
              <a:rPr lang="en-US" dirty="0">
                <a:solidFill>
                  <a:srgbClr val="1A1A1A"/>
                </a:solidFill>
                <a:latin typeface="Charlie-Regular"/>
              </a:rPr>
              <a:t>If the PES coefficient is less than 1.0, then the product is </a:t>
            </a:r>
            <a:r>
              <a:rPr lang="en-US" i="1" dirty="0">
                <a:solidFill>
                  <a:srgbClr val="1A1A1A"/>
                </a:solidFill>
                <a:latin typeface="Charlie-RegularItalic"/>
              </a:rPr>
              <a:t>supply inelastic</a:t>
            </a:r>
            <a:r>
              <a:rPr lang="en-US" dirty="0">
                <a:solidFill>
                  <a:srgbClr val="1A1A1A"/>
                </a:solidFill>
                <a:latin typeface="Charlie-Regular"/>
              </a:rPr>
              <a:t>.</a:t>
            </a:r>
            <a:endParaRPr lang="en-US" dirty="0"/>
          </a:p>
        </p:txBody>
      </p:sp>
    </p:spTree>
    <p:extLst>
      <p:ext uri="{BB962C8B-B14F-4D97-AF65-F5344CB8AC3E}">
        <p14:creationId xmlns:p14="http://schemas.microsoft.com/office/powerpoint/2010/main" val="316179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747880"/>
            <a:ext cx="7115428" cy="4451678"/>
          </a:xfrm>
        </p:spPr>
        <p:txBody>
          <a:bodyPr>
            <a:normAutofit/>
          </a:bodyPr>
          <a:lstStyle/>
          <a:p>
            <a:r>
              <a:rPr lang="en-US" sz="2000" dirty="0">
                <a:solidFill>
                  <a:srgbClr val="1A1A1A"/>
                </a:solidFill>
                <a:latin typeface="Charlie-Regular"/>
              </a:rPr>
              <a:t>Time: The longer the time period a seller has to increase production, the more elastic the supply will be.</a:t>
            </a:r>
          </a:p>
          <a:p>
            <a:r>
              <a:rPr lang="en-US" sz="2000" dirty="0">
                <a:solidFill>
                  <a:srgbClr val="1A1A1A"/>
                </a:solidFill>
                <a:latin typeface="Charlie-Regular"/>
              </a:rPr>
              <a:t>Ease of Storage: When the price of a product drops, sellers have two options. They can either sell the product at the new low price, or they can put some of their inventory into storage and sell it after the price rises again. The steel industry enjoys high supply elasticity because it is easy to store steel and, therefore, ride out price changes.</a:t>
            </a:r>
          </a:p>
          <a:p>
            <a:r>
              <a:rPr lang="en-US" sz="2000" dirty="0">
                <a:solidFill>
                  <a:srgbClr val="1A1A1A"/>
                </a:solidFill>
                <a:latin typeface="Charlie-Regular"/>
              </a:rPr>
              <a:t>Cost Factors: Supply is more elastic in industries that have lower input expenses. Car manufacturers may be able to increase production in the short term by requiring workers to put in more overtime. A permanent increase in production, however, may entail building new factories, which is a far more costly move on the part of the manufacturer.</a:t>
            </a:r>
          </a:p>
          <a:p>
            <a:endParaRPr lang="en-US" sz="2000" dirty="0">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Factors Affecting the Elasticity of Supply</a:t>
            </a:r>
          </a:p>
        </p:txBody>
      </p:sp>
    </p:spTree>
    <p:extLst>
      <p:ext uri="{BB962C8B-B14F-4D97-AF65-F5344CB8AC3E}">
        <p14:creationId xmlns:p14="http://schemas.microsoft.com/office/powerpoint/2010/main" val="420139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60442"/>
            <a:ext cx="7843711" cy="4351338"/>
          </a:xfrm>
        </p:spPr>
        <p:txBody>
          <a:bodyPr>
            <a:normAutofit fontScale="92500" lnSpcReduction="10000"/>
          </a:bodyPr>
          <a:lstStyle/>
          <a:p>
            <a:r>
              <a:rPr lang="en-US" sz="2000" b="1" i="1" dirty="0">
                <a:solidFill>
                  <a:srgbClr val="1A1A1A"/>
                </a:solidFill>
                <a:latin typeface="Charlie-Regular"/>
              </a:rPr>
              <a:t>Demand: </a:t>
            </a:r>
            <a:r>
              <a:rPr lang="en-US" sz="2000" dirty="0">
                <a:solidFill>
                  <a:srgbClr val="1A1A1A"/>
                </a:solidFill>
                <a:latin typeface="Charlie-Regular"/>
              </a:rPr>
              <a:t>The quantity of a good or service that buyers will purchase at various prices during a given period of time.</a:t>
            </a:r>
            <a:endParaRPr lang="en-US" sz="2000" b="1" i="1" dirty="0">
              <a:solidFill>
                <a:srgbClr val="1A1A1A"/>
              </a:solidFill>
              <a:latin typeface="Charlie-Regular"/>
            </a:endParaRPr>
          </a:p>
          <a:p>
            <a:r>
              <a:rPr lang="en-US" sz="2000" dirty="0">
                <a:solidFill>
                  <a:srgbClr val="1A1A1A"/>
                </a:solidFill>
                <a:latin typeface="Charlie-Regular"/>
              </a:rPr>
              <a:t>Demand exists only for those goods and services that you both want and can afford to buy. If you have both the desire and the financial resources, then it is likely you will make the purchase.</a:t>
            </a:r>
          </a:p>
          <a:p>
            <a:r>
              <a:rPr lang="en-US" sz="2000" dirty="0">
                <a:solidFill>
                  <a:srgbClr val="1A1A1A"/>
                </a:solidFill>
                <a:latin typeface="Charlie-Regular"/>
              </a:rPr>
              <a:t>The quantity of a product that a consumer will purchase depends on its price. Generally speaking, the higher the price of a product, the less it will be purchased; the lower the price of a product, the more it will be purchased.</a:t>
            </a:r>
          </a:p>
          <a:p>
            <a:r>
              <a:rPr lang="en-US" sz="2000" b="1" u="sng" dirty="0">
                <a:solidFill>
                  <a:srgbClr val="1A1A1A"/>
                </a:solidFill>
                <a:latin typeface="Charlie-Regular"/>
              </a:rPr>
              <a:t>Law of Demand:</a:t>
            </a:r>
            <a:r>
              <a:rPr lang="en-US" sz="2000" u="sng" dirty="0">
                <a:solidFill>
                  <a:srgbClr val="1A1A1A"/>
                </a:solidFill>
                <a:latin typeface="Charlie-Regular"/>
              </a:rPr>
              <a:t> </a:t>
            </a:r>
            <a:r>
              <a:rPr lang="en-US" sz="2000" dirty="0">
                <a:solidFill>
                  <a:srgbClr val="1A1A1A"/>
                </a:solidFill>
                <a:latin typeface="Charlie-SemiboldItalic"/>
              </a:rPr>
              <a:t>The quantity demanded of a good or service varies inversely with price, as long as other things do not change.</a:t>
            </a:r>
          </a:p>
          <a:p>
            <a:r>
              <a:rPr lang="en-US" sz="2000" b="1" i="1" dirty="0">
                <a:solidFill>
                  <a:srgbClr val="1A1A1A"/>
                </a:solidFill>
                <a:latin typeface="Charlie-SemiboldItalic"/>
              </a:rPr>
              <a:t>Ceteris Paribus</a:t>
            </a:r>
            <a:r>
              <a:rPr lang="en-US" sz="2000" dirty="0">
                <a:solidFill>
                  <a:srgbClr val="1A1A1A"/>
                </a:solidFill>
                <a:latin typeface="Charlie-SemiboldItalic"/>
              </a:rPr>
              <a:t>: </a:t>
            </a:r>
            <a:r>
              <a:rPr lang="en-US" sz="2000" dirty="0">
                <a:solidFill>
                  <a:srgbClr val="FFFFFF"/>
                </a:solidFill>
                <a:latin typeface="Charlie-Regular"/>
              </a:rPr>
              <a:t> </a:t>
            </a:r>
            <a:r>
              <a:rPr lang="en-US" sz="2000" dirty="0">
                <a:latin typeface="Charlie-Regular"/>
              </a:rPr>
              <a:t>Latin for “other things being equal” or “as long as other things do not change”; an assumption made when economists want to understand the cause-and-effect relationship between any two factors and want other factors affecting that relationship to be held constant. </a:t>
            </a:r>
            <a:endParaRPr lang="en-US" sz="2000" dirty="0"/>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Demand</a:t>
            </a:r>
          </a:p>
        </p:txBody>
      </p:sp>
    </p:spTree>
    <p:extLst>
      <p:ext uri="{BB962C8B-B14F-4D97-AF65-F5344CB8AC3E}">
        <p14:creationId xmlns:p14="http://schemas.microsoft.com/office/powerpoint/2010/main" val="49889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60442"/>
            <a:ext cx="7843711" cy="4351338"/>
          </a:xfrm>
        </p:spPr>
        <p:txBody>
          <a:bodyPr>
            <a:normAutofit/>
          </a:bodyPr>
          <a:lstStyle/>
          <a:p>
            <a:r>
              <a:rPr lang="en-US" sz="2000" dirty="0">
                <a:solidFill>
                  <a:srgbClr val="1A1A1A"/>
                </a:solidFill>
                <a:latin typeface="Charlie-Regular"/>
              </a:rPr>
              <a:t>One method of portraying the relationship between the price and the quantity demanded of a particular product. It is usually presented as a table showing the quantities demanded at specific prices.</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Demand Schedule</a:t>
            </a:r>
          </a:p>
        </p:txBody>
      </p:sp>
      <p:pic>
        <p:nvPicPr>
          <p:cNvPr id="5" name="Picture 4">
            <a:extLst>
              <a:ext uri="{FF2B5EF4-FFF2-40B4-BE49-F238E27FC236}">
                <a16:creationId xmlns:a16="http://schemas.microsoft.com/office/drawing/2014/main" id="{65E82B43-84A4-A046-8BBD-47B2DF312767}"/>
              </a:ext>
            </a:extLst>
          </p:cNvPr>
          <p:cNvPicPr>
            <a:picLocks noChangeAspect="1"/>
          </p:cNvPicPr>
          <p:nvPr/>
        </p:nvPicPr>
        <p:blipFill>
          <a:blip r:embed="rId3"/>
          <a:stretch>
            <a:fillRect/>
          </a:stretch>
        </p:blipFill>
        <p:spPr>
          <a:xfrm>
            <a:off x="1801639" y="2563033"/>
            <a:ext cx="4961865" cy="3063884"/>
          </a:xfrm>
          <a:prstGeom prst="rect">
            <a:avLst/>
          </a:prstGeom>
        </p:spPr>
      </p:pic>
    </p:spTree>
    <p:extLst>
      <p:ext uri="{BB962C8B-B14F-4D97-AF65-F5344CB8AC3E}">
        <p14:creationId xmlns:p14="http://schemas.microsoft.com/office/powerpoint/2010/main" val="34372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1" y="1460442"/>
            <a:ext cx="3910982" cy="4351338"/>
          </a:xfrm>
        </p:spPr>
        <p:txBody>
          <a:bodyPr>
            <a:normAutofit/>
          </a:bodyPr>
          <a:lstStyle/>
          <a:p>
            <a:r>
              <a:rPr lang="en-US" sz="2000" dirty="0">
                <a:solidFill>
                  <a:srgbClr val="1A1A1A"/>
                </a:solidFill>
                <a:latin typeface="Charlie-Regular"/>
              </a:rPr>
              <a:t>As Figure 7.2 shows, on a graph, price is measured on the vertical axis (y-axis), while quantity demanded is measured on the horizontal axis (x-axis).</a:t>
            </a:r>
          </a:p>
          <a:p>
            <a:r>
              <a:rPr lang="en-US" sz="2000" b="1" u="sng" dirty="0">
                <a:solidFill>
                  <a:srgbClr val="1A1A1A"/>
                </a:solidFill>
                <a:latin typeface="Charlie-Regular"/>
              </a:rPr>
              <a:t>Demand Curve:</a:t>
            </a:r>
            <a:r>
              <a:rPr lang="en-US" sz="2000" dirty="0">
                <a:solidFill>
                  <a:srgbClr val="1A1A1A"/>
                </a:solidFill>
                <a:latin typeface="Charlie-Regular"/>
              </a:rPr>
              <a:t> A straight line or curve on a graph illustrating the demand schedule for a product.</a:t>
            </a:r>
          </a:p>
          <a:p>
            <a:r>
              <a:rPr lang="en-US" sz="2000" dirty="0">
                <a:solidFill>
                  <a:srgbClr val="1A1A1A"/>
                </a:solidFill>
                <a:latin typeface="Charlie-Regular"/>
              </a:rPr>
              <a:t>This inverse relationship between price and quantity demanded holds for the majority of goods we buy.</a:t>
            </a:r>
            <a:endParaRPr lang="en-US" sz="2000" b="1" u="sng" dirty="0">
              <a:solidFill>
                <a:srgbClr val="1A1A1A"/>
              </a:solidFill>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Demand Schedule</a:t>
            </a:r>
          </a:p>
        </p:txBody>
      </p:sp>
      <p:pic>
        <p:nvPicPr>
          <p:cNvPr id="7" name="Picture 6">
            <a:extLst>
              <a:ext uri="{FF2B5EF4-FFF2-40B4-BE49-F238E27FC236}">
                <a16:creationId xmlns:a16="http://schemas.microsoft.com/office/drawing/2014/main" id="{1C3885AF-10A7-E048-B934-792E8B040C11}"/>
              </a:ext>
            </a:extLst>
          </p:cNvPr>
          <p:cNvPicPr>
            <a:picLocks noChangeAspect="1"/>
          </p:cNvPicPr>
          <p:nvPr/>
        </p:nvPicPr>
        <p:blipFill>
          <a:blip r:embed="rId3"/>
          <a:stretch>
            <a:fillRect/>
          </a:stretch>
        </p:blipFill>
        <p:spPr>
          <a:xfrm>
            <a:off x="4716855" y="1511236"/>
            <a:ext cx="4028792" cy="4249749"/>
          </a:xfrm>
          <a:prstGeom prst="rect">
            <a:avLst/>
          </a:prstGeom>
        </p:spPr>
      </p:pic>
    </p:spTree>
    <p:extLst>
      <p:ext uri="{BB962C8B-B14F-4D97-AF65-F5344CB8AC3E}">
        <p14:creationId xmlns:p14="http://schemas.microsoft.com/office/powerpoint/2010/main" val="38601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3405"/>
            <a:ext cx="7392720" cy="4351338"/>
          </a:xfrm>
        </p:spPr>
        <p:txBody>
          <a:bodyPr>
            <a:normAutofit/>
          </a:bodyPr>
          <a:lstStyle/>
          <a:p>
            <a:r>
              <a:rPr lang="en-US" sz="2000" b="1" u="sng" dirty="0">
                <a:solidFill>
                  <a:srgbClr val="1A1A1A"/>
                </a:solidFill>
                <a:latin typeface="Charlie-Regular"/>
              </a:rPr>
              <a:t>Market Demand Schedule:</a:t>
            </a:r>
            <a:r>
              <a:rPr lang="en-US" sz="2000" dirty="0">
                <a:solidFill>
                  <a:srgbClr val="1A1A1A"/>
                </a:solidFill>
                <a:latin typeface="Charlie-Regular"/>
              </a:rPr>
              <a:t> The sum total of all the consumer demand for a product.</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Market Demand</a:t>
            </a:r>
          </a:p>
        </p:txBody>
      </p:sp>
      <p:pic>
        <p:nvPicPr>
          <p:cNvPr id="5" name="Picture 4">
            <a:extLst>
              <a:ext uri="{FF2B5EF4-FFF2-40B4-BE49-F238E27FC236}">
                <a16:creationId xmlns:a16="http://schemas.microsoft.com/office/drawing/2014/main" id="{242298A3-064C-7545-A6A2-9F11CBA955FD}"/>
              </a:ext>
            </a:extLst>
          </p:cNvPr>
          <p:cNvPicPr>
            <a:picLocks noChangeAspect="1"/>
          </p:cNvPicPr>
          <p:nvPr/>
        </p:nvPicPr>
        <p:blipFill>
          <a:blip r:embed="rId3"/>
          <a:stretch>
            <a:fillRect/>
          </a:stretch>
        </p:blipFill>
        <p:spPr>
          <a:xfrm>
            <a:off x="846499" y="2706653"/>
            <a:ext cx="7451002" cy="2666117"/>
          </a:xfrm>
          <a:prstGeom prst="rect">
            <a:avLst/>
          </a:prstGeom>
        </p:spPr>
      </p:pic>
    </p:spTree>
    <p:extLst>
      <p:ext uri="{BB962C8B-B14F-4D97-AF65-F5344CB8AC3E}">
        <p14:creationId xmlns:p14="http://schemas.microsoft.com/office/powerpoint/2010/main" val="339037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1" y="1623405"/>
            <a:ext cx="3401184" cy="4351338"/>
          </a:xfrm>
        </p:spPr>
        <p:txBody>
          <a:bodyPr>
            <a:normAutofit/>
          </a:bodyPr>
          <a:lstStyle/>
          <a:p>
            <a:r>
              <a:rPr lang="en-US" sz="2000" dirty="0">
                <a:solidFill>
                  <a:srgbClr val="1A1A1A"/>
                </a:solidFill>
                <a:latin typeface="Charlie-Regular"/>
              </a:rPr>
              <a:t>The term </a:t>
            </a:r>
            <a:r>
              <a:rPr lang="en-US" sz="2000" i="1" dirty="0">
                <a:solidFill>
                  <a:srgbClr val="1A1A1A"/>
                </a:solidFill>
                <a:latin typeface="Charlie-RegularItalic"/>
              </a:rPr>
              <a:t>demand</a:t>
            </a:r>
            <a:r>
              <a:rPr lang="en-US" sz="2000" dirty="0">
                <a:solidFill>
                  <a:srgbClr val="1A1A1A"/>
                </a:solidFill>
                <a:latin typeface="Charlie-Regular"/>
              </a:rPr>
              <a:t> refers to the entire series of price–quantity relationships, as shown in our demand schedule for T-shirts in Figure 7.1.</a:t>
            </a:r>
          </a:p>
          <a:p>
            <a:r>
              <a:rPr lang="en-US" sz="2000" i="1" dirty="0">
                <a:solidFill>
                  <a:srgbClr val="1A1A1A"/>
                </a:solidFill>
                <a:latin typeface="Charlie-RegularItalic"/>
              </a:rPr>
              <a:t>Quantity demanded</a:t>
            </a:r>
            <a:r>
              <a:rPr lang="en-US" sz="2000" dirty="0">
                <a:solidFill>
                  <a:srgbClr val="1A1A1A"/>
                </a:solidFill>
                <a:latin typeface="Charlie-Regular"/>
              </a:rPr>
              <a:t> refers to the amount of a product that people are willing to buy at a specific price.</a:t>
            </a:r>
          </a:p>
          <a:p>
            <a:endParaRPr lang="en-US" sz="2000" dirty="0">
              <a:solidFill>
                <a:srgbClr val="1A1A1A"/>
              </a:solidFill>
              <a:latin typeface="Charlie-Regular"/>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Market Demand</a:t>
            </a:r>
          </a:p>
        </p:txBody>
      </p:sp>
      <p:pic>
        <p:nvPicPr>
          <p:cNvPr id="7" name="Picture 6">
            <a:extLst>
              <a:ext uri="{FF2B5EF4-FFF2-40B4-BE49-F238E27FC236}">
                <a16:creationId xmlns:a16="http://schemas.microsoft.com/office/drawing/2014/main" id="{ECC2D09E-AFD7-154F-B649-654A72FEE000}"/>
              </a:ext>
            </a:extLst>
          </p:cNvPr>
          <p:cNvPicPr>
            <a:picLocks noChangeAspect="1"/>
          </p:cNvPicPr>
          <p:nvPr/>
        </p:nvPicPr>
        <p:blipFill>
          <a:blip r:embed="rId3"/>
          <a:stretch>
            <a:fillRect/>
          </a:stretch>
        </p:blipFill>
        <p:spPr>
          <a:xfrm>
            <a:off x="4427145" y="1550977"/>
            <a:ext cx="4351338" cy="4351338"/>
          </a:xfrm>
          <a:prstGeom prst="rect">
            <a:avLst/>
          </a:prstGeom>
        </p:spPr>
      </p:pic>
    </p:spTree>
    <p:extLst>
      <p:ext uri="{BB962C8B-B14F-4D97-AF65-F5344CB8AC3E}">
        <p14:creationId xmlns:p14="http://schemas.microsoft.com/office/powerpoint/2010/main" val="308405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60442"/>
            <a:ext cx="7843711" cy="4351338"/>
          </a:xfrm>
        </p:spPr>
        <p:txBody>
          <a:bodyPr>
            <a:normAutofit/>
          </a:bodyPr>
          <a:lstStyle/>
          <a:p>
            <a:r>
              <a:rPr lang="en-US" sz="2000" b="1" i="1" dirty="0">
                <a:solidFill>
                  <a:srgbClr val="1A1A1A"/>
                </a:solidFill>
                <a:latin typeface="Charlie-Regular"/>
              </a:rPr>
              <a:t>Supply: </a:t>
            </a:r>
            <a:r>
              <a:rPr lang="en-US" sz="2000" dirty="0">
                <a:solidFill>
                  <a:srgbClr val="1A1A1A"/>
                </a:solidFill>
                <a:latin typeface="Charlie-Regular"/>
              </a:rPr>
              <a:t>the quantities that sellers will offer for sale at various prices during a given period of time.</a:t>
            </a:r>
            <a:endParaRPr lang="en-US" sz="2000" b="1" i="1" dirty="0">
              <a:solidFill>
                <a:srgbClr val="1A1A1A"/>
              </a:solidFill>
              <a:latin typeface="Charlie-Regular"/>
            </a:endParaRPr>
          </a:p>
          <a:p>
            <a:r>
              <a:rPr lang="en-US" sz="2000" dirty="0">
                <a:solidFill>
                  <a:srgbClr val="1A1A1A"/>
                </a:solidFill>
                <a:latin typeface="Charlie-Regular"/>
              </a:rPr>
              <a:t>Like consumers, sellers react to price changes but in the opposite way; that is, as the price for a product rises, sellers want to supply more, while consumers, as we learned, want to purchase less.</a:t>
            </a:r>
          </a:p>
          <a:p>
            <a:r>
              <a:rPr lang="en-US" sz="2000" dirty="0">
                <a:solidFill>
                  <a:srgbClr val="1A1A1A"/>
                </a:solidFill>
                <a:latin typeface="Charlie-Regular"/>
              </a:rPr>
              <a:t>Sellers are in business to make a profit. If their costs of doing business remain unchanged, their profits will increase as the price of their product rises. Consequently, they want to supply more of their product at higher prices because they can make more money this way.</a:t>
            </a:r>
          </a:p>
          <a:p>
            <a:r>
              <a:rPr lang="en-US" sz="2000" b="1" u="sng" dirty="0">
                <a:solidFill>
                  <a:srgbClr val="1A1A1A"/>
                </a:solidFill>
                <a:latin typeface="Charlie-Regular"/>
              </a:rPr>
              <a:t>Law of Supply:</a:t>
            </a:r>
            <a:r>
              <a:rPr lang="en-US" sz="2000" u="sng" dirty="0">
                <a:solidFill>
                  <a:srgbClr val="1A1A1A"/>
                </a:solidFill>
                <a:latin typeface="Charlie-Regular"/>
              </a:rPr>
              <a:t> </a:t>
            </a:r>
            <a:r>
              <a:rPr lang="en-US" sz="2000" dirty="0">
                <a:solidFill>
                  <a:srgbClr val="1A1A1A"/>
                </a:solidFill>
                <a:latin typeface="Charlie-SemiboldItalic"/>
              </a:rPr>
              <a:t>The quantity supplied of a good or service will increase if the price increases, and it will fall if the price falls, as long as other things do not change.</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BB3D94"/>
                </a:solidFill>
              </a:rPr>
              <a:t>Supply</a:t>
            </a:r>
          </a:p>
        </p:txBody>
      </p:sp>
    </p:spTree>
    <p:extLst>
      <p:ext uri="{BB962C8B-B14F-4D97-AF65-F5344CB8AC3E}">
        <p14:creationId xmlns:p14="http://schemas.microsoft.com/office/powerpoint/2010/main" val="951757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2319</TotalTime>
  <Words>2758</Words>
  <Application>Microsoft Office PowerPoint</Application>
  <PresentationFormat>On-screen Show (4:3)</PresentationFormat>
  <Paragraphs>164</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AvenirNextLTW01-Regular</vt:lpstr>
      <vt:lpstr>Calibri</vt:lpstr>
      <vt:lpstr>Calibri Light</vt:lpstr>
      <vt:lpstr>Charlie-Regular</vt:lpstr>
      <vt:lpstr>Charlie-RegularItalic</vt:lpstr>
      <vt:lpstr>Charlie-Semibold</vt:lpstr>
      <vt:lpstr>Charlie-SemiboldItalic</vt:lpstr>
      <vt:lpstr>FedraSansPro-Bold</vt:lpstr>
      <vt:lpstr>FedraSansPro-Book</vt:lpstr>
      <vt:lpstr>FedraSansPro-Medium</vt:lpstr>
      <vt:lpstr>Office Theme</vt:lpstr>
      <vt:lpstr>7 Microeconomics: The Basics</vt:lpstr>
      <vt:lpstr>Learning Goals </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What is Economics?</dc:title>
  <dc:creator>TEP One</dc:creator>
  <cp:lastModifiedBy>Shaheer Akram</cp:lastModifiedBy>
  <cp:revision>60</cp:revision>
  <cp:lastPrinted>2019-08-29T18:00:12Z</cp:lastPrinted>
  <dcterms:created xsi:type="dcterms:W3CDTF">2019-06-13T15:43:46Z</dcterms:created>
  <dcterms:modified xsi:type="dcterms:W3CDTF">2023-03-15T04:52:33Z</dcterms:modified>
</cp:coreProperties>
</file>