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71" r:id="rId4"/>
    <p:sldId id="260" r:id="rId5"/>
    <p:sldId id="261" r:id="rId6"/>
    <p:sldId id="262" r:id="rId7"/>
    <p:sldId id="265" r:id="rId8"/>
    <p:sldId id="264" r:id="rId9"/>
    <p:sldId id="267" r:id="rId10"/>
    <p:sldId id="27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2020-11-20</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2020-11-20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2020-11-20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2020-11-20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2020-11-20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2020-11-20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2020-11-20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2020-11-20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2020-11-20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2020-11-20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2020-11-20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2020-11-20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2020-11-20</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600" dirty="0" smtClean="0">
                <a:solidFill>
                  <a:srgbClr val="C00000"/>
                </a:solidFill>
              </a:rPr>
              <a:t>A Separate Peace</a:t>
            </a:r>
            <a:br>
              <a:rPr lang="en-CA" sz="3600" dirty="0" smtClean="0">
                <a:solidFill>
                  <a:srgbClr val="C00000"/>
                </a:solidFill>
              </a:rPr>
            </a:br>
            <a:r>
              <a:rPr lang="en-CA" sz="3600" dirty="0" smtClean="0">
                <a:solidFill>
                  <a:srgbClr val="C00000"/>
                </a:solidFill>
              </a:rPr>
              <a:t>by </a:t>
            </a:r>
            <a:r>
              <a:rPr lang="en-CA" sz="3200" dirty="0" smtClean="0">
                <a:solidFill>
                  <a:srgbClr val="C00000"/>
                </a:solidFill>
              </a:rPr>
              <a:t>John Knowles</a:t>
            </a:r>
            <a:endParaRPr lang="en-CA" sz="3600" dirty="0">
              <a:solidFill>
                <a:srgbClr val="C00000"/>
              </a:solidFill>
            </a:endParaRPr>
          </a:p>
        </p:txBody>
      </p:sp>
      <p:sp>
        <p:nvSpPr>
          <p:cNvPr id="3" name="Subtitle 2"/>
          <p:cNvSpPr>
            <a:spLocks noGrp="1"/>
          </p:cNvSpPr>
          <p:nvPr>
            <p:ph type="subTitle" idx="1"/>
          </p:nvPr>
        </p:nvSpPr>
        <p:spPr/>
        <p:txBody>
          <a:bodyPr/>
          <a:lstStyle/>
          <a:p>
            <a:r>
              <a:rPr lang="en-CA" dirty="0" smtClean="0">
                <a:solidFill>
                  <a:srgbClr val="C00000"/>
                </a:solidFill>
              </a:rPr>
              <a:t>Literary Elements: Chapter 12-13</a:t>
            </a:r>
            <a:endParaRPr lang="en-CA" dirty="0">
              <a:solidFill>
                <a:srgbClr val="C00000"/>
              </a:solidFill>
            </a:endParaRPr>
          </a:p>
        </p:txBody>
      </p:sp>
      <p:sp>
        <p:nvSpPr>
          <p:cNvPr id="1028" name="AutoShape 4" descr="C:\Users\Gillian\Documents\ESL On-Line Language Tutoring\literary elements 2.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9" name="Picture 5" descr="C:\Users\Gillian\Documents\ESL On-Line Language Tutoring\literary e.jpg"/>
          <p:cNvPicPr>
            <a:picLocks noChangeAspect="1" noChangeArrowheads="1"/>
          </p:cNvPicPr>
          <p:nvPr/>
        </p:nvPicPr>
        <p:blipFill>
          <a:blip r:embed="rId3" cstate="print"/>
          <a:srcRect/>
          <a:stretch>
            <a:fillRect/>
          </a:stretch>
        </p:blipFill>
        <p:spPr bwMode="auto">
          <a:xfrm>
            <a:off x="6862528" y="0"/>
            <a:ext cx="2281472" cy="3525912"/>
          </a:xfrm>
          <a:prstGeom prst="rect">
            <a:avLst/>
          </a:prstGeom>
          <a:noFill/>
        </p:spPr>
      </p:pic>
      <p:pic>
        <p:nvPicPr>
          <p:cNvPr id="6" name="Picture 4" descr="A Separate Peace by Strawberrie-Soda on DeviantArt"/>
          <p:cNvPicPr>
            <a:picLocks noChangeAspect="1" noChangeArrowheads="1"/>
          </p:cNvPicPr>
          <p:nvPr/>
        </p:nvPicPr>
        <p:blipFill>
          <a:blip r:embed="rId4" cstate="print"/>
          <a:srcRect/>
          <a:stretch>
            <a:fillRect/>
          </a:stretch>
        </p:blipFill>
        <p:spPr bwMode="auto">
          <a:xfrm>
            <a:off x="428596" y="285728"/>
            <a:ext cx="1896665" cy="2436640"/>
          </a:xfrm>
          <a:prstGeom prst="rect">
            <a:avLst/>
          </a:prstGeom>
          <a:noFill/>
        </p:spPr>
      </p:pic>
      <p:pic>
        <p:nvPicPr>
          <p:cNvPr id="7" name="Picture 2" descr="C:\Users\Gillian\Documents\Tutoring Gabby and Quinn\Quinn\Place Value Worksheets\cropped-o-A-SEPARATE-PEACE-facebook.jpg"/>
          <p:cNvPicPr>
            <a:picLocks noChangeAspect="1" noChangeArrowheads="1"/>
          </p:cNvPicPr>
          <p:nvPr/>
        </p:nvPicPr>
        <p:blipFill>
          <a:blip r:embed="rId5" cstate="print"/>
          <a:srcRect/>
          <a:stretch>
            <a:fillRect/>
          </a:stretch>
        </p:blipFill>
        <p:spPr bwMode="auto">
          <a:xfrm>
            <a:off x="285720" y="5214950"/>
            <a:ext cx="2483768" cy="1407469"/>
          </a:xfrm>
          <a:prstGeom prst="rect">
            <a:avLst/>
          </a:prstGeom>
          <a:noFill/>
        </p:spPr>
      </p:pic>
      <p:pic>
        <p:nvPicPr>
          <p:cNvPr id="8" name="Picture 8" descr="Theme: Friendship - A Separate Peace by John Knowles"/>
          <p:cNvPicPr>
            <a:picLocks noChangeAspect="1" noChangeArrowheads="1"/>
          </p:cNvPicPr>
          <p:nvPr/>
        </p:nvPicPr>
        <p:blipFill>
          <a:blip r:embed="rId6" cstate="print"/>
          <a:srcRect/>
          <a:stretch>
            <a:fillRect/>
          </a:stretch>
        </p:blipFill>
        <p:spPr bwMode="auto">
          <a:xfrm>
            <a:off x="7715272" y="4643446"/>
            <a:ext cx="1291605" cy="202818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C00000"/>
                </a:solidFill>
              </a:rPr>
              <a:t>Text and Society</a:t>
            </a:r>
            <a:endParaRPr lang="en-US" sz="32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r>
              <a:rPr lang="en-US" sz="1600" b="1" dirty="0" smtClean="0"/>
              <a:t>Quick Actions Can Lead To Disaster</a:t>
            </a:r>
            <a:r>
              <a:rPr lang="en-US" sz="1600" dirty="0" smtClean="0"/>
              <a:t>: </a:t>
            </a:r>
            <a:r>
              <a:rPr lang="en-US" sz="1600" dirty="0" err="1" smtClean="0"/>
              <a:t>Finny’s</a:t>
            </a:r>
            <a:r>
              <a:rPr lang="en-US" sz="1600" dirty="0" smtClean="0"/>
              <a:t> accident was caused by 1-2 moments of irresponsibility; quick, irresponsible actions can have lasting , disastrous effects; </a:t>
            </a:r>
          </a:p>
          <a:p>
            <a:r>
              <a:rPr lang="en-US" sz="1600" dirty="0" smtClean="0"/>
              <a:t>message to society and youth is to think carefully before acting, because of the possible consequences</a:t>
            </a:r>
          </a:p>
          <a:p>
            <a:endParaRPr lang="en-US" sz="1600" dirty="0" smtClean="0"/>
          </a:p>
          <a:p>
            <a:pPr>
              <a:buAutoNum type="arabicPeriod" startAt="2"/>
            </a:pPr>
            <a:r>
              <a:rPr lang="en-US" sz="1600" b="1" dirty="0" smtClean="0"/>
              <a:t>Concept of Time</a:t>
            </a:r>
            <a:r>
              <a:rPr lang="en-US" sz="1600" dirty="0" smtClean="0"/>
              <a:t>: time is always moving forward, like the military moving into Devon School</a:t>
            </a:r>
          </a:p>
          <a:p>
            <a:r>
              <a:rPr lang="en-US" sz="1600" dirty="0" smtClean="0"/>
              <a:t>Message to society and students is to take opportunities of time when they are given, because they won’t last forever</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Main Characters</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None/>
            </a:pPr>
            <a:endParaRPr lang="en-CA" sz="2000" u="sng" dirty="0" smtClean="0"/>
          </a:p>
          <a:p>
            <a:pPr marL="457200" indent="-457200">
              <a:buAutoNum type="arabicPeriod"/>
            </a:pPr>
            <a:r>
              <a:rPr lang="en-CA" sz="1600" u="sng" dirty="0" smtClean="0"/>
              <a:t>Gene Forrester</a:t>
            </a:r>
            <a:r>
              <a:rPr lang="en-CA" sz="1600" dirty="0" smtClean="0"/>
              <a:t>:</a:t>
            </a:r>
          </a:p>
          <a:p>
            <a:pPr marL="457200" indent="-457200"/>
            <a:r>
              <a:rPr lang="en-CA" sz="1600" dirty="0" smtClean="0"/>
              <a:t>Feeling some sort of </a:t>
            </a:r>
            <a:r>
              <a:rPr lang="en-CA" sz="1600" u="sng" dirty="0" smtClean="0"/>
              <a:t>guilt</a:t>
            </a:r>
            <a:r>
              <a:rPr lang="en-CA" sz="1600" dirty="0" smtClean="0"/>
              <a:t> for Finny; causes him to want to apologize to Finny </a:t>
            </a:r>
          </a:p>
          <a:p>
            <a:pPr marL="457200" indent="-457200">
              <a:buNone/>
            </a:pPr>
            <a:endParaRPr lang="en-CA" sz="1600" dirty="0" smtClean="0"/>
          </a:p>
          <a:p>
            <a:pPr marL="457200" indent="-457200">
              <a:buAutoNum type="arabicPeriod" startAt="2"/>
            </a:pPr>
            <a:r>
              <a:rPr lang="en-CA" sz="1600" u="sng" dirty="0" smtClean="0"/>
              <a:t>Finny</a:t>
            </a:r>
            <a:r>
              <a:rPr lang="en-CA" sz="1600" dirty="0" smtClean="0"/>
              <a:t>:</a:t>
            </a:r>
          </a:p>
          <a:p>
            <a:pPr marL="457200" indent="-457200"/>
            <a:r>
              <a:rPr lang="en-CA" sz="1600" dirty="0" smtClean="0"/>
              <a:t>Staying at </a:t>
            </a:r>
            <a:r>
              <a:rPr lang="en-CA" sz="1600" u="sng" dirty="0" smtClean="0"/>
              <a:t>infirmary</a:t>
            </a:r>
            <a:r>
              <a:rPr lang="en-CA" sz="1600" dirty="0" smtClean="0"/>
              <a:t>; feeling </a:t>
            </a:r>
            <a:r>
              <a:rPr lang="en-CA" sz="1600" u="sng" dirty="0" smtClean="0"/>
              <a:t>upset</a:t>
            </a:r>
            <a:r>
              <a:rPr lang="en-CA" sz="1600" dirty="0" smtClean="0"/>
              <a:t> about not being able to enlist in war, becoming </a:t>
            </a:r>
            <a:r>
              <a:rPr lang="en-CA" sz="1600" u="sng" dirty="0" smtClean="0"/>
              <a:t>sad </a:t>
            </a:r>
            <a:r>
              <a:rPr lang="en-CA" sz="1600" dirty="0" smtClean="0"/>
              <a:t>etc. at his condition</a:t>
            </a:r>
          </a:p>
          <a:p>
            <a:pPr marL="457200" indent="-457200"/>
            <a:r>
              <a:rPr lang="en-CA" sz="1600" dirty="0" smtClean="0"/>
              <a:t>Not mad at Gene, wants to believe that it was on a </a:t>
            </a:r>
            <a:r>
              <a:rPr lang="en-CA" sz="1600" u="sng" dirty="0" smtClean="0"/>
              <a:t>crazy impulse </a:t>
            </a:r>
            <a:r>
              <a:rPr lang="en-CA" sz="1600" dirty="0" smtClean="0"/>
              <a:t>that motivated Gene to shake the tree branch</a:t>
            </a:r>
          </a:p>
          <a:p>
            <a:pPr>
              <a:buNone/>
            </a:pPr>
            <a:endParaRPr lang="en-CA" sz="2000" u="sng" dirty="0" smtClean="0"/>
          </a:p>
          <a:p>
            <a:pPr>
              <a:buNone/>
            </a:pPr>
            <a:endParaRPr lang="en-CA" sz="2000" u="sng" dirty="0" smtClean="0"/>
          </a:p>
          <a:p>
            <a:pPr>
              <a:buNone/>
            </a:pPr>
            <a:endParaRPr lang="en-CA" sz="2000" u="sng" dirty="0" smtClean="0"/>
          </a:p>
          <a:p>
            <a:pPr>
              <a:buNone/>
            </a:pPr>
            <a:r>
              <a:rPr lang="en-CA" sz="2000" u="sng" dirty="0" smtClean="0"/>
              <a:t>:</a:t>
            </a:r>
            <a:endParaRPr lang="en-CA" sz="2000"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C00000"/>
                </a:solidFill>
              </a:rPr>
              <a:t>Secondary Characters</a:t>
            </a:r>
            <a:endParaRPr lang="en-CA" sz="32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r>
              <a:rPr lang="en-CA" sz="1600" u="sng" dirty="0" smtClean="0"/>
              <a:t>Dr. </a:t>
            </a:r>
            <a:r>
              <a:rPr lang="en-CA" sz="1600" u="sng" dirty="0" err="1" smtClean="0"/>
              <a:t>Stanpole</a:t>
            </a:r>
            <a:r>
              <a:rPr lang="en-CA" sz="1600" dirty="0" smtClean="0"/>
              <a:t>: tries to set </a:t>
            </a:r>
            <a:r>
              <a:rPr lang="en-CA" sz="1600" dirty="0" err="1" smtClean="0"/>
              <a:t>Finny’s</a:t>
            </a:r>
            <a:r>
              <a:rPr lang="en-CA" sz="1600" dirty="0" smtClean="0"/>
              <a:t> leg, but it failed</a:t>
            </a:r>
          </a:p>
          <a:p>
            <a:pPr>
              <a:buAutoNum type="arabicPeriod"/>
            </a:pPr>
            <a:r>
              <a:rPr lang="en-CA" sz="1600" u="sng" dirty="0" smtClean="0"/>
              <a:t>Brinker’s Dad: </a:t>
            </a:r>
            <a:r>
              <a:rPr lang="en-CA" sz="1600" dirty="0" smtClean="0"/>
              <a:t>teaches Brinker and Gene about the war effort</a:t>
            </a:r>
            <a:endParaRPr lang="en-CA" sz="1600"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Setting</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None/>
            </a:pPr>
            <a:r>
              <a:rPr lang="en-CA" sz="1600" u="sng" dirty="0" smtClean="0"/>
              <a:t>Location</a:t>
            </a:r>
            <a:r>
              <a:rPr lang="en-CA" sz="1600" dirty="0" smtClean="0"/>
              <a:t>: Infirmary at Devon School; grass at Devon School</a:t>
            </a:r>
          </a:p>
          <a:p>
            <a:pPr>
              <a:buNone/>
            </a:pPr>
            <a:endParaRPr lang="en-CA" sz="2000" dirty="0" smtClean="0"/>
          </a:p>
          <a:p>
            <a:pPr>
              <a:buNone/>
            </a:pPr>
            <a:endParaRPr lang="en-CA" sz="2000" dirty="0" smtClean="0"/>
          </a:p>
          <a:p>
            <a:pPr>
              <a:buNone/>
            </a:pPr>
            <a:r>
              <a:rPr lang="en-CA" sz="1600" u="sng" dirty="0" smtClean="0"/>
              <a:t>Time Period</a:t>
            </a:r>
            <a:r>
              <a:rPr lang="en-CA" sz="1600" dirty="0" smtClean="0"/>
              <a:t>: War, after winter, start of Spring</a:t>
            </a:r>
          </a:p>
          <a:p>
            <a:pPr>
              <a:buNone/>
            </a:pPr>
            <a:endParaRPr lang="en-CA" sz="1600" dirty="0" smtClean="0"/>
          </a:p>
          <a:p>
            <a:pPr>
              <a:buNone/>
            </a:pPr>
            <a:r>
              <a:rPr lang="en-CA" sz="1600" u="sng" dirty="0" smtClean="0"/>
              <a:t>Mood</a:t>
            </a:r>
            <a:r>
              <a:rPr lang="en-CA" sz="1600" dirty="0" smtClean="0"/>
              <a:t>: </a:t>
            </a:r>
          </a:p>
          <a:p>
            <a:r>
              <a:rPr lang="en-US" sz="1600" dirty="0" smtClean="0"/>
              <a:t>Sadness, regret (Gene), shock at </a:t>
            </a:r>
            <a:r>
              <a:rPr lang="en-US" sz="1600" dirty="0" err="1" smtClean="0"/>
              <a:t>Finny’s</a:t>
            </a:r>
            <a:r>
              <a:rPr lang="en-US" sz="1600" dirty="0" smtClean="0"/>
              <a:t> death</a:t>
            </a:r>
          </a:p>
          <a:p>
            <a:r>
              <a:rPr lang="en-US" sz="1600" dirty="0" smtClean="0"/>
              <a:t>Urgency of war time sets in</a:t>
            </a:r>
          </a:p>
          <a:p>
            <a:pPr>
              <a:buNone/>
            </a:pPr>
            <a:endParaRPr lang="en-CA"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Main Events</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marL="457200" indent="-457200">
              <a:buNone/>
            </a:pPr>
            <a:r>
              <a:rPr lang="en-CA" sz="1600" u="sng" dirty="0" smtClean="0"/>
              <a:t>Chapter 12</a:t>
            </a:r>
          </a:p>
          <a:p>
            <a:pPr marL="457200" indent="-457200"/>
            <a:r>
              <a:rPr lang="en-CA" sz="1600" dirty="0" smtClean="0"/>
              <a:t>Finny suffers another break to his leg from the fall down the stairs</a:t>
            </a:r>
          </a:p>
          <a:p>
            <a:pPr marL="457200" indent="-457200"/>
            <a:r>
              <a:rPr lang="en-CA" sz="1600" dirty="0" smtClean="0"/>
              <a:t>Dr. </a:t>
            </a:r>
            <a:r>
              <a:rPr lang="en-CA" sz="1600" dirty="0" err="1" smtClean="0"/>
              <a:t>Stanpole</a:t>
            </a:r>
            <a:r>
              <a:rPr lang="en-CA" sz="1600" dirty="0" smtClean="0"/>
              <a:t> was called; Gene sneaks into </a:t>
            </a:r>
            <a:r>
              <a:rPr lang="en-CA" sz="1600" dirty="0" err="1" smtClean="0"/>
              <a:t>Finny’s</a:t>
            </a:r>
            <a:r>
              <a:rPr lang="en-CA" sz="1600" dirty="0" smtClean="0"/>
              <a:t> room to apologize about it all</a:t>
            </a:r>
          </a:p>
          <a:p>
            <a:pPr marL="457200" indent="-457200"/>
            <a:r>
              <a:rPr lang="en-CA" sz="1600" dirty="0" smtClean="0"/>
              <a:t>Gene feels guilty, falls asleep under the stadium</a:t>
            </a:r>
          </a:p>
          <a:p>
            <a:pPr marL="457200" indent="-457200"/>
            <a:r>
              <a:rPr lang="en-CA" sz="1600" dirty="0" smtClean="0"/>
              <a:t>Takes Finny some belongings</a:t>
            </a:r>
          </a:p>
          <a:p>
            <a:pPr marL="457200" indent="-457200"/>
            <a:r>
              <a:rPr lang="en-CA" sz="1600" dirty="0" smtClean="0"/>
              <a:t>Gene admits that the accident was just a crazy impulse with the tree branch</a:t>
            </a:r>
          </a:p>
          <a:p>
            <a:pPr marL="457200" indent="-457200"/>
            <a:r>
              <a:rPr lang="en-CA" sz="1600" dirty="0" smtClean="0"/>
              <a:t>Dr. </a:t>
            </a:r>
            <a:r>
              <a:rPr lang="en-CA" sz="1600" dirty="0" err="1" smtClean="0"/>
              <a:t>Stanpole</a:t>
            </a:r>
            <a:r>
              <a:rPr lang="en-CA" sz="1600" dirty="0" smtClean="0"/>
              <a:t> tries to set </a:t>
            </a:r>
            <a:r>
              <a:rPr lang="en-CA" sz="1600" dirty="0" err="1" smtClean="0"/>
              <a:t>Finny’s</a:t>
            </a:r>
            <a:r>
              <a:rPr lang="en-CA" sz="1600" dirty="0" smtClean="0"/>
              <a:t> leg in surgery, but it failed, leaving Finny dead</a:t>
            </a:r>
          </a:p>
          <a:p>
            <a:pPr marL="457200" indent="-457200">
              <a:buNone/>
            </a:pPr>
            <a:endParaRPr lang="en-CA" sz="1600" u="sng" dirty="0" smtClean="0"/>
          </a:p>
          <a:p>
            <a:pPr marL="457200" indent="-457200">
              <a:buNone/>
            </a:pPr>
            <a:r>
              <a:rPr lang="en-CA" sz="1600" u="sng" dirty="0" smtClean="0"/>
              <a:t>Chapter 13</a:t>
            </a:r>
          </a:p>
          <a:p>
            <a:pPr marL="457200" indent="-457200"/>
            <a:r>
              <a:rPr lang="en-CA" sz="1600" dirty="0" smtClean="0"/>
              <a:t>Brinker’s Dad visits and discusses the war effort with Gene and Brinker</a:t>
            </a:r>
          </a:p>
          <a:p>
            <a:pPr marL="457200" indent="-457200"/>
            <a:r>
              <a:rPr lang="en-CA" sz="1600" dirty="0" smtClean="0"/>
              <a:t>He was supportive of the war</a:t>
            </a:r>
          </a:p>
          <a:p>
            <a:pPr marL="457200" indent="-457200"/>
            <a:r>
              <a:rPr lang="en-CA" sz="1600" dirty="0" smtClean="0"/>
              <a:t>Military sets up at Devon School</a:t>
            </a:r>
          </a:p>
          <a:p>
            <a:pPr marL="457200" indent="-457200"/>
            <a:endParaRPr lang="en-CA" sz="1600" dirty="0" smtClean="0"/>
          </a:p>
          <a:p>
            <a:pPr marL="457200" indent="-457200"/>
            <a:endParaRPr lang="en-CA" sz="1600" dirty="0" smtClean="0"/>
          </a:p>
          <a:p>
            <a:pPr marL="457200" indent="-457200">
              <a:buNone/>
            </a:pPr>
            <a:endParaRPr lang="en-CA" sz="1600" dirty="0" smtClean="0"/>
          </a:p>
          <a:p>
            <a:pPr marL="457200" indent="-457200"/>
            <a:endParaRPr lang="en-CA" sz="1600" dirty="0" smtClean="0"/>
          </a:p>
          <a:p>
            <a:pPr marL="457200" indent="-457200"/>
            <a:endParaRPr lang="en-CA" sz="1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Theme</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marL="457200" indent="-457200">
              <a:buAutoNum type="arabicPeriod"/>
            </a:pPr>
            <a:endParaRPr lang="en-CA" sz="2000" dirty="0" smtClean="0"/>
          </a:p>
          <a:p>
            <a:pPr marL="457200" indent="-457200">
              <a:buAutoNum type="arabicPeriod"/>
            </a:pPr>
            <a:r>
              <a:rPr lang="en-CA" sz="1600" u="sng" dirty="0" smtClean="0"/>
              <a:t>War Effort:</a:t>
            </a:r>
            <a:r>
              <a:rPr lang="en-CA" sz="1600" dirty="0" smtClean="0"/>
              <a:t> dedication to war effort; military involved on Devon campus</a:t>
            </a:r>
            <a:endParaRPr lang="en-CA" sz="1600" u="sng" dirty="0" smtClean="0"/>
          </a:p>
          <a:p>
            <a:pPr marL="457200" indent="-457200">
              <a:buNone/>
            </a:pPr>
            <a:r>
              <a:rPr lang="en-CA" sz="1600" dirty="0" smtClean="0"/>
              <a:t>2.      </a:t>
            </a:r>
            <a:r>
              <a:rPr lang="en-CA" sz="1600" u="sng" dirty="0" smtClean="0"/>
              <a:t>Trust:</a:t>
            </a:r>
            <a:r>
              <a:rPr lang="en-CA" sz="1600" dirty="0" smtClean="0"/>
              <a:t> Finny still upset, but trusts Gene; doesn’t blame Gene for the accident</a:t>
            </a:r>
          </a:p>
          <a:p>
            <a:pPr marL="457200" indent="-457200">
              <a:buAutoNum type="arabicPeriod"/>
            </a:pPr>
            <a:endParaRPr lang="en-CA" sz="1600" u="sng" dirty="0" smtClean="0"/>
          </a:p>
          <a:p>
            <a:pPr marL="457200" indent="-457200">
              <a:buAutoNum type="arabicPeriod" startAt="3"/>
            </a:pPr>
            <a:r>
              <a:rPr lang="en-CA" sz="1600" u="sng" dirty="0" smtClean="0"/>
              <a:t>Friendship:</a:t>
            </a:r>
            <a:r>
              <a:rPr lang="en-CA" sz="1600" dirty="0" smtClean="0"/>
              <a:t> still present, but slightly strained because Gene feels guilty</a:t>
            </a:r>
          </a:p>
          <a:p>
            <a:pPr marL="457200" indent="-457200">
              <a:buNone/>
            </a:pPr>
            <a:endParaRPr lang="en-CA" sz="1600" dirty="0" smtClean="0"/>
          </a:p>
          <a:p>
            <a:pPr marL="457200" indent="-457200">
              <a:buNone/>
            </a:pPr>
            <a:endParaRPr lang="en-CA" sz="1600" u="sng" dirty="0" smtClean="0"/>
          </a:p>
          <a:p>
            <a:pPr marL="457200" indent="-457200">
              <a:buNone/>
            </a:pPr>
            <a:r>
              <a:rPr lang="en-CA" sz="1600" dirty="0" smtClean="0"/>
              <a:t>4.       </a:t>
            </a:r>
            <a:r>
              <a:rPr lang="en-CA" sz="1600" u="sng" dirty="0" smtClean="0"/>
              <a:t>Identity:</a:t>
            </a:r>
            <a:r>
              <a:rPr lang="en-CA" sz="1600" dirty="0" smtClean="0"/>
              <a:t> </a:t>
            </a:r>
            <a:r>
              <a:rPr lang="en-CA" sz="1600" dirty="0" err="1" smtClean="0"/>
              <a:t>Finny’s</a:t>
            </a:r>
            <a:r>
              <a:rPr lang="en-CA" sz="1600" dirty="0" smtClean="0"/>
              <a:t> identity has changed because he can </a:t>
            </a:r>
            <a:r>
              <a:rPr lang="en-CA" sz="1600" dirty="0" smtClean="0"/>
              <a:t>no longer </a:t>
            </a:r>
            <a:r>
              <a:rPr lang="en-CA" sz="1600" dirty="0" smtClean="0"/>
              <a:t>be active in the war effort or in sports</a:t>
            </a:r>
          </a:p>
          <a:p>
            <a:pPr marL="457200" indent="-457200">
              <a:buAutoNum type="arabicPeriod" startAt="3"/>
            </a:pPr>
            <a:endParaRPr lang="en-CA" sz="1600" u="sng" dirty="0" smtClean="0"/>
          </a:p>
          <a:p>
            <a:pPr marL="457200" indent="-457200">
              <a:buNone/>
            </a:pPr>
            <a:r>
              <a:rPr lang="en-CA" sz="1600" dirty="0" smtClean="0"/>
              <a:t>5.      </a:t>
            </a:r>
            <a:r>
              <a:rPr lang="en-CA" sz="1600" u="sng" dirty="0" smtClean="0"/>
              <a:t>Reality:</a:t>
            </a:r>
            <a:r>
              <a:rPr lang="en-CA" sz="1600" dirty="0" smtClean="0"/>
              <a:t> </a:t>
            </a:r>
            <a:r>
              <a:rPr lang="en-CA" sz="1600" dirty="0" err="1" smtClean="0"/>
              <a:t>Finny’s</a:t>
            </a:r>
            <a:r>
              <a:rPr lang="en-CA" sz="1600" dirty="0" smtClean="0"/>
              <a:t> dead; turn of events, changed from being an active sporty boy at the beginning of the novel, to physically/emotionally damaged; Finny realizes that the war has started and has interfered with their education</a:t>
            </a: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None/>
            </a:pPr>
            <a:endParaRPr lang="en-CA"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Meaningful Quotes</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r>
              <a:rPr lang="en-CA" sz="1600" dirty="0" smtClean="0"/>
              <a:t>Pg. 192 “I could not escape a feeling that this was my own funeral and you do not cry in that case.” –</a:t>
            </a:r>
            <a:r>
              <a:rPr lang="en-CA" sz="1600" i="1" dirty="0" smtClean="0"/>
              <a:t>funeral is for Finny, but Gene feels that this funeral is for him; he feels that this funeral is for him because of the guilt he feels about pushing Finny by accident</a:t>
            </a:r>
          </a:p>
          <a:p>
            <a:pPr>
              <a:buAutoNum type="arabicPeriod"/>
            </a:pPr>
            <a:endParaRPr lang="en-CA" sz="1600" i="1" dirty="0" smtClean="0"/>
          </a:p>
          <a:p>
            <a:pPr>
              <a:buAutoNum type="arabicPeriod"/>
            </a:pPr>
            <a:r>
              <a:rPr lang="en-CA" sz="1600" dirty="0" smtClean="0"/>
              <a:t>Pg. 204 “All of them except </a:t>
            </a:r>
            <a:r>
              <a:rPr lang="en-CA" sz="1600" dirty="0" err="1" smtClean="0"/>
              <a:t>Phinneas</a:t>
            </a:r>
            <a:r>
              <a:rPr lang="en-CA" sz="1600" dirty="0" smtClean="0"/>
              <a:t> constructed at infinite cost to themselves, these </a:t>
            </a:r>
            <a:r>
              <a:rPr lang="en-CA" sz="1600" dirty="0" err="1" smtClean="0"/>
              <a:t>maginot</a:t>
            </a:r>
            <a:r>
              <a:rPr lang="en-CA" sz="1600" dirty="0" smtClean="0"/>
              <a:t> lines against the enemy. They thought they saw across the frontier these enemies who never attacked that way if he never attacked at all, if he was indeed the enemy .”</a:t>
            </a:r>
            <a:r>
              <a:rPr lang="en-CA" sz="1600" i="1" dirty="0" smtClean="0"/>
              <a:t> emphasis is the war, unsure of who is the enemy is; boys are not ready to go to war</a:t>
            </a:r>
            <a:endParaRPr lang="en-CA" sz="1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Figurative Language</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marL="457200" indent="-457200">
              <a:buAutoNum type="arabicPeriod"/>
            </a:pPr>
            <a:endParaRPr lang="en-CA" sz="1600" dirty="0" smtClean="0"/>
          </a:p>
          <a:p>
            <a:pPr marL="457200" indent="-457200">
              <a:buAutoNum type="arabicPeriod"/>
            </a:pPr>
            <a:r>
              <a:rPr lang="en-CA" sz="1600" dirty="0" smtClean="0"/>
              <a:t>Pg. 192 “We were giving a ten minute trigonometry problem which appeared to solve itself on my paper.” –</a:t>
            </a:r>
            <a:r>
              <a:rPr lang="en-CA" sz="1600" i="1" dirty="0" smtClean="0"/>
              <a:t>personification, math problem becoming like a person, imagery</a:t>
            </a:r>
          </a:p>
          <a:p>
            <a:pPr marL="457200" indent="-457200">
              <a:buAutoNum type="arabicPeriod"/>
            </a:pPr>
            <a:endParaRPr lang="en-CA" sz="1600" i="1" dirty="0" smtClean="0"/>
          </a:p>
          <a:p>
            <a:pPr marL="457200" indent="-457200">
              <a:buAutoNum type="arabicPeriod"/>
            </a:pPr>
            <a:r>
              <a:rPr lang="en-CA" sz="1600" dirty="0" smtClean="0"/>
              <a:t>Pg. 197 “Peace lay on Devon like a blessing, the summer’s peace, the reprieve , New Hampshire’s response to all the cogitation and deadness of winter.” –</a:t>
            </a:r>
            <a:r>
              <a:rPr lang="en-CA" sz="1600" i="1" dirty="0" smtClean="0"/>
              <a:t>Simile</a:t>
            </a:r>
            <a:r>
              <a:rPr lang="en-CA" sz="1600" dirty="0" smtClean="0"/>
              <a:t>-</a:t>
            </a:r>
            <a:r>
              <a:rPr lang="en-CA" sz="1600" i="1" dirty="0" smtClean="0"/>
              <a:t>Gene commenting on the beauty of the day and how it was peaceful and like a break to the dead of winter </a:t>
            </a:r>
            <a:endParaRPr lang="en-CA" sz="1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Vocabulary-Ch.12-13</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endParaRPr lang="en-CA" sz="1600" dirty="0" smtClean="0"/>
          </a:p>
          <a:p>
            <a:pPr>
              <a:buAutoNum type="arabicPeriod"/>
            </a:pPr>
            <a:r>
              <a:rPr lang="en-CA" sz="1400" dirty="0" smtClean="0"/>
              <a:t>Infinite</a:t>
            </a:r>
          </a:p>
          <a:p>
            <a:pPr>
              <a:buAutoNum type="arabicPeriod"/>
            </a:pPr>
            <a:r>
              <a:rPr lang="en-CA" sz="1400" dirty="0" smtClean="0"/>
              <a:t>Cordiality</a:t>
            </a:r>
          </a:p>
          <a:p>
            <a:pPr>
              <a:buAutoNum type="arabicPeriod"/>
            </a:pPr>
            <a:r>
              <a:rPr lang="en-CA" sz="1400" dirty="0" smtClean="0"/>
              <a:t>Misunderstood</a:t>
            </a:r>
          </a:p>
          <a:p>
            <a:pPr>
              <a:buAutoNum type="arabicPeriod"/>
            </a:pPr>
            <a:r>
              <a:rPr lang="en-CA" sz="1400" dirty="0" smtClean="0"/>
              <a:t>Matchless</a:t>
            </a:r>
          </a:p>
          <a:p>
            <a:pPr>
              <a:buAutoNum type="arabicPeriod"/>
            </a:pPr>
            <a:r>
              <a:rPr lang="en-CA" sz="1400" dirty="0" smtClean="0"/>
              <a:t>Resentment</a:t>
            </a:r>
          </a:p>
          <a:p>
            <a:pPr>
              <a:buAutoNum type="arabicPeriod"/>
            </a:pPr>
            <a:r>
              <a:rPr lang="en-CA" sz="1400" dirty="0" smtClean="0"/>
              <a:t>Incomprehensible</a:t>
            </a:r>
          </a:p>
          <a:p>
            <a:pPr>
              <a:buAutoNum type="arabicPeriod"/>
            </a:pPr>
            <a:r>
              <a:rPr lang="en-CA" sz="1400" dirty="0" smtClean="0"/>
              <a:t>Overwhelmingly</a:t>
            </a:r>
          </a:p>
          <a:p>
            <a:pPr>
              <a:buAutoNum type="arabicPeriod"/>
            </a:pPr>
            <a:r>
              <a:rPr lang="en-CA" sz="1400" dirty="0" smtClean="0"/>
              <a:t>Upperclassmen</a:t>
            </a:r>
          </a:p>
          <a:p>
            <a:pPr>
              <a:buAutoNum type="arabicPeriod"/>
            </a:pPr>
            <a:r>
              <a:rPr lang="en-CA" sz="1400" dirty="0" smtClean="0"/>
              <a:t>Infirmary</a:t>
            </a:r>
          </a:p>
          <a:p>
            <a:pPr>
              <a:buAutoNum type="arabicPeriod"/>
            </a:pPr>
            <a:r>
              <a:rPr lang="en-CA" sz="1400" dirty="0" smtClean="0"/>
              <a:t>Inevitable</a:t>
            </a:r>
          </a:p>
          <a:p>
            <a:pPr>
              <a:buNone/>
            </a:pPr>
            <a:endParaRPr lang="en-CA" sz="1400" dirty="0" smtClean="0"/>
          </a:p>
          <a:p>
            <a:pPr>
              <a:buAutoNum type="arabicPeriod"/>
            </a:pPr>
            <a:endParaRPr lang="en-CA" sz="1600" dirty="0" smtClean="0"/>
          </a:p>
          <a:p>
            <a:pPr>
              <a:buAutoNum type="arabicPeriod"/>
            </a:pPr>
            <a:endParaRPr lang="en-CA"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1670</TotalTime>
  <Words>684</Words>
  <Application>Microsoft Office PowerPoint</Application>
  <PresentationFormat>On-screen Show (4:3)</PresentationFormat>
  <Paragraphs>94</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 Separate Peace by John Knowles</vt:lpstr>
      <vt:lpstr>Main Characters</vt:lpstr>
      <vt:lpstr>Secondary Characters</vt:lpstr>
      <vt:lpstr>Setting</vt:lpstr>
      <vt:lpstr>Main Events</vt:lpstr>
      <vt:lpstr>Theme</vt:lpstr>
      <vt:lpstr>Meaningful Quotes</vt:lpstr>
      <vt:lpstr>Figurative Language</vt:lpstr>
      <vt:lpstr>Vocabulary-Ch.12-13</vt:lpstr>
      <vt:lpstr>Text and Society</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teacher</cp:lastModifiedBy>
  <cp:revision>256</cp:revision>
  <dcterms:created xsi:type="dcterms:W3CDTF">2019-05-05T23:22:58Z</dcterms:created>
  <dcterms:modified xsi:type="dcterms:W3CDTF">2020-11-20T15:53:03Z</dcterms:modified>
</cp:coreProperties>
</file>