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8" r:id="rId3"/>
    <p:sldId id="271" r:id="rId4"/>
    <p:sldId id="260" r:id="rId5"/>
    <p:sldId id="261" r:id="rId6"/>
    <p:sldId id="262" r:id="rId7"/>
    <p:sldId id="265" r:id="rId8"/>
    <p:sldId id="264" r:id="rId9"/>
    <p:sldId id="267" r:id="rId10"/>
    <p:sldId id="272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48D197-B65D-4FAF-AEAF-1A9E68BDCCE4}" type="datetimeFigureOut">
              <a:rPr lang="en-CA" smtClean="0"/>
              <a:pPr/>
              <a:t>18/01/2021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5DC52C-B30C-452D-8ECB-4DDD80198A32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1</a:t>
            </a:fld>
            <a:endParaRPr lang="en-CA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10</a:t>
            </a:fld>
            <a:endParaRPr lang="en-C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2</a:t>
            </a:fld>
            <a:endParaRPr lang="en-CA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3</a:t>
            </a:fld>
            <a:endParaRPr lang="en-CA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4</a:t>
            </a:fld>
            <a:endParaRPr lang="en-CA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5</a:t>
            </a:fld>
            <a:endParaRPr lang="en-CA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6</a:t>
            </a:fld>
            <a:endParaRPr lang="en-CA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7</a:t>
            </a:fld>
            <a:endParaRPr lang="en-CA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8</a:t>
            </a:fld>
            <a:endParaRPr lang="en-CA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9</a:t>
            </a:fld>
            <a:endParaRPr lang="en-C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18/01/2021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18/01/2021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18/01/2021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18/01/2021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18/01/2021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18/01/2021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18/01/2021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18/01/2021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18/01/2021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18/01/2021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18/01/2021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D2982F-FB91-403D-9F9F-CB5C7F9EDB6D}" type="datetimeFigureOut">
              <a:rPr lang="en-CA" smtClean="0"/>
              <a:pPr/>
              <a:t>18/01/2021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CA" sz="3600" dirty="0" smtClean="0">
                <a:solidFill>
                  <a:srgbClr val="C00000"/>
                </a:solidFill>
              </a:rPr>
              <a:t>A Separate Peace</a:t>
            </a:r>
            <a:br>
              <a:rPr lang="en-CA" sz="3600" dirty="0" smtClean="0">
                <a:solidFill>
                  <a:srgbClr val="C00000"/>
                </a:solidFill>
              </a:rPr>
            </a:br>
            <a:r>
              <a:rPr lang="en-CA" sz="3600" dirty="0" smtClean="0">
                <a:solidFill>
                  <a:srgbClr val="C00000"/>
                </a:solidFill>
              </a:rPr>
              <a:t>by </a:t>
            </a:r>
            <a:r>
              <a:rPr lang="en-CA" sz="3200" dirty="0" smtClean="0">
                <a:solidFill>
                  <a:srgbClr val="C00000"/>
                </a:solidFill>
              </a:rPr>
              <a:t>John Knowles</a:t>
            </a:r>
            <a:endParaRPr lang="en-CA" sz="3600" dirty="0">
              <a:solidFill>
                <a:srgbClr val="C0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 smtClean="0">
                <a:solidFill>
                  <a:srgbClr val="C00000"/>
                </a:solidFill>
              </a:rPr>
              <a:t>Literary Elements: Chapter 6-7</a:t>
            </a:r>
            <a:endParaRPr lang="en-CA" dirty="0">
              <a:solidFill>
                <a:srgbClr val="C00000"/>
              </a:solidFill>
            </a:endParaRPr>
          </a:p>
        </p:txBody>
      </p:sp>
      <p:sp>
        <p:nvSpPr>
          <p:cNvPr id="1028" name="AutoShape 4" descr="C:\Users\Gillian\Documents\ESL On-Line Language Tutoring\literary elements 2.web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pic>
        <p:nvPicPr>
          <p:cNvPr id="1029" name="Picture 5" descr="C:\Users\Gillian\Documents\ESL On-Line Language Tutoring\literary 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86644" y="0"/>
            <a:ext cx="1634343" cy="2525804"/>
          </a:xfrm>
          <a:prstGeom prst="rect">
            <a:avLst/>
          </a:prstGeom>
          <a:noFill/>
        </p:spPr>
      </p:pic>
      <p:pic>
        <p:nvPicPr>
          <p:cNvPr id="6" name="Picture 4" descr="A Separate Peace by Strawberrie-Soda on DeviantArt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8596" y="285728"/>
            <a:ext cx="1896665" cy="2436640"/>
          </a:xfrm>
          <a:prstGeom prst="rect">
            <a:avLst/>
          </a:prstGeom>
          <a:noFill/>
        </p:spPr>
      </p:pic>
      <p:pic>
        <p:nvPicPr>
          <p:cNvPr id="7" name="Picture 2" descr="C:\Users\Gillian\Documents\Tutoring Gabby and Quinn\Quinn\Place Value Worksheets\cropped-o-A-SEPARATE-PEACE-facebook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85720" y="5214950"/>
            <a:ext cx="2483768" cy="1407469"/>
          </a:xfrm>
          <a:prstGeom prst="rect">
            <a:avLst/>
          </a:prstGeom>
          <a:noFill/>
        </p:spPr>
      </p:pic>
      <p:pic>
        <p:nvPicPr>
          <p:cNvPr id="8" name="Picture 8" descr="Theme: Friendship - A Separate Peace by John Knowles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715272" y="4643446"/>
            <a:ext cx="1291605" cy="20281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C00000"/>
                </a:solidFill>
              </a:rPr>
              <a:t>Text and Society</a:t>
            </a:r>
            <a:endParaRPr lang="en-US" sz="32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en-US" sz="2000" b="1" dirty="0" smtClean="0"/>
              <a:t>War Affects Everyone in Society</a:t>
            </a:r>
            <a:r>
              <a:rPr lang="en-US" sz="2000" dirty="0" smtClean="0"/>
              <a:t>: all members of society are affected by war, especially these students; a sense of wanting to support their country by enlisting in the military</a:t>
            </a:r>
          </a:p>
          <a:p>
            <a:pPr marL="457200" indent="-457200">
              <a:buAutoNum type="arabicPeriod"/>
            </a:pPr>
            <a:r>
              <a:rPr lang="en-US" sz="2000" b="1" dirty="0" smtClean="0"/>
              <a:t>Peer Pressure For Teenagers</a:t>
            </a:r>
            <a:r>
              <a:rPr lang="en-US" sz="2000" dirty="0" smtClean="0"/>
              <a:t>: felt in all societies as experienced by Gene when he is alone in his dorm room without Finny and the other boys are teasing him about </a:t>
            </a:r>
            <a:r>
              <a:rPr lang="en-US" sz="2000" dirty="0" err="1" smtClean="0"/>
              <a:t>Finny’s</a:t>
            </a:r>
            <a:r>
              <a:rPr lang="en-US" sz="2000" dirty="0" smtClean="0"/>
              <a:t> absence</a:t>
            </a:r>
          </a:p>
          <a:p>
            <a:pPr marL="457200" indent="-457200">
              <a:buAutoNum type="arabicPeriod"/>
            </a:pPr>
            <a:endParaRPr 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3600" dirty="0" smtClean="0">
                <a:solidFill>
                  <a:srgbClr val="C00000"/>
                </a:solidFill>
              </a:rPr>
              <a:t>Main Characters</a:t>
            </a:r>
            <a:endParaRPr lang="en-CA" sz="36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endParaRPr lang="en-CA" sz="2000" u="sng" dirty="0" smtClean="0"/>
          </a:p>
          <a:p>
            <a:pPr marL="457200" indent="-457200">
              <a:buAutoNum type="arabicPeriod"/>
            </a:pPr>
            <a:r>
              <a:rPr lang="en-CA" sz="1600" u="sng" dirty="0" smtClean="0"/>
              <a:t>Gene Forrester</a:t>
            </a:r>
            <a:r>
              <a:rPr lang="en-CA" sz="1600" dirty="0" smtClean="0"/>
              <a:t>: </a:t>
            </a:r>
          </a:p>
          <a:p>
            <a:pPr marL="457200" indent="-457200"/>
            <a:r>
              <a:rPr lang="en-CA" sz="1600" u="sng" dirty="0" smtClean="0"/>
              <a:t>brave</a:t>
            </a:r>
            <a:r>
              <a:rPr lang="en-CA" sz="1600" dirty="0" smtClean="0"/>
              <a:t> –not a coward, ex. </a:t>
            </a:r>
            <a:r>
              <a:rPr lang="en-CA" sz="1600" dirty="0" err="1" smtClean="0"/>
              <a:t>Quackenbush</a:t>
            </a:r>
            <a:r>
              <a:rPr lang="en-CA" sz="1600" dirty="0" smtClean="0"/>
              <a:t> was fighting with Gene, Gene fought back and didn’t accept </a:t>
            </a:r>
            <a:r>
              <a:rPr lang="en-CA" sz="1600" dirty="0" err="1" smtClean="0"/>
              <a:t>Quackenbush’s</a:t>
            </a:r>
            <a:r>
              <a:rPr lang="en-CA" sz="1600" dirty="0" smtClean="0"/>
              <a:t> threats</a:t>
            </a:r>
          </a:p>
          <a:p>
            <a:pPr marL="457200" indent="-457200"/>
            <a:r>
              <a:rPr lang="en-CA" sz="1600" u="sng" dirty="0" smtClean="0"/>
              <a:t>Clever</a:t>
            </a:r>
            <a:r>
              <a:rPr lang="en-CA" sz="1600" dirty="0" smtClean="0"/>
              <a:t>-trying to smoke in basement, Brinker accuses Gene of pushing the branch that made Finny fall, Gene says that Brinker is not correct</a:t>
            </a:r>
          </a:p>
          <a:p>
            <a:pPr marL="457200" indent="-457200"/>
            <a:r>
              <a:rPr lang="en-CA" sz="1600" u="sng" dirty="0" smtClean="0"/>
              <a:t>Friendly</a:t>
            </a:r>
            <a:r>
              <a:rPr lang="en-CA" sz="1600" dirty="0" smtClean="0"/>
              <a:t>-trying to smoke in the Butt Room (basement)</a:t>
            </a:r>
          </a:p>
          <a:p>
            <a:pPr marL="457200" indent="-457200"/>
            <a:r>
              <a:rPr lang="en-CA" sz="1600" u="sng" dirty="0" smtClean="0"/>
              <a:t>Active</a:t>
            </a:r>
            <a:r>
              <a:rPr lang="en-CA" sz="1600" dirty="0" smtClean="0"/>
              <a:t>: trying to partake in activities (Assistant Crew Manager); active with the other boys at meetings of the Suicide Club</a:t>
            </a:r>
          </a:p>
          <a:p>
            <a:pPr marL="457200" indent="-457200">
              <a:buNone/>
            </a:pPr>
            <a:endParaRPr lang="en-CA" sz="1600" dirty="0" smtClean="0"/>
          </a:p>
          <a:p>
            <a:pPr marL="457200" indent="-457200">
              <a:buAutoNum type="arabicPeriod" startAt="2"/>
            </a:pPr>
            <a:r>
              <a:rPr lang="en-CA" sz="1600" u="sng" dirty="0" smtClean="0"/>
              <a:t>Finny</a:t>
            </a:r>
            <a:r>
              <a:rPr lang="en-CA" sz="1600" dirty="0" smtClean="0"/>
              <a:t>:</a:t>
            </a:r>
          </a:p>
          <a:p>
            <a:pPr marL="457200" indent="-457200"/>
            <a:r>
              <a:rPr lang="en-CA" sz="1600" u="sng" dirty="0" smtClean="0"/>
              <a:t>Phone Call</a:t>
            </a:r>
            <a:r>
              <a:rPr lang="en-CA" sz="1600" dirty="0" smtClean="0"/>
              <a:t>: speaks to Gene, still believes that Gene is innocent, peaceful call</a:t>
            </a:r>
          </a:p>
          <a:p>
            <a:pPr marL="457200" indent="-457200"/>
            <a:r>
              <a:rPr lang="en-CA" sz="1600" dirty="0" smtClean="0"/>
              <a:t>Returns to school at the end of Ch.7</a:t>
            </a:r>
          </a:p>
          <a:p>
            <a:pPr marL="457200" indent="-457200">
              <a:buNone/>
            </a:pPr>
            <a:endParaRPr lang="en-CA" sz="2000" dirty="0" smtClean="0"/>
          </a:p>
          <a:p>
            <a:pPr>
              <a:buNone/>
            </a:pPr>
            <a:endParaRPr lang="en-CA" sz="2000" u="sng" dirty="0" smtClean="0"/>
          </a:p>
          <a:p>
            <a:pPr>
              <a:buNone/>
            </a:pPr>
            <a:endParaRPr lang="en-CA" sz="2000" u="sng" dirty="0" smtClean="0"/>
          </a:p>
          <a:p>
            <a:pPr>
              <a:buNone/>
            </a:pPr>
            <a:endParaRPr lang="en-CA" sz="2000" u="sng" dirty="0" smtClean="0"/>
          </a:p>
          <a:p>
            <a:pPr>
              <a:buNone/>
            </a:pPr>
            <a:r>
              <a:rPr lang="en-CA" sz="2000" u="sng" dirty="0" smtClean="0"/>
              <a:t>:</a:t>
            </a:r>
            <a:endParaRPr lang="en-CA" sz="2000" u="sng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3200" dirty="0" smtClean="0">
                <a:solidFill>
                  <a:srgbClr val="C00000"/>
                </a:solidFill>
              </a:rPr>
              <a:t>Secondary Characters</a:t>
            </a:r>
            <a:endParaRPr lang="en-CA" sz="32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AutoNum type="arabicPeriod"/>
            </a:pPr>
            <a:r>
              <a:rPr lang="en-CA" sz="1600" b="1" dirty="0" err="1" smtClean="0"/>
              <a:t>Quackenbush</a:t>
            </a:r>
            <a:r>
              <a:rPr lang="en-CA" sz="1600" b="1" dirty="0" smtClean="0"/>
              <a:t>: </a:t>
            </a:r>
          </a:p>
          <a:p>
            <a:r>
              <a:rPr lang="en-CA" sz="1600" u="sng" dirty="0" smtClean="0"/>
              <a:t>Uneducated</a:t>
            </a:r>
            <a:r>
              <a:rPr lang="en-CA" sz="1600" dirty="0" smtClean="0"/>
              <a:t>, </a:t>
            </a:r>
            <a:r>
              <a:rPr lang="en-CA" sz="1600" u="sng" dirty="0" err="1" smtClean="0"/>
              <a:t>unliked</a:t>
            </a:r>
            <a:r>
              <a:rPr lang="en-CA" sz="1600" dirty="0" smtClean="0"/>
              <a:t> in the school, goof, causes verbal fight with Gene</a:t>
            </a:r>
          </a:p>
          <a:p>
            <a:pPr>
              <a:buNone/>
            </a:pPr>
            <a:r>
              <a:rPr lang="en-CA" sz="1600" dirty="0" smtClean="0"/>
              <a:t>2.</a:t>
            </a:r>
            <a:r>
              <a:rPr lang="en-CA" sz="1600" b="1" dirty="0" smtClean="0"/>
              <a:t> Leper</a:t>
            </a:r>
          </a:p>
          <a:p>
            <a:r>
              <a:rPr lang="en-CA" sz="1600" u="sng" dirty="0" smtClean="0"/>
              <a:t>Thoughtful</a:t>
            </a:r>
            <a:r>
              <a:rPr lang="en-CA" sz="1600" dirty="0" smtClean="0"/>
              <a:t>-has normal ideas, thinks people should enjoy scenery</a:t>
            </a:r>
          </a:p>
          <a:p>
            <a:pPr>
              <a:buNone/>
            </a:pPr>
            <a:r>
              <a:rPr lang="en-CA" sz="1600" dirty="0" smtClean="0"/>
              <a:t>3.  </a:t>
            </a:r>
            <a:r>
              <a:rPr lang="en-CA" sz="1600" b="1" dirty="0" smtClean="0"/>
              <a:t>Brinker</a:t>
            </a:r>
          </a:p>
          <a:p>
            <a:r>
              <a:rPr lang="en-CA" sz="1600" u="sng" dirty="0" smtClean="0"/>
              <a:t>leadership</a:t>
            </a:r>
            <a:r>
              <a:rPr lang="en-CA" sz="1600" dirty="0" smtClean="0"/>
              <a:t>:-aggressive, wants to enlist in the military to help the war effort, first person to want to leave school for this</a:t>
            </a:r>
            <a:endParaRPr lang="en-CA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3600" dirty="0" smtClean="0">
                <a:solidFill>
                  <a:srgbClr val="C00000"/>
                </a:solidFill>
              </a:rPr>
              <a:t>Setting</a:t>
            </a:r>
            <a:endParaRPr lang="en-CA" sz="36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CA" sz="1600" u="sng" dirty="0" smtClean="0"/>
              <a:t>Location</a:t>
            </a:r>
            <a:r>
              <a:rPr lang="en-CA" sz="1600" dirty="0" smtClean="0"/>
              <a:t>: Devon School; Smoking Room (Butt Room); rivers on the Foot Bridge; Railroad, shovelling the snow for the workers at war; Gene’s big dorm room without Finny there</a:t>
            </a:r>
          </a:p>
          <a:p>
            <a:pPr>
              <a:buNone/>
            </a:pPr>
            <a:endParaRPr lang="en-CA" sz="2000" u="sng" dirty="0" smtClean="0"/>
          </a:p>
          <a:p>
            <a:pPr>
              <a:buNone/>
            </a:pPr>
            <a:r>
              <a:rPr lang="en-CA" sz="1600" u="sng" dirty="0" smtClean="0"/>
              <a:t>Time Period</a:t>
            </a:r>
            <a:r>
              <a:rPr lang="en-CA" sz="1600" dirty="0" smtClean="0"/>
              <a:t>: September, regular school session (not the summer)</a:t>
            </a:r>
          </a:p>
          <a:p>
            <a:pPr>
              <a:buNone/>
            </a:pPr>
            <a:endParaRPr lang="en-CA" sz="1600" dirty="0" smtClean="0"/>
          </a:p>
          <a:p>
            <a:pPr>
              <a:buNone/>
            </a:pPr>
            <a:r>
              <a:rPr lang="en-US" sz="1600" u="sng" dirty="0" smtClean="0"/>
              <a:t>Mood:</a:t>
            </a:r>
          </a:p>
          <a:p>
            <a:pPr>
              <a:buNone/>
            </a:pPr>
            <a:r>
              <a:rPr lang="en-US" sz="1600" dirty="0" smtClean="0"/>
              <a:t>Tension because the secondary characters (students) are asking/joking about what really happened with the tree branch at the river</a:t>
            </a:r>
          </a:p>
          <a:p>
            <a:pPr>
              <a:buNone/>
            </a:pPr>
            <a:r>
              <a:rPr lang="en-US" sz="1600" dirty="0" smtClean="0"/>
              <a:t>Talk of war, sentiment of wanting to help out with the war effort</a:t>
            </a:r>
          </a:p>
          <a:p>
            <a:pPr>
              <a:buNone/>
            </a:pPr>
            <a:r>
              <a:rPr lang="en-US" sz="1600" dirty="0" smtClean="0"/>
              <a:t>Mild tension between the boys and Gene</a:t>
            </a:r>
          </a:p>
          <a:p>
            <a:pPr>
              <a:buNone/>
            </a:pPr>
            <a:r>
              <a:rPr lang="en-US" sz="1600" dirty="0" smtClean="0"/>
              <a:t>Rebellion, pushing the rules from all the boys ex. smoking</a:t>
            </a:r>
          </a:p>
          <a:p>
            <a:pPr>
              <a:buNone/>
            </a:pPr>
            <a:endParaRPr lang="en-CA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3600" dirty="0" smtClean="0">
                <a:solidFill>
                  <a:srgbClr val="C00000"/>
                </a:solidFill>
              </a:rPr>
              <a:t>Main Events</a:t>
            </a:r>
            <a:endParaRPr lang="en-CA" sz="36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None/>
            </a:pPr>
            <a:r>
              <a:rPr lang="en-CA" sz="1600" u="sng" dirty="0" smtClean="0"/>
              <a:t>Chapter 6</a:t>
            </a:r>
          </a:p>
          <a:p>
            <a:pPr marL="457200" indent="-457200"/>
            <a:r>
              <a:rPr lang="en-CA" sz="1600" dirty="0" smtClean="0"/>
              <a:t>Back at school for regular session</a:t>
            </a:r>
          </a:p>
          <a:p>
            <a:pPr marL="457200" indent="-457200"/>
            <a:r>
              <a:rPr lang="en-CA" sz="1600" dirty="0" smtClean="0"/>
              <a:t>Gene joins the rowing team as Assistant Crew Manager</a:t>
            </a:r>
          </a:p>
          <a:p>
            <a:pPr marL="457200" indent="-457200"/>
            <a:r>
              <a:rPr lang="en-CA" sz="1600" dirty="0" err="1" smtClean="0"/>
              <a:t>Quackenbush</a:t>
            </a:r>
            <a:r>
              <a:rPr lang="en-CA" sz="1600" dirty="0" smtClean="0"/>
              <a:t> has a verbal fight with Gene about Finny, Gene defends himself</a:t>
            </a:r>
          </a:p>
          <a:p>
            <a:pPr marL="457200" indent="-457200"/>
            <a:r>
              <a:rPr lang="en-CA" sz="1600" dirty="0" smtClean="0"/>
              <a:t>Mr. </a:t>
            </a:r>
            <a:r>
              <a:rPr lang="en-CA" sz="1600" dirty="0" err="1" smtClean="0"/>
              <a:t>Ludsbury</a:t>
            </a:r>
            <a:r>
              <a:rPr lang="en-CA" sz="1600" dirty="0" smtClean="0"/>
              <a:t> (Master in charge of dorm) gets Gene in trouble for the Beach visit and poker playing at night</a:t>
            </a:r>
          </a:p>
          <a:p>
            <a:pPr marL="457200" indent="-457200"/>
            <a:r>
              <a:rPr lang="en-CA" sz="1600" dirty="0" smtClean="0"/>
              <a:t>Phone Call from Finny-both boys speak peacefully</a:t>
            </a:r>
          </a:p>
          <a:p>
            <a:pPr marL="457200" indent="-457200"/>
            <a:endParaRPr lang="en-CA" sz="1600" dirty="0" smtClean="0"/>
          </a:p>
          <a:p>
            <a:pPr marL="457200" indent="-457200">
              <a:buNone/>
            </a:pPr>
            <a:r>
              <a:rPr lang="en-CA" sz="1600" u="sng" dirty="0" smtClean="0"/>
              <a:t>Chapter 7</a:t>
            </a:r>
          </a:p>
          <a:p>
            <a:pPr marL="457200" indent="-457200"/>
            <a:r>
              <a:rPr lang="en-CA" sz="1600" dirty="0" smtClean="0"/>
              <a:t>Brinker joking with Gene about the size of his room and what did he do to push Finny away</a:t>
            </a:r>
          </a:p>
          <a:p>
            <a:pPr marL="457200" indent="-457200"/>
            <a:r>
              <a:rPr lang="en-CA" sz="1600" dirty="0" smtClean="0"/>
              <a:t>Smoking cigarettes in the basement</a:t>
            </a:r>
          </a:p>
          <a:p>
            <a:pPr marL="457200" indent="-457200"/>
            <a:r>
              <a:rPr lang="en-CA" sz="1600" dirty="0" smtClean="0"/>
              <a:t>Boys are helping out railroad by shovelling snow off the tracks, get paid money</a:t>
            </a:r>
          </a:p>
          <a:p>
            <a:pPr marL="457200" indent="-457200"/>
            <a:r>
              <a:rPr lang="en-CA" sz="1600" dirty="0" smtClean="0"/>
              <a:t>Brinker wants to enlist in the military, so does Gene</a:t>
            </a:r>
          </a:p>
          <a:p>
            <a:pPr marL="457200" indent="-457200"/>
            <a:r>
              <a:rPr lang="en-CA" sz="1600" dirty="0" smtClean="0"/>
              <a:t>Finny shows up in the dorm room</a:t>
            </a:r>
          </a:p>
          <a:p>
            <a:pPr marL="457200" indent="-457200"/>
            <a:endParaRPr lang="en-CA" sz="1600" dirty="0" smtClean="0"/>
          </a:p>
          <a:p>
            <a:pPr marL="457200" indent="-457200">
              <a:buNone/>
            </a:pPr>
            <a:endParaRPr lang="en-CA" sz="1600" dirty="0" smtClean="0"/>
          </a:p>
          <a:p>
            <a:pPr marL="457200" indent="-457200"/>
            <a:endParaRPr lang="en-CA" sz="1600" dirty="0" smtClean="0"/>
          </a:p>
          <a:p>
            <a:pPr marL="457200" indent="-457200"/>
            <a:endParaRPr lang="en-CA" sz="1600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3600" dirty="0" smtClean="0">
                <a:solidFill>
                  <a:srgbClr val="C00000"/>
                </a:solidFill>
              </a:rPr>
              <a:t>Theme</a:t>
            </a:r>
            <a:endParaRPr lang="en-CA" sz="36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eriod"/>
            </a:pPr>
            <a:endParaRPr lang="en-CA" sz="2000" dirty="0" smtClean="0"/>
          </a:p>
          <a:p>
            <a:pPr marL="457200" indent="-457200">
              <a:buAutoNum type="arabicPeriod"/>
            </a:pPr>
            <a:r>
              <a:rPr lang="en-CA" sz="1600" u="sng" dirty="0" smtClean="0"/>
              <a:t>Education</a:t>
            </a:r>
            <a:r>
              <a:rPr lang="en-CA" sz="1600" dirty="0" smtClean="0"/>
              <a:t>: style of education (private boys’ US boarding school at the end of WW2)</a:t>
            </a:r>
          </a:p>
          <a:p>
            <a:pPr marL="457200" indent="-457200">
              <a:buAutoNum type="arabicPeriod"/>
            </a:pPr>
            <a:endParaRPr lang="en-CA" sz="1600" u="sng" dirty="0" smtClean="0"/>
          </a:p>
          <a:p>
            <a:pPr marL="457200" indent="-457200">
              <a:buAutoNum type="arabicPeriod"/>
            </a:pPr>
            <a:endParaRPr lang="en-CA" sz="1600" u="sng" dirty="0" smtClean="0"/>
          </a:p>
          <a:p>
            <a:pPr marL="457200" indent="-457200">
              <a:buAutoNum type="arabicPeriod"/>
            </a:pPr>
            <a:r>
              <a:rPr lang="en-CA" sz="1600" u="sng" dirty="0" smtClean="0"/>
              <a:t>Trust:</a:t>
            </a:r>
            <a:r>
              <a:rPr lang="en-CA" sz="1600" dirty="0" smtClean="0"/>
              <a:t> still there, from Finny to Gene because of the phone call that he made to Gene</a:t>
            </a:r>
          </a:p>
          <a:p>
            <a:pPr marL="457200" indent="-457200">
              <a:buAutoNum type="arabicPeriod"/>
            </a:pPr>
            <a:endParaRPr lang="en-CA" sz="1600" u="sng" dirty="0" smtClean="0"/>
          </a:p>
          <a:p>
            <a:pPr marL="457200" indent="-457200">
              <a:buAutoNum type="arabicPeriod" startAt="3"/>
            </a:pPr>
            <a:r>
              <a:rPr lang="en-CA" sz="1600" u="sng" dirty="0" smtClean="0"/>
              <a:t>Friendship:</a:t>
            </a:r>
            <a:r>
              <a:rPr lang="en-CA" sz="1600" dirty="0" smtClean="0"/>
              <a:t> still have a friendship between Finny/Gene; now small sign of social gathering s between the other students and Gene</a:t>
            </a:r>
          </a:p>
          <a:p>
            <a:pPr marL="457200" indent="-457200">
              <a:buAutoNum type="arabicPeriod" startAt="3"/>
            </a:pPr>
            <a:endParaRPr lang="en-CA" sz="1600" u="sng" dirty="0" smtClean="0"/>
          </a:p>
          <a:p>
            <a:pPr marL="457200" indent="-457200">
              <a:buNone/>
            </a:pPr>
            <a:endParaRPr lang="en-CA" sz="1600" u="sng" dirty="0" smtClean="0"/>
          </a:p>
          <a:p>
            <a:pPr marL="457200" indent="-457200">
              <a:buNone/>
            </a:pPr>
            <a:r>
              <a:rPr lang="en-CA" sz="1600" dirty="0" smtClean="0"/>
              <a:t>4.       </a:t>
            </a:r>
            <a:r>
              <a:rPr lang="en-CA" sz="1600" b="1" u="sng" dirty="0" smtClean="0"/>
              <a:t>Identity</a:t>
            </a:r>
            <a:r>
              <a:rPr lang="en-CA" sz="1600" u="sng" dirty="0" smtClean="0"/>
              <a:t>:</a:t>
            </a:r>
            <a:r>
              <a:rPr lang="en-CA" sz="1600" dirty="0" smtClean="0"/>
              <a:t> Gene is trying to feel a sense of who he is now that Finny is absent; trying to carry on with the type of behaviour that Finny showed him before (pushing the rules); joins the rowing team as Assistant Crew Manager; this shows he is trying to find his identity</a:t>
            </a:r>
          </a:p>
          <a:p>
            <a:pPr marL="457200" indent="-457200">
              <a:buAutoNum type="arabicPeriod" startAt="3"/>
            </a:pPr>
            <a:endParaRPr lang="en-CA" sz="1600" u="sng" dirty="0" smtClean="0"/>
          </a:p>
          <a:p>
            <a:pPr marL="457200" indent="-457200">
              <a:buNone/>
            </a:pPr>
            <a:r>
              <a:rPr lang="en-CA" sz="1600" dirty="0" smtClean="0"/>
              <a:t>5.       </a:t>
            </a:r>
            <a:r>
              <a:rPr lang="en-CA" sz="1600" u="sng" dirty="0" smtClean="0"/>
              <a:t>Reality:</a:t>
            </a:r>
            <a:r>
              <a:rPr lang="en-CA" sz="1600" dirty="0" smtClean="0"/>
              <a:t> Gene getting caught by Mr. </a:t>
            </a:r>
            <a:r>
              <a:rPr lang="en-CA" sz="1600" dirty="0" err="1" smtClean="0"/>
              <a:t>Ludsbury</a:t>
            </a:r>
            <a:r>
              <a:rPr lang="en-CA" sz="1600" dirty="0" smtClean="0"/>
              <a:t> (dorm master); Finny does return</a:t>
            </a:r>
            <a:endParaRPr lang="en-CA" sz="2000" dirty="0" smtClean="0"/>
          </a:p>
          <a:p>
            <a:pPr marL="457200" indent="-457200">
              <a:buAutoNum type="arabicPeriod"/>
            </a:pPr>
            <a:endParaRPr lang="en-CA" sz="2000" dirty="0" smtClean="0"/>
          </a:p>
          <a:p>
            <a:pPr marL="457200" indent="-457200">
              <a:buAutoNum type="arabicPeriod"/>
            </a:pPr>
            <a:endParaRPr lang="en-CA" sz="2000" dirty="0" smtClean="0"/>
          </a:p>
          <a:p>
            <a:pPr marL="457200" indent="-457200">
              <a:buAutoNum type="arabicPeriod"/>
            </a:pPr>
            <a:endParaRPr lang="en-CA" sz="2000" dirty="0" smtClean="0"/>
          </a:p>
          <a:p>
            <a:pPr marL="457200" indent="-457200">
              <a:buAutoNum type="arabicPeriod"/>
            </a:pPr>
            <a:endParaRPr lang="en-CA" sz="2000" dirty="0" smtClean="0"/>
          </a:p>
          <a:p>
            <a:pPr marL="457200" indent="-457200">
              <a:buAutoNum type="arabicPeriod"/>
            </a:pPr>
            <a:endParaRPr lang="en-CA" sz="2000" dirty="0" smtClean="0"/>
          </a:p>
          <a:p>
            <a:pPr marL="457200" indent="-457200">
              <a:buNone/>
            </a:pPr>
            <a:endParaRPr lang="en-CA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3600" dirty="0" smtClean="0">
                <a:solidFill>
                  <a:srgbClr val="C00000"/>
                </a:solidFill>
              </a:rPr>
              <a:t>Meaningful Quotes</a:t>
            </a:r>
            <a:endParaRPr lang="en-CA" sz="36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AutoNum type="arabicPeriod"/>
            </a:pPr>
            <a:endParaRPr lang="en-CA" sz="1600" dirty="0" smtClean="0"/>
          </a:p>
          <a:p>
            <a:pPr>
              <a:buAutoNum type="arabicPeriod"/>
            </a:pPr>
            <a:r>
              <a:rPr lang="en-CA" sz="1600" dirty="0" smtClean="0"/>
              <a:t>Pg. 102 “As though alive itself it poured in a thin yellow flag of brightness from under the door illuminating the dust and the splinter of the whole floor.” </a:t>
            </a:r>
            <a:r>
              <a:rPr lang="en-CA" sz="1600" b="1" i="1" dirty="0" smtClean="0"/>
              <a:t>Foreshadowing</a:t>
            </a:r>
            <a:r>
              <a:rPr lang="en-CA" sz="1600" dirty="0" smtClean="0"/>
              <a:t> of things that Gene did to Finny; </a:t>
            </a:r>
            <a:r>
              <a:rPr lang="en-CA" sz="1600" dirty="0" err="1" smtClean="0"/>
              <a:t>Finny’s</a:t>
            </a:r>
            <a:r>
              <a:rPr lang="en-CA" sz="1600" dirty="0" smtClean="0"/>
              <a:t> presence is felt even though he is not present</a:t>
            </a:r>
          </a:p>
          <a:p>
            <a:pPr>
              <a:buAutoNum type="arabicPeriod"/>
            </a:pPr>
            <a:endParaRPr lang="en-CA" sz="1600" dirty="0" smtClean="0"/>
          </a:p>
          <a:p>
            <a:pPr>
              <a:buAutoNum type="arabicPeriod"/>
            </a:pPr>
            <a:r>
              <a:rPr lang="en-CA" sz="1600" dirty="0" smtClean="0"/>
              <a:t>Pg. 93 “In the same ways the war beginning almost </a:t>
            </a:r>
            <a:r>
              <a:rPr lang="en-CA" sz="1600" dirty="0" err="1" smtClean="0"/>
              <a:t>humourously</a:t>
            </a:r>
            <a:r>
              <a:rPr lang="en-CA" sz="1600" dirty="0" smtClean="0"/>
              <a:t> with </a:t>
            </a:r>
            <a:r>
              <a:rPr lang="en-CA" sz="1600" dirty="0" err="1" smtClean="0"/>
              <a:t>annoucements</a:t>
            </a:r>
            <a:r>
              <a:rPr lang="en-CA" sz="1600" dirty="0" smtClean="0"/>
              <a:t> about </a:t>
            </a:r>
            <a:r>
              <a:rPr lang="en-CA" sz="1600" dirty="0" err="1" smtClean="0"/>
              <a:t>madis</a:t>
            </a:r>
            <a:r>
              <a:rPr lang="en-CA" sz="1600" dirty="0" smtClean="0"/>
              <a:t> and days spent at apple picking commenced invasion of school the early snow was commandeered as its advance guard.” –</a:t>
            </a:r>
            <a:r>
              <a:rPr lang="en-CA" sz="1600" b="1" i="1" dirty="0" smtClean="0"/>
              <a:t>imagery, personification</a:t>
            </a:r>
            <a:r>
              <a:rPr lang="en-CA" sz="1600" dirty="0" smtClean="0"/>
              <a:t>, </a:t>
            </a:r>
            <a:r>
              <a:rPr lang="en-CA" sz="1600" b="1" i="1" dirty="0" smtClean="0"/>
              <a:t>metaphor</a:t>
            </a:r>
            <a:r>
              <a:rPr lang="en-CA" sz="1600" i="1" dirty="0" smtClean="0"/>
              <a:t>-</a:t>
            </a:r>
            <a:r>
              <a:rPr lang="en-CA" sz="1600" dirty="0" smtClean="0"/>
              <a:t>the seasons are being compared to the war situation, taking over the sense of school, war and change of season to winter are happening at the same time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3600" dirty="0" smtClean="0">
                <a:solidFill>
                  <a:srgbClr val="C00000"/>
                </a:solidFill>
              </a:rPr>
              <a:t>Figurative Language</a:t>
            </a:r>
            <a:endParaRPr lang="en-CA" sz="36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en-CA" sz="2000" dirty="0" smtClean="0"/>
              <a:t>See Slide #8 ex. Simile (bright yellow light referring to </a:t>
            </a:r>
            <a:r>
              <a:rPr lang="en-CA" sz="2000" dirty="0" err="1" smtClean="0"/>
              <a:t>Finny’s</a:t>
            </a:r>
            <a:r>
              <a:rPr lang="en-CA" sz="2000" dirty="0" smtClean="0"/>
              <a:t> presence)</a:t>
            </a:r>
          </a:p>
          <a:p>
            <a:pPr marL="457200" indent="-457200">
              <a:buAutoNum type="arabicPeriod"/>
            </a:pPr>
            <a:endParaRPr lang="en-CA" sz="2000" dirty="0" smtClean="0"/>
          </a:p>
          <a:p>
            <a:pPr marL="457200" indent="-457200">
              <a:buAutoNum type="arabicPeriod"/>
            </a:pPr>
            <a:r>
              <a:rPr lang="en-CA" sz="2000" dirty="0" smtClean="0"/>
              <a:t>See slide #8 ex. Imagery, personification, and metaphor the snow is acting like a military guard 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3600" dirty="0" smtClean="0">
                <a:solidFill>
                  <a:srgbClr val="C00000"/>
                </a:solidFill>
              </a:rPr>
              <a:t>Vocabulary-Ch.6-7</a:t>
            </a:r>
            <a:endParaRPr lang="en-CA" sz="36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AutoNum type="arabicPeriod"/>
            </a:pPr>
            <a:r>
              <a:rPr lang="en-CA" sz="1600" dirty="0" smtClean="0"/>
              <a:t>Illuminating</a:t>
            </a:r>
          </a:p>
          <a:p>
            <a:pPr>
              <a:buAutoNum type="arabicPeriod"/>
            </a:pPr>
            <a:r>
              <a:rPr lang="en-CA" sz="1600" dirty="0" smtClean="0"/>
              <a:t>Commandeer</a:t>
            </a:r>
          </a:p>
          <a:p>
            <a:pPr>
              <a:buAutoNum type="arabicPeriod"/>
            </a:pPr>
            <a:r>
              <a:rPr lang="en-CA" sz="1600" dirty="0" smtClean="0"/>
              <a:t>Beaming</a:t>
            </a:r>
          </a:p>
          <a:p>
            <a:pPr>
              <a:buAutoNum type="arabicPeriod"/>
            </a:pPr>
            <a:r>
              <a:rPr lang="en-CA" sz="1600" dirty="0" smtClean="0"/>
              <a:t>Possession</a:t>
            </a:r>
          </a:p>
          <a:p>
            <a:pPr>
              <a:buAutoNum type="arabicPeriod"/>
            </a:pPr>
            <a:r>
              <a:rPr lang="en-CA" sz="1600" dirty="0" smtClean="0"/>
              <a:t>Judiciously</a:t>
            </a:r>
          </a:p>
          <a:p>
            <a:pPr>
              <a:buAutoNum type="arabicPeriod"/>
            </a:pPr>
            <a:r>
              <a:rPr lang="en-CA" sz="1600" dirty="0" smtClean="0"/>
              <a:t>Dungeon</a:t>
            </a:r>
          </a:p>
          <a:p>
            <a:pPr>
              <a:buAutoNum type="arabicPeriod"/>
            </a:pPr>
            <a:r>
              <a:rPr lang="en-CA" sz="1600" dirty="0" smtClean="0"/>
              <a:t>Paralyzed</a:t>
            </a:r>
          </a:p>
          <a:p>
            <a:pPr>
              <a:buAutoNum type="arabicPeriod"/>
            </a:pPr>
            <a:r>
              <a:rPr lang="en-CA" sz="1600" dirty="0" smtClean="0"/>
              <a:t>Ambiguously</a:t>
            </a:r>
          </a:p>
          <a:p>
            <a:pPr>
              <a:buAutoNum type="arabicPeriod"/>
            </a:pPr>
            <a:r>
              <a:rPr lang="en-CA" sz="1600" dirty="0" smtClean="0"/>
              <a:t>Energetically</a:t>
            </a:r>
          </a:p>
          <a:p>
            <a:pPr>
              <a:buAutoNum type="arabicPeriod"/>
            </a:pPr>
            <a:r>
              <a:rPr lang="en-CA" sz="1600" dirty="0" smtClean="0"/>
              <a:t>Alternately</a:t>
            </a:r>
          </a:p>
          <a:p>
            <a:pPr>
              <a:buAutoNum type="arabicPeriod"/>
            </a:pPr>
            <a:endParaRPr lang="en-CA" sz="1600" dirty="0" smtClean="0"/>
          </a:p>
          <a:p>
            <a:pPr>
              <a:buAutoNum type="arabicPeriod"/>
            </a:pPr>
            <a:endParaRPr lang="en-CA" sz="1600" dirty="0" smtClean="0"/>
          </a:p>
          <a:p>
            <a:pPr>
              <a:buAutoNum type="arabicPeriod"/>
            </a:pPr>
            <a:endParaRPr lang="en-CA" sz="1600" dirty="0" smtClean="0"/>
          </a:p>
          <a:p>
            <a:pPr>
              <a:buAutoNum type="arabicPeriod"/>
            </a:pPr>
            <a:endParaRPr lang="en-CA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1048</TotalTime>
  <Words>792</Words>
  <Application>Microsoft Office PowerPoint</Application>
  <PresentationFormat>On-screen Show (4:3)</PresentationFormat>
  <Paragraphs>103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A Separate Peace by John Knowles</vt:lpstr>
      <vt:lpstr>Main Characters</vt:lpstr>
      <vt:lpstr>Secondary Characters</vt:lpstr>
      <vt:lpstr>Setting</vt:lpstr>
      <vt:lpstr>Main Events</vt:lpstr>
      <vt:lpstr>Theme</vt:lpstr>
      <vt:lpstr>Meaningful Quotes</vt:lpstr>
      <vt:lpstr>Figurative Language</vt:lpstr>
      <vt:lpstr>Vocabulary-Ch.6-7</vt:lpstr>
      <vt:lpstr>Text and Society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Gillian</dc:creator>
  <cp:lastModifiedBy>Gillian</cp:lastModifiedBy>
  <cp:revision>173</cp:revision>
  <dcterms:created xsi:type="dcterms:W3CDTF">2019-05-05T23:22:58Z</dcterms:created>
  <dcterms:modified xsi:type="dcterms:W3CDTF">2021-01-18T14:50:21Z</dcterms:modified>
</cp:coreProperties>
</file>