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71" r:id="rId4"/>
    <p:sldId id="260" r:id="rId5"/>
    <p:sldId id="261" r:id="rId6"/>
    <p:sldId id="262" r:id="rId7"/>
    <p:sldId id="265" r:id="rId8"/>
    <p:sldId id="264" r:id="rId9"/>
    <p:sldId id="267" r:id="rId10"/>
    <p:sldId id="27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8D197-B65D-4FAF-AEAF-1A9E68BDCCE4}" type="datetimeFigureOut">
              <a:rPr lang="en-CA" smtClean="0"/>
              <a:pPr/>
              <a:t>15/01/2021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DC52C-B30C-452D-8ECB-4DDD80198A3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15/01/2021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15/01/2021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15/01/2021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15/01/2021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15/01/2021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15/01/2021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15/01/2021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15/01/2021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15/01/2021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15/01/2021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15/01/2021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2982F-FB91-403D-9F9F-CB5C7F9EDB6D}" type="datetimeFigureOut">
              <a:rPr lang="en-CA" smtClean="0"/>
              <a:pPr/>
              <a:t>15/01/2021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>
                <a:solidFill>
                  <a:srgbClr val="C00000"/>
                </a:solidFill>
              </a:rPr>
              <a:t>A Separate Peace</a:t>
            </a:r>
            <a:br>
              <a:rPr lang="en-CA" sz="3600" dirty="0" smtClean="0">
                <a:solidFill>
                  <a:srgbClr val="C00000"/>
                </a:solidFill>
              </a:rPr>
            </a:br>
            <a:r>
              <a:rPr lang="en-CA" sz="3600" dirty="0" smtClean="0">
                <a:solidFill>
                  <a:srgbClr val="C00000"/>
                </a:solidFill>
              </a:rPr>
              <a:t>by </a:t>
            </a:r>
            <a:r>
              <a:rPr lang="en-CA" sz="3200" dirty="0" smtClean="0">
                <a:solidFill>
                  <a:srgbClr val="C00000"/>
                </a:solidFill>
              </a:rPr>
              <a:t>John Knowles</a:t>
            </a:r>
            <a:endParaRPr lang="en-CA" sz="3600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C00000"/>
                </a:solidFill>
              </a:rPr>
              <a:t>Literary Elements: Chapter 4-5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1028" name="AutoShape 4" descr="C:\Users\Gillian\Documents\ESL On-Line Language Tutoring\literary elements 2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1029" name="Picture 5" descr="C:\Users\Gillian\Documents\ESL On-Line Language Tutoring\literary 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62528" y="0"/>
            <a:ext cx="2281472" cy="3525912"/>
          </a:xfrm>
          <a:prstGeom prst="rect">
            <a:avLst/>
          </a:prstGeom>
          <a:noFill/>
        </p:spPr>
      </p:pic>
      <p:pic>
        <p:nvPicPr>
          <p:cNvPr id="6" name="Picture 4" descr="A Separate Peace by Strawberrie-Soda on DeviantAr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285728"/>
            <a:ext cx="1896665" cy="2436640"/>
          </a:xfrm>
          <a:prstGeom prst="rect">
            <a:avLst/>
          </a:prstGeom>
          <a:noFill/>
        </p:spPr>
      </p:pic>
      <p:pic>
        <p:nvPicPr>
          <p:cNvPr id="7" name="Picture 2" descr="C:\Users\Gillian\Documents\Tutoring Gabby and Quinn\Quinn\Place Value Worksheets\cropped-o-A-SEPARATE-PEACE-faceboo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20" y="5214950"/>
            <a:ext cx="2483768" cy="1407469"/>
          </a:xfrm>
          <a:prstGeom prst="rect">
            <a:avLst/>
          </a:prstGeom>
          <a:noFill/>
        </p:spPr>
      </p:pic>
      <p:pic>
        <p:nvPicPr>
          <p:cNvPr id="8" name="Picture 8" descr="Theme: Friendship - A Separate Peace by John Knowle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15272" y="4643446"/>
            <a:ext cx="1291605" cy="20281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Text and Society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u="sng" dirty="0" smtClean="0"/>
              <a:t>Consequences of Actions For Students</a:t>
            </a:r>
            <a:r>
              <a:rPr lang="en-US" sz="2000" dirty="0" smtClean="0"/>
              <a:t>: students need to put in the necessary studying/preparation time for courses/classes</a:t>
            </a:r>
          </a:p>
          <a:p>
            <a:pPr marL="457200" indent="-457200">
              <a:buAutoNum type="arabicPeriod"/>
            </a:pPr>
            <a:r>
              <a:rPr lang="en-US" sz="2000" u="sng" dirty="0" smtClean="0"/>
              <a:t>Consequences of Actions For Poor Decisions</a:t>
            </a:r>
            <a:r>
              <a:rPr lang="en-US" sz="2000" dirty="0" smtClean="0"/>
              <a:t>: ex. </a:t>
            </a:r>
            <a:r>
              <a:rPr lang="en-US" sz="2000" dirty="0" err="1" smtClean="0"/>
              <a:t>Finny’s</a:t>
            </a:r>
            <a:r>
              <a:rPr lang="en-US" sz="2000" dirty="0" smtClean="0"/>
              <a:t> accident; it would have never happened if Gene and Finny had not been jumping off the tree branch; silly actions have dangerous consequences</a:t>
            </a:r>
          </a:p>
          <a:p>
            <a:pPr marL="457200" indent="-457200">
              <a:buAutoNum type="arabicPeriod"/>
            </a:pP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>
                <a:solidFill>
                  <a:srgbClr val="C00000"/>
                </a:solidFill>
              </a:rPr>
              <a:t>Main Characters</a:t>
            </a:r>
            <a:endParaRPr lang="en-CA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CA" sz="2000" u="sng" dirty="0" smtClean="0"/>
          </a:p>
          <a:p>
            <a:pPr marL="457200" indent="-457200">
              <a:buAutoNum type="arabicPeriod"/>
            </a:pPr>
            <a:r>
              <a:rPr lang="en-CA" sz="1600" u="sng" dirty="0" smtClean="0"/>
              <a:t>Gene Forrester</a:t>
            </a:r>
            <a:r>
              <a:rPr lang="en-CA" sz="1600" dirty="0" smtClean="0"/>
              <a:t>: </a:t>
            </a:r>
          </a:p>
          <a:p>
            <a:pPr marL="457200" indent="-457200"/>
            <a:r>
              <a:rPr lang="en-CA" sz="1600" u="sng" dirty="0" smtClean="0"/>
              <a:t>blaming Finny </a:t>
            </a:r>
            <a:r>
              <a:rPr lang="en-CA" sz="1600" dirty="0" smtClean="0"/>
              <a:t>for accident; saying it was his fault; blamed Finny for Gene failing the trigonometry test</a:t>
            </a:r>
          </a:p>
          <a:p>
            <a:pPr marL="457200" indent="-457200"/>
            <a:r>
              <a:rPr lang="en-CA" sz="1600" u="sng" dirty="0" smtClean="0"/>
              <a:t>Feels competitive</a:t>
            </a:r>
            <a:r>
              <a:rPr lang="en-CA" sz="1600" dirty="0" smtClean="0"/>
              <a:t> towards Finny, wanting to be school valedictorian</a:t>
            </a:r>
          </a:p>
          <a:p>
            <a:pPr marL="457200" indent="-457200"/>
            <a:r>
              <a:rPr lang="en-CA" sz="1600" u="sng" dirty="0" smtClean="0"/>
              <a:t>Stronger academic</a:t>
            </a:r>
            <a:r>
              <a:rPr lang="en-CA" sz="1600" dirty="0" smtClean="0"/>
              <a:t> than Finny</a:t>
            </a:r>
            <a:endParaRPr lang="en-CA" sz="1600" u="sng" dirty="0" smtClean="0"/>
          </a:p>
          <a:p>
            <a:pPr marL="457200" indent="-457200">
              <a:buNone/>
            </a:pPr>
            <a:endParaRPr lang="en-CA" sz="1600" dirty="0" smtClean="0"/>
          </a:p>
          <a:p>
            <a:pPr marL="457200" indent="-457200">
              <a:buAutoNum type="arabicPeriod" startAt="2"/>
            </a:pPr>
            <a:r>
              <a:rPr lang="en-CA" sz="1600" u="sng" dirty="0" smtClean="0"/>
              <a:t>Finny</a:t>
            </a:r>
            <a:r>
              <a:rPr lang="en-CA" sz="1600" dirty="0" smtClean="0"/>
              <a:t>:</a:t>
            </a:r>
          </a:p>
          <a:p>
            <a:pPr marL="457200" indent="-457200"/>
            <a:r>
              <a:rPr lang="en-CA" sz="1600" u="sng" dirty="0" smtClean="0"/>
              <a:t>Unfortunate</a:t>
            </a:r>
            <a:r>
              <a:rPr lang="en-CA" sz="1600" dirty="0" smtClean="0"/>
              <a:t>: because he fell out of the tree onto the bank of river</a:t>
            </a:r>
          </a:p>
          <a:p>
            <a:pPr marL="457200" indent="-457200"/>
            <a:r>
              <a:rPr lang="en-CA" sz="1600" u="sng" dirty="0" smtClean="0"/>
              <a:t>Loyal</a:t>
            </a:r>
            <a:r>
              <a:rPr lang="en-CA" sz="1600" dirty="0" smtClean="0"/>
              <a:t>: to Gene because he didn’t accuse Gene of causing the accident at first</a:t>
            </a:r>
          </a:p>
          <a:p>
            <a:pPr marL="457200" indent="-457200"/>
            <a:r>
              <a:rPr lang="en-CA" sz="1600" u="sng" dirty="0" smtClean="0"/>
              <a:t>Brave:</a:t>
            </a:r>
            <a:r>
              <a:rPr lang="en-CA" sz="1600" dirty="0" smtClean="0"/>
              <a:t> appears brave and not damaged emotionally by this accident which causing him to lose out on his sporting activities</a:t>
            </a:r>
          </a:p>
          <a:p>
            <a:pPr marL="457200" indent="-457200"/>
            <a:r>
              <a:rPr lang="en-CA" sz="1600" u="sng" dirty="0" smtClean="0"/>
              <a:t>Accepting</a:t>
            </a:r>
            <a:r>
              <a:rPr lang="en-CA" sz="1600" dirty="0" smtClean="0"/>
              <a:t>: at first accepting of Gene, happy to see him before the conversation became tense</a:t>
            </a:r>
            <a:endParaRPr lang="en-CA" sz="1600" u="sng" dirty="0" smtClean="0"/>
          </a:p>
          <a:p>
            <a:pPr marL="457200" indent="-457200">
              <a:buNone/>
            </a:pPr>
            <a:endParaRPr lang="en-CA" sz="2000" dirty="0" smtClean="0"/>
          </a:p>
          <a:p>
            <a:pPr>
              <a:buNone/>
            </a:pPr>
            <a:endParaRPr lang="en-CA" sz="2000" u="sng" dirty="0" smtClean="0"/>
          </a:p>
          <a:p>
            <a:pPr>
              <a:buNone/>
            </a:pPr>
            <a:endParaRPr lang="en-CA" sz="2000" u="sng" dirty="0" smtClean="0"/>
          </a:p>
          <a:p>
            <a:pPr>
              <a:buNone/>
            </a:pPr>
            <a:endParaRPr lang="en-CA" sz="2000" u="sng" dirty="0" smtClean="0"/>
          </a:p>
          <a:p>
            <a:pPr>
              <a:buNone/>
            </a:pPr>
            <a:r>
              <a:rPr lang="en-CA" sz="2000" u="sng" dirty="0" smtClean="0"/>
              <a:t>:</a:t>
            </a:r>
            <a:endParaRPr lang="en-CA" sz="2000" u="sn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C00000"/>
                </a:solidFill>
              </a:rPr>
              <a:t>Secondary Characters</a:t>
            </a:r>
            <a:endParaRPr lang="en-CA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r>
              <a:rPr lang="en-CA" sz="1600" u="sng" dirty="0" smtClean="0"/>
              <a:t>Doctor</a:t>
            </a:r>
            <a:r>
              <a:rPr lang="en-CA" sz="1600" dirty="0" smtClean="0"/>
              <a:t>: examines Finny and allows him to have a visit with Gene, then sends Gene away saying no more visits </a:t>
            </a:r>
          </a:p>
          <a:p>
            <a:pPr>
              <a:buAutoNum type="arabicPeriod"/>
            </a:pPr>
            <a:r>
              <a:rPr lang="en-CA" sz="1600" u="sng" dirty="0" smtClean="0"/>
              <a:t>Classmates Belonging to Super Suicide Society</a:t>
            </a:r>
            <a:r>
              <a:rPr lang="en-CA" sz="1600" dirty="0" smtClean="0"/>
              <a:t>: Continue with the nightly meetings</a:t>
            </a:r>
            <a:endParaRPr lang="en-CA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>
                <a:solidFill>
                  <a:srgbClr val="C00000"/>
                </a:solidFill>
              </a:rPr>
              <a:t>Setting</a:t>
            </a:r>
            <a:endParaRPr lang="en-CA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1600" u="sng" dirty="0" smtClean="0"/>
              <a:t>Location</a:t>
            </a:r>
            <a:r>
              <a:rPr lang="en-CA" sz="1600" dirty="0" smtClean="0"/>
              <a:t>: beach setting at night; in the dorm room of Finny, Gene, arguing about the leap; by the tree/river bank; hospital; </a:t>
            </a:r>
            <a:r>
              <a:rPr lang="en-CA" sz="1600" dirty="0" err="1" smtClean="0"/>
              <a:t>Finny’s</a:t>
            </a:r>
            <a:r>
              <a:rPr lang="en-CA" sz="1600" dirty="0" smtClean="0"/>
              <a:t> home in Boston; back at school </a:t>
            </a:r>
          </a:p>
          <a:p>
            <a:pPr>
              <a:buNone/>
            </a:pPr>
            <a:endParaRPr lang="en-CA" sz="2000" dirty="0" smtClean="0"/>
          </a:p>
          <a:p>
            <a:pPr>
              <a:buNone/>
            </a:pPr>
            <a:r>
              <a:rPr lang="en-CA" sz="1600" u="sng" dirty="0" smtClean="0"/>
              <a:t>Time Period</a:t>
            </a:r>
            <a:r>
              <a:rPr lang="en-CA" sz="1600" dirty="0" smtClean="0"/>
              <a:t>: Summer Session; Summer Holidays; September at school when it resumes</a:t>
            </a:r>
          </a:p>
          <a:p>
            <a:pPr>
              <a:buNone/>
            </a:pPr>
            <a:endParaRPr lang="en-CA" sz="1600" dirty="0" smtClean="0"/>
          </a:p>
          <a:p>
            <a:pPr>
              <a:buNone/>
            </a:pPr>
            <a:r>
              <a:rPr lang="en-CA" sz="1600" u="sng" dirty="0" smtClean="0"/>
              <a:t>Mood:</a:t>
            </a:r>
            <a:r>
              <a:rPr lang="en-CA" sz="1600" dirty="0" smtClean="0"/>
              <a:t> </a:t>
            </a:r>
            <a:r>
              <a:rPr lang="en-US" sz="1600" u="sng" dirty="0" smtClean="0"/>
              <a:t>Tense</a:t>
            </a:r>
            <a:r>
              <a:rPr lang="en-US" sz="1600" dirty="0" smtClean="0"/>
              <a:t> between the 2 boys, unclear because of the mystery of what happened and no clear conclusions</a:t>
            </a:r>
          </a:p>
          <a:p>
            <a:pPr>
              <a:buNone/>
            </a:pPr>
            <a:r>
              <a:rPr lang="en-US" sz="1600" u="sng" dirty="0" smtClean="0"/>
              <a:t>Regret:</a:t>
            </a:r>
            <a:r>
              <a:rPr lang="en-US" sz="1600" dirty="0" smtClean="0"/>
              <a:t> because Gene regrets what he said about Finny and his responsibilities academically, failing the trig test</a:t>
            </a:r>
          </a:p>
          <a:p>
            <a:pPr>
              <a:buNone/>
            </a:pPr>
            <a:endParaRPr lang="en-CA" sz="1600" u="sn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>
                <a:solidFill>
                  <a:srgbClr val="C00000"/>
                </a:solidFill>
              </a:rPr>
              <a:t>Main Events</a:t>
            </a:r>
            <a:endParaRPr lang="en-CA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None/>
            </a:pPr>
            <a:r>
              <a:rPr lang="en-CA" sz="1600" u="sng" dirty="0" smtClean="0"/>
              <a:t>Chapter 4</a:t>
            </a:r>
            <a:endParaRPr lang="en-CA" sz="1600" dirty="0" smtClean="0"/>
          </a:p>
          <a:p>
            <a:pPr marL="457200" indent="-457200"/>
            <a:r>
              <a:rPr lang="en-CA" sz="1600" dirty="0" smtClean="0"/>
              <a:t>Boys sleep on the beach all night; escaped with no major trouble from school but Gene failed his Trigonometry test; wants to improve his mark, Finny says that he works too hard</a:t>
            </a:r>
          </a:p>
          <a:p>
            <a:pPr marL="457200" indent="-457200"/>
            <a:r>
              <a:rPr lang="en-CA" sz="1600" dirty="0" smtClean="0"/>
              <a:t>Gene tries to be valedictorian; Finny athletic success</a:t>
            </a:r>
          </a:p>
          <a:p>
            <a:pPr marL="457200" indent="-457200"/>
            <a:r>
              <a:rPr lang="en-CA" sz="1600" dirty="0" smtClean="0"/>
              <a:t>Keep up with nightly meetings of Suicide Society</a:t>
            </a:r>
          </a:p>
          <a:p>
            <a:pPr marL="457200" indent="-457200"/>
            <a:r>
              <a:rPr lang="en-CA" sz="1600" dirty="0" smtClean="0"/>
              <a:t>Jumping from the tree, causes Finny to fall and land on the bank; they were supposed to jump together, </a:t>
            </a:r>
            <a:r>
              <a:rPr lang="en-CA" sz="1600" dirty="0" err="1" smtClean="0"/>
              <a:t>Finny’s</a:t>
            </a:r>
            <a:r>
              <a:rPr lang="en-CA" sz="1600" dirty="0" smtClean="0"/>
              <a:t> idea</a:t>
            </a:r>
          </a:p>
          <a:p>
            <a:pPr marL="457200" indent="-457200"/>
            <a:endParaRPr lang="en-CA" sz="1600" dirty="0" smtClean="0"/>
          </a:p>
          <a:p>
            <a:pPr marL="457200" indent="-457200">
              <a:buNone/>
            </a:pPr>
            <a:r>
              <a:rPr lang="en-CA" sz="1600" u="sng" dirty="0" smtClean="0"/>
              <a:t>Chapter 5</a:t>
            </a:r>
          </a:p>
          <a:p>
            <a:pPr marL="457200" indent="-457200"/>
            <a:r>
              <a:rPr lang="en-CA" sz="1600" dirty="0" err="1" smtClean="0"/>
              <a:t>Finny’s</a:t>
            </a:r>
            <a:r>
              <a:rPr lang="en-CA" sz="1600" dirty="0" smtClean="0"/>
              <a:t> leg shatters in the fall; argument about how it happened</a:t>
            </a:r>
          </a:p>
          <a:p>
            <a:pPr marL="457200" indent="-457200"/>
            <a:r>
              <a:rPr lang="en-CA" sz="1600" dirty="0" smtClean="0"/>
              <a:t>Gene visits Finny in the hospital and they argue about what happened; doctor sends Gene away</a:t>
            </a:r>
          </a:p>
          <a:p>
            <a:pPr marL="457200" indent="-457200"/>
            <a:r>
              <a:rPr lang="en-CA" sz="1600" dirty="0" smtClean="0"/>
              <a:t>Both boys return home for one month of holidays, separate cities</a:t>
            </a:r>
          </a:p>
          <a:p>
            <a:pPr marL="457200" indent="-457200"/>
            <a:r>
              <a:rPr lang="en-CA" sz="1600" dirty="0" smtClean="0"/>
              <a:t>September arrives, Gene visits Finny on the way to school; calm at first, but then tension arrives as they discuss what happened with the fall</a:t>
            </a:r>
          </a:p>
          <a:p>
            <a:pPr marL="457200" indent="-457200"/>
            <a:r>
              <a:rPr lang="en-CA" sz="1600" dirty="0" smtClean="0"/>
              <a:t>Gene confesses that he shook the tree branch</a:t>
            </a:r>
          </a:p>
          <a:p>
            <a:pPr marL="457200" indent="-457200">
              <a:buNone/>
            </a:pPr>
            <a:endParaRPr lang="en-CA" sz="1600" dirty="0" smtClean="0"/>
          </a:p>
          <a:p>
            <a:pPr marL="457200" indent="-457200"/>
            <a:endParaRPr lang="en-CA" sz="1600" dirty="0" smtClean="0"/>
          </a:p>
          <a:p>
            <a:pPr marL="457200" indent="-457200"/>
            <a:endParaRPr lang="en-CA" sz="16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>
                <a:solidFill>
                  <a:srgbClr val="C00000"/>
                </a:solidFill>
              </a:rPr>
              <a:t>Theme</a:t>
            </a:r>
            <a:endParaRPr lang="en-CA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endParaRPr lang="en-CA" sz="2000" dirty="0" smtClean="0"/>
          </a:p>
          <a:p>
            <a:pPr marL="457200" indent="-457200">
              <a:buAutoNum type="arabicPeriod"/>
            </a:pPr>
            <a:r>
              <a:rPr lang="en-CA" sz="1600" u="sng" dirty="0" smtClean="0"/>
              <a:t>Education</a:t>
            </a:r>
            <a:r>
              <a:rPr lang="en-CA" sz="1600" dirty="0" smtClean="0"/>
              <a:t>: style of education (private boys’ US boarding school at the end of WW2)</a:t>
            </a:r>
          </a:p>
          <a:p>
            <a:pPr marL="457200" indent="-457200">
              <a:buAutoNum type="arabicPeriod"/>
            </a:pPr>
            <a:endParaRPr lang="en-CA" sz="1600" u="sng" dirty="0" smtClean="0"/>
          </a:p>
          <a:p>
            <a:pPr marL="457200" indent="-457200">
              <a:buAutoNum type="arabicPeriod"/>
            </a:pPr>
            <a:endParaRPr lang="en-CA" sz="1600" u="sng" dirty="0" smtClean="0"/>
          </a:p>
          <a:p>
            <a:pPr marL="457200" indent="-457200">
              <a:buAutoNum type="arabicPeriod"/>
            </a:pPr>
            <a:r>
              <a:rPr lang="en-CA" sz="1600" u="sng" dirty="0" smtClean="0"/>
              <a:t>Trust:</a:t>
            </a:r>
            <a:r>
              <a:rPr lang="en-CA" sz="1600" dirty="0" smtClean="0"/>
              <a:t> on the way out, being destroyed because the boys are questioning each other and the actions leading to </a:t>
            </a:r>
            <a:r>
              <a:rPr lang="en-CA" sz="1600" dirty="0" err="1" smtClean="0"/>
              <a:t>Finny’s</a:t>
            </a:r>
            <a:r>
              <a:rPr lang="en-CA" sz="1600" dirty="0" smtClean="0"/>
              <a:t> fall; small amount of interest in the friendship still</a:t>
            </a:r>
          </a:p>
          <a:p>
            <a:pPr marL="457200" indent="-457200">
              <a:buAutoNum type="arabicPeriod"/>
            </a:pPr>
            <a:endParaRPr lang="en-CA" sz="1600" u="sng" dirty="0" smtClean="0"/>
          </a:p>
          <a:p>
            <a:pPr marL="457200" indent="-457200">
              <a:buAutoNum type="arabicPeriod" startAt="3"/>
            </a:pPr>
            <a:r>
              <a:rPr lang="en-CA" sz="1600" u="sng" dirty="0" smtClean="0"/>
              <a:t>Friendship:</a:t>
            </a:r>
            <a:r>
              <a:rPr lang="en-CA" sz="1600" dirty="0" smtClean="0"/>
              <a:t> </a:t>
            </a:r>
            <a:r>
              <a:rPr lang="en-CA" sz="1600" u="sng" dirty="0" smtClean="0"/>
              <a:t>not strong </a:t>
            </a:r>
            <a:r>
              <a:rPr lang="en-CA" sz="1600" dirty="0" smtClean="0"/>
              <a:t>anymore because of the accident and accusations that were flying between both boys; </a:t>
            </a:r>
            <a:r>
              <a:rPr lang="en-CA" sz="1600" u="sng" dirty="0" smtClean="0"/>
              <a:t>stressed</a:t>
            </a:r>
            <a:r>
              <a:rPr lang="en-CA" sz="1600" dirty="0" smtClean="0"/>
              <a:t> because of the above; </a:t>
            </a:r>
            <a:r>
              <a:rPr lang="en-CA" sz="1600" u="sng" dirty="0" smtClean="0"/>
              <a:t>tested</a:t>
            </a:r>
            <a:r>
              <a:rPr lang="en-CA" sz="1600" dirty="0" smtClean="0"/>
              <a:t> to see if it will recover or weaken even further; it could possibly be ending</a:t>
            </a:r>
          </a:p>
          <a:p>
            <a:pPr marL="457200" indent="-457200">
              <a:buAutoNum type="arabicPeriod" startAt="3"/>
            </a:pPr>
            <a:endParaRPr lang="en-CA" sz="1600" u="sng" dirty="0" smtClean="0"/>
          </a:p>
          <a:p>
            <a:pPr marL="457200" indent="-457200">
              <a:buAutoNum type="arabicPeriod" startAt="3"/>
            </a:pPr>
            <a:r>
              <a:rPr lang="en-CA" sz="1600" u="sng" dirty="0" smtClean="0"/>
              <a:t>Jealousy:</a:t>
            </a:r>
            <a:r>
              <a:rPr lang="en-CA" sz="1600" dirty="0" smtClean="0"/>
              <a:t> Gene is jealous of </a:t>
            </a:r>
            <a:r>
              <a:rPr lang="en-CA" sz="1600" dirty="0" err="1" smtClean="0"/>
              <a:t>Finny’s</a:t>
            </a:r>
            <a:r>
              <a:rPr lang="en-CA" sz="1600" dirty="0" smtClean="0"/>
              <a:t> athletic ability; possibly Gene is jealous of </a:t>
            </a:r>
            <a:r>
              <a:rPr lang="en-CA" sz="1600" dirty="0" err="1" smtClean="0"/>
              <a:t>Finny’s</a:t>
            </a:r>
            <a:r>
              <a:rPr lang="en-CA" sz="1600" dirty="0" smtClean="0"/>
              <a:t> calm and jovial and confident manner with people</a:t>
            </a:r>
          </a:p>
          <a:p>
            <a:pPr marL="457200" indent="-457200">
              <a:buAutoNum type="arabicPeriod" startAt="3"/>
            </a:pPr>
            <a:endParaRPr lang="en-CA" sz="1600" u="sng" dirty="0" smtClean="0"/>
          </a:p>
          <a:p>
            <a:pPr marL="457200" indent="-457200">
              <a:buAutoNum type="arabicPeriod" startAt="3"/>
            </a:pPr>
            <a:r>
              <a:rPr lang="en-CA" sz="1600" u="sng" dirty="0" smtClean="0"/>
              <a:t>Identity:</a:t>
            </a:r>
            <a:r>
              <a:rPr lang="en-CA" sz="1600" dirty="0" smtClean="0"/>
              <a:t> Gene struggles at first to take on his own identity, seeming to like </a:t>
            </a:r>
            <a:r>
              <a:rPr lang="en-CA" sz="1600" dirty="0" err="1" smtClean="0"/>
              <a:t>Finny’s</a:t>
            </a:r>
            <a:r>
              <a:rPr lang="en-CA" sz="1600" dirty="0" smtClean="0"/>
              <a:t> identity more</a:t>
            </a:r>
          </a:p>
          <a:p>
            <a:pPr marL="457200" indent="-457200">
              <a:buAutoNum type="arabicPeriod" startAt="3"/>
            </a:pPr>
            <a:endParaRPr lang="en-CA" sz="1600" u="sng" dirty="0" smtClean="0"/>
          </a:p>
          <a:p>
            <a:pPr marL="457200" indent="-457200">
              <a:buAutoNum type="arabicPeriod" startAt="3"/>
            </a:pPr>
            <a:r>
              <a:rPr lang="en-CA" sz="1600" u="sng" dirty="0" smtClean="0"/>
              <a:t>Reality: </a:t>
            </a:r>
            <a:r>
              <a:rPr lang="en-CA" sz="1600" dirty="0" smtClean="0"/>
              <a:t> what really occurred with </a:t>
            </a:r>
            <a:r>
              <a:rPr lang="en-CA" sz="1600" dirty="0" err="1" smtClean="0"/>
              <a:t>Finny’s</a:t>
            </a:r>
            <a:r>
              <a:rPr lang="en-CA" sz="1600" dirty="0" smtClean="0"/>
              <a:t> fall out of the tree </a:t>
            </a:r>
            <a:r>
              <a:rPr lang="en-CA" sz="1600" dirty="0" smtClean="0"/>
              <a:t>branch</a:t>
            </a:r>
          </a:p>
          <a:p>
            <a:pPr marL="457200" indent="-457200">
              <a:buAutoNum type="arabicPeriod" startAt="3"/>
            </a:pPr>
            <a:r>
              <a:rPr lang="en-CA" sz="1600" u="sng" dirty="0" smtClean="0"/>
              <a:t>Guilt:</a:t>
            </a:r>
            <a:r>
              <a:rPr lang="en-CA" sz="1600" dirty="0" smtClean="0"/>
              <a:t> as experienced by Gene over </a:t>
            </a:r>
            <a:r>
              <a:rPr lang="en-CA" sz="1600" smtClean="0"/>
              <a:t>the accident</a:t>
            </a:r>
            <a:endParaRPr lang="en-CA" sz="1600" u="sng" dirty="0" smtClean="0"/>
          </a:p>
          <a:p>
            <a:pPr marL="457200" indent="-457200">
              <a:buAutoNum type="arabicPeriod"/>
            </a:pPr>
            <a:endParaRPr lang="en-CA" sz="2000" dirty="0" smtClean="0"/>
          </a:p>
          <a:p>
            <a:pPr marL="457200" indent="-457200">
              <a:buAutoNum type="arabicPeriod"/>
            </a:pPr>
            <a:endParaRPr lang="en-CA" sz="2000" dirty="0" smtClean="0"/>
          </a:p>
          <a:p>
            <a:pPr marL="457200" indent="-457200">
              <a:buAutoNum type="arabicPeriod"/>
            </a:pPr>
            <a:endParaRPr lang="en-CA" sz="2000" dirty="0" smtClean="0"/>
          </a:p>
          <a:p>
            <a:pPr marL="457200" indent="-457200">
              <a:buAutoNum type="arabicPeriod"/>
            </a:pPr>
            <a:endParaRPr lang="en-CA" sz="2000" dirty="0" smtClean="0"/>
          </a:p>
          <a:p>
            <a:pPr marL="457200" indent="-457200">
              <a:buAutoNum type="arabicPeriod"/>
            </a:pPr>
            <a:endParaRPr lang="en-CA" sz="2000" dirty="0" smtClean="0"/>
          </a:p>
          <a:p>
            <a:pPr marL="457200" indent="-457200">
              <a:buAutoNum type="arabicPeriod"/>
            </a:pPr>
            <a:endParaRPr lang="en-CA" sz="2000" dirty="0" smtClean="0"/>
          </a:p>
          <a:p>
            <a:pPr marL="457200" indent="-457200"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>
                <a:solidFill>
                  <a:srgbClr val="C00000"/>
                </a:solidFill>
              </a:rPr>
              <a:t>Meaningful Quotes</a:t>
            </a:r>
            <a:endParaRPr lang="en-CA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r>
              <a:rPr lang="en-CA" sz="1600" dirty="0" smtClean="0"/>
              <a:t>Pg. 59 “</a:t>
            </a:r>
            <a:r>
              <a:rPr lang="en-CA" sz="1600" i="1" dirty="0" smtClean="0"/>
              <a:t>Now I knew that there never was and there never could have been any rivalry between us. I was not of the same quality as him.” </a:t>
            </a:r>
            <a:r>
              <a:rPr lang="en-CA" sz="1600" dirty="0" smtClean="0"/>
              <a:t>Gene speaking to Finny; theme of identity and revealing who he really is; looking down on Finny</a:t>
            </a:r>
          </a:p>
          <a:p>
            <a:pPr>
              <a:buAutoNum type="arabicPeriod"/>
            </a:pPr>
            <a:endParaRPr lang="en-CA" sz="1600" dirty="0" smtClean="0"/>
          </a:p>
          <a:p>
            <a:pPr>
              <a:buAutoNum type="arabicPeriod"/>
            </a:pPr>
            <a:r>
              <a:rPr lang="en-CA" sz="1600" dirty="0" smtClean="0"/>
              <a:t>Pg. 60 “</a:t>
            </a:r>
            <a:r>
              <a:rPr lang="en-CA" sz="1600" i="1" dirty="0" smtClean="0"/>
              <a:t>It was the first clumsy physical action that I had ever seen him make with unthinking sureness I moved out of the limb and jumped into the river. Every trace of my fear of this forgotten.”</a:t>
            </a:r>
            <a:r>
              <a:rPr lang="en-CA" sz="1600" dirty="0" smtClean="0"/>
              <a:t> Gene to Finny about </a:t>
            </a:r>
            <a:r>
              <a:rPr lang="en-CA" sz="1600" dirty="0" err="1" smtClean="0"/>
              <a:t>Finny’s</a:t>
            </a:r>
            <a:r>
              <a:rPr lang="en-CA" sz="1600" dirty="0" smtClean="0"/>
              <a:t> legs; realizes Finny was really injured, feeling regretful for this action</a:t>
            </a:r>
          </a:p>
          <a:p>
            <a:pPr>
              <a:buAutoNum type="arabicPeriod"/>
            </a:pPr>
            <a:endParaRPr lang="en-CA" sz="1600" dirty="0" smtClean="0"/>
          </a:p>
          <a:p>
            <a:pPr>
              <a:buAutoNum type="arabicPeriod"/>
            </a:pPr>
            <a:endParaRPr lang="en-CA" sz="16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>
                <a:solidFill>
                  <a:srgbClr val="C00000"/>
                </a:solidFill>
              </a:rPr>
              <a:t>Figurative Language</a:t>
            </a:r>
            <a:endParaRPr lang="en-CA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endParaRPr lang="en-CA" sz="2000" dirty="0" smtClean="0"/>
          </a:p>
          <a:p>
            <a:pPr marL="457200" indent="-457200">
              <a:buAutoNum type="arabicPeriod"/>
            </a:pPr>
            <a:r>
              <a:rPr lang="en-CA" sz="1600" dirty="0" smtClean="0"/>
              <a:t>Pg. 68 “</a:t>
            </a:r>
            <a:r>
              <a:rPr lang="en-CA" sz="1600" i="1" dirty="0" smtClean="0"/>
              <a:t>Despite everything at the Devon Infirmary he had seen athletic there temporarily enjoyed in a game. Propped now before a great New England fireplace on this quiet old street he looked to me </a:t>
            </a:r>
            <a:r>
              <a:rPr lang="en-CA" sz="1600" i="1" u="sng" dirty="0" smtClean="0"/>
              <a:t>like an invalid housebound</a:t>
            </a:r>
            <a:r>
              <a:rPr lang="en-CA" sz="1600" i="1" dirty="0" smtClean="0"/>
              <a:t>.” </a:t>
            </a:r>
            <a:r>
              <a:rPr lang="en-CA" sz="1600" dirty="0" smtClean="0"/>
              <a:t>Simile and Imagery combined to describe poor Finny after the accident</a:t>
            </a:r>
          </a:p>
          <a:p>
            <a:pPr marL="457200" indent="-457200">
              <a:buAutoNum type="arabicPeriod"/>
            </a:pPr>
            <a:endParaRPr lang="en-CA" sz="1600" dirty="0" smtClean="0"/>
          </a:p>
          <a:p>
            <a:pPr marL="457200" indent="-457200">
              <a:buAutoNum type="arabicPeriod"/>
            </a:pPr>
            <a:r>
              <a:rPr lang="en-CA" sz="1600" dirty="0" smtClean="0"/>
              <a:t>Pg. 49 </a:t>
            </a:r>
            <a:r>
              <a:rPr lang="en-CA" sz="1600" i="1" dirty="0" smtClean="0"/>
              <a:t>“The ocean looked bad too that grey waves hissing more daintily along the beach which was grey and dead looking itself.” </a:t>
            </a:r>
            <a:r>
              <a:rPr lang="en-CA" sz="1600" dirty="0" smtClean="0"/>
              <a:t> Personification of the ocean waves becoming like an animal or creature hissing; adds to the dark, sombre mood</a:t>
            </a:r>
            <a:endParaRPr lang="en-CA" sz="1600" i="1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>
                <a:solidFill>
                  <a:srgbClr val="C00000"/>
                </a:solidFill>
              </a:rPr>
              <a:t>Vocabulary-Ch.4-5</a:t>
            </a:r>
            <a:endParaRPr lang="en-CA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r>
              <a:rPr lang="en-CA" sz="1600" dirty="0" smtClean="0"/>
              <a:t>Invalid</a:t>
            </a:r>
          </a:p>
          <a:p>
            <a:pPr>
              <a:buAutoNum type="arabicPeriod"/>
            </a:pPr>
            <a:r>
              <a:rPr lang="en-CA" sz="1600" dirty="0" smtClean="0"/>
              <a:t>Disapproving</a:t>
            </a:r>
          </a:p>
          <a:p>
            <a:pPr>
              <a:buAutoNum type="arabicPeriod"/>
            </a:pPr>
            <a:r>
              <a:rPr lang="en-CA" sz="1600" dirty="0" smtClean="0"/>
              <a:t>Clumsy</a:t>
            </a:r>
          </a:p>
          <a:p>
            <a:pPr>
              <a:buAutoNum type="arabicPeriod"/>
            </a:pPr>
            <a:r>
              <a:rPr lang="en-CA" sz="1600" dirty="0" smtClean="0"/>
              <a:t>Visionary</a:t>
            </a:r>
          </a:p>
          <a:p>
            <a:pPr>
              <a:buAutoNum type="arabicPeriod"/>
            </a:pPr>
            <a:r>
              <a:rPr lang="en-CA" sz="1600" dirty="0" smtClean="0"/>
              <a:t>Miniature</a:t>
            </a:r>
          </a:p>
          <a:p>
            <a:pPr>
              <a:buAutoNum type="arabicPeriod"/>
            </a:pPr>
            <a:r>
              <a:rPr lang="en-CA" sz="1600" dirty="0" smtClean="0"/>
              <a:t>Intoxicant</a:t>
            </a:r>
          </a:p>
          <a:p>
            <a:pPr>
              <a:buAutoNum type="arabicPeriod"/>
            </a:pPr>
            <a:r>
              <a:rPr lang="en-CA" sz="1600" dirty="0" smtClean="0"/>
              <a:t>Deliberately</a:t>
            </a:r>
          </a:p>
          <a:p>
            <a:pPr>
              <a:buAutoNum type="arabicPeriod"/>
            </a:pPr>
            <a:r>
              <a:rPr lang="en-CA" sz="1600" dirty="0" smtClean="0"/>
              <a:t>Elegance</a:t>
            </a:r>
          </a:p>
          <a:p>
            <a:pPr>
              <a:buAutoNum type="arabicPeriod"/>
            </a:pPr>
            <a:r>
              <a:rPr lang="en-CA" sz="1600" dirty="0" smtClean="0"/>
              <a:t>Paganism</a:t>
            </a:r>
          </a:p>
          <a:p>
            <a:pPr>
              <a:buAutoNum type="arabicPeriod"/>
            </a:pPr>
            <a:r>
              <a:rPr lang="en-CA" sz="1600" dirty="0" smtClean="0"/>
              <a:t>Decalogue</a:t>
            </a:r>
          </a:p>
          <a:p>
            <a:pPr>
              <a:buNone/>
            </a:pPr>
            <a:r>
              <a:rPr lang="en-CA" sz="1600" dirty="0" smtClean="0"/>
              <a:t> </a:t>
            </a:r>
            <a:endParaRPr lang="en-CA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851</Words>
  <Application>Microsoft Office PowerPoint</Application>
  <PresentationFormat>On-screen Show (4:3)</PresentationFormat>
  <Paragraphs>97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 Separate Peace by John Knowles</vt:lpstr>
      <vt:lpstr>Main Characters</vt:lpstr>
      <vt:lpstr>Secondary Characters</vt:lpstr>
      <vt:lpstr>Setting</vt:lpstr>
      <vt:lpstr>Main Events</vt:lpstr>
      <vt:lpstr>Theme</vt:lpstr>
      <vt:lpstr>Meaningful Quotes</vt:lpstr>
      <vt:lpstr>Figurative Language</vt:lpstr>
      <vt:lpstr>Vocabulary-Ch.4-5</vt:lpstr>
      <vt:lpstr>Text and Society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Gillian</dc:creator>
  <cp:lastModifiedBy>Gillian</cp:lastModifiedBy>
  <cp:revision>142</cp:revision>
  <dcterms:created xsi:type="dcterms:W3CDTF">2019-05-05T23:22:58Z</dcterms:created>
  <dcterms:modified xsi:type="dcterms:W3CDTF">2021-01-15T14:20:32Z</dcterms:modified>
</cp:coreProperties>
</file>