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64" r:id="rId4"/>
    <p:sldId id="266" r:id="rId5"/>
    <p:sldId id="267"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8" d="100"/>
          <a:sy n="58" d="100"/>
        </p:scale>
        <p:origin x="1518" y="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2023-05-17</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2023-05-17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2023-05-17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2023-05-17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2023-05-17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2023-05-17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2023-05-17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2023-05-17</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2023-05-17</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2023-05-17</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2023-05-17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2023-05-17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2023-05-17</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a:solidFill>
                  <a:srgbClr val="FF0000"/>
                </a:solidFill>
              </a:rPr>
              <a:t>ENG4U Assignment #3</a:t>
            </a:r>
            <a:br>
              <a:rPr lang="en-CA" sz="3200" dirty="0">
                <a:solidFill>
                  <a:srgbClr val="FF0000"/>
                </a:solidFill>
              </a:rPr>
            </a:br>
            <a:r>
              <a:rPr lang="en-CA" sz="3200" dirty="0">
                <a:solidFill>
                  <a:srgbClr val="FF0000"/>
                </a:solidFill>
              </a:rPr>
              <a:t>Opinion/Persuasive Essay</a:t>
            </a:r>
          </a:p>
        </p:txBody>
      </p:sp>
      <p:sp>
        <p:nvSpPr>
          <p:cNvPr id="3" name="Subtitle 2"/>
          <p:cNvSpPr>
            <a:spLocks noGrp="1"/>
          </p:cNvSpPr>
          <p:nvPr>
            <p:ph type="subTitle" idx="1"/>
          </p:nvPr>
        </p:nvSpPr>
        <p:spPr/>
        <p:txBody>
          <a:bodyPr>
            <a:normAutofit fontScale="70000" lnSpcReduction="20000"/>
          </a:bodyPr>
          <a:lstStyle/>
          <a:p>
            <a:r>
              <a:rPr lang="en-CA" sz="2400" i="1" dirty="0">
                <a:solidFill>
                  <a:schemeClr val="tx1"/>
                </a:solidFill>
              </a:rPr>
              <a:t>Topic Selection</a:t>
            </a:r>
          </a:p>
          <a:p>
            <a:r>
              <a:rPr lang="en-CA" sz="2400" i="1" dirty="0">
                <a:solidFill>
                  <a:schemeClr val="tx1"/>
                </a:solidFill>
              </a:rPr>
              <a:t>Brainstorming/Research</a:t>
            </a:r>
          </a:p>
          <a:p>
            <a:r>
              <a:rPr lang="en-CA" sz="2400" i="1" dirty="0">
                <a:solidFill>
                  <a:schemeClr val="tx1"/>
                </a:solidFill>
              </a:rPr>
              <a:t>Thesis Statement</a:t>
            </a:r>
          </a:p>
          <a:p>
            <a:r>
              <a:rPr lang="en-CA" sz="2400" i="1" dirty="0">
                <a:solidFill>
                  <a:schemeClr val="tx1"/>
                </a:solidFill>
              </a:rPr>
              <a:t>Planning/Drafting</a:t>
            </a:r>
          </a:p>
          <a:p>
            <a:r>
              <a:rPr lang="en-CA" sz="2400" i="1" dirty="0">
                <a:solidFill>
                  <a:schemeClr val="tx1"/>
                </a:solidFill>
              </a:rPr>
              <a:t>Revising/Editing</a:t>
            </a:r>
          </a:p>
          <a:p>
            <a:r>
              <a:rPr lang="en-CA" sz="2400" i="1" dirty="0">
                <a:solidFill>
                  <a:schemeClr val="tx1"/>
                </a:solidFill>
              </a:rPr>
              <a:t>Publishing</a:t>
            </a:r>
          </a:p>
          <a:p>
            <a:endParaRPr lang="en-CA" sz="2400" i="1" dirty="0">
              <a:solidFill>
                <a:schemeClr val="tx1"/>
              </a:solidFill>
            </a:endParaRP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611560" y="260648"/>
            <a:ext cx="2065481" cy="1449280"/>
          </a:xfrm>
          <a:prstGeom prst="rect">
            <a:avLst/>
          </a:prstGeom>
          <a:noFill/>
        </p:spPr>
      </p:pic>
      <p:sp>
        <p:nvSpPr>
          <p:cNvPr id="14338" name="AutoShape 2"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sp>
        <p:nvSpPr>
          <p:cNvPr id="14340" name="AutoShape 4"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2290" name="Picture 2" descr="Critical Essay Writing Process - Programming Insider"/>
          <p:cNvPicPr>
            <a:picLocks noChangeAspect="1" noChangeArrowheads="1"/>
          </p:cNvPicPr>
          <p:nvPr/>
        </p:nvPicPr>
        <p:blipFill>
          <a:blip r:embed="rId4" cstate="print"/>
          <a:srcRect/>
          <a:stretch>
            <a:fillRect/>
          </a:stretch>
        </p:blipFill>
        <p:spPr bwMode="auto">
          <a:xfrm>
            <a:off x="5868144" y="116632"/>
            <a:ext cx="3014605" cy="1656184"/>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Directions</a:t>
            </a:r>
          </a:p>
        </p:txBody>
      </p:sp>
      <p:sp>
        <p:nvSpPr>
          <p:cNvPr id="3" name="Content Placeholder 2"/>
          <p:cNvSpPr>
            <a:spLocks noGrp="1"/>
          </p:cNvSpPr>
          <p:nvPr>
            <p:ph idx="1"/>
          </p:nvPr>
        </p:nvSpPr>
        <p:spPr/>
        <p:txBody>
          <a:bodyPr>
            <a:normAutofit fontScale="77500" lnSpcReduction="20000"/>
          </a:bodyPr>
          <a:lstStyle/>
          <a:p>
            <a:pPr marL="457200" indent="-457200">
              <a:buAutoNum type="arabicPeriod"/>
            </a:pPr>
            <a:r>
              <a:rPr lang="en-CA" sz="2000" b="1" dirty="0"/>
              <a:t>Select a topic </a:t>
            </a:r>
            <a:r>
              <a:rPr lang="en-CA" sz="2000" dirty="0"/>
              <a:t>that interests you and that you feel strongly about. **See the </a:t>
            </a:r>
            <a:r>
              <a:rPr lang="en-CA" sz="2000" b="1" dirty="0"/>
              <a:t>Essay Structure PPT </a:t>
            </a:r>
            <a:r>
              <a:rPr lang="en-CA" sz="2000" dirty="0"/>
              <a:t>for suggestions.</a:t>
            </a:r>
          </a:p>
          <a:p>
            <a:pPr marL="457200" indent="-457200">
              <a:buAutoNum type="arabicPeriod"/>
            </a:pPr>
            <a:endParaRPr lang="en-CA" sz="2000" dirty="0"/>
          </a:p>
          <a:p>
            <a:pPr marL="457200" indent="-457200">
              <a:buAutoNum type="arabicPeriod"/>
            </a:pPr>
            <a:r>
              <a:rPr lang="en-CA" sz="2000" dirty="0"/>
              <a:t>Perform some research and gather ideas to </a:t>
            </a:r>
            <a:r>
              <a:rPr lang="en-CA" sz="2000" b="1" dirty="0"/>
              <a:t>build your Opinion/Thesis Statement.  **See Essay Structure PPT</a:t>
            </a:r>
          </a:p>
          <a:p>
            <a:pPr marL="457200" indent="-457200">
              <a:buAutoNum type="arabicPeriod"/>
            </a:pPr>
            <a:endParaRPr lang="en-CA" sz="2000" b="1" dirty="0"/>
          </a:p>
          <a:p>
            <a:pPr marL="457200" indent="-457200">
              <a:buAutoNum type="arabicPeriod"/>
            </a:pPr>
            <a:r>
              <a:rPr lang="en-CA" sz="2000" dirty="0"/>
              <a:t>Follow the </a:t>
            </a:r>
            <a:r>
              <a:rPr lang="en-CA" sz="2000" b="1" dirty="0"/>
              <a:t>Plan and Paragraph format </a:t>
            </a:r>
            <a:r>
              <a:rPr lang="en-CA" sz="2000" dirty="0"/>
              <a:t>to construct your essay. 250-300 words. </a:t>
            </a:r>
            <a:r>
              <a:rPr lang="en-CA" sz="2000" b="1" dirty="0"/>
              <a:t>**Put all research into your own words.</a:t>
            </a:r>
          </a:p>
          <a:p>
            <a:pPr marL="457200" indent="-457200">
              <a:buAutoNum type="arabicPeriod"/>
            </a:pPr>
            <a:endParaRPr lang="en-CA" sz="2000" b="1" dirty="0"/>
          </a:p>
          <a:p>
            <a:pPr marL="457200" indent="-457200">
              <a:buAutoNum type="arabicPeriod"/>
            </a:pPr>
            <a:r>
              <a:rPr lang="en-CA" sz="2000" b="1" dirty="0"/>
              <a:t>Review/Edit your Draft. **Use the same draft from your AS Learning Opinion Essay.</a:t>
            </a:r>
          </a:p>
          <a:p>
            <a:pPr marL="457200" indent="-457200">
              <a:buAutoNum type="arabicPeriod"/>
            </a:pPr>
            <a:endParaRPr lang="en-CA" sz="2000" b="1" dirty="0"/>
          </a:p>
          <a:p>
            <a:pPr marL="457200" indent="-457200">
              <a:buAutoNum type="arabicPeriod"/>
            </a:pPr>
            <a:r>
              <a:rPr lang="en-CA" sz="2000" b="1" dirty="0"/>
              <a:t>Polish/publish your essay. </a:t>
            </a:r>
            <a:endParaRPr lang="en-CA" sz="2000" dirty="0"/>
          </a:p>
          <a:p>
            <a:pPr marL="457200" indent="-457200">
              <a:buAutoNum type="arabicPeriod"/>
            </a:pPr>
            <a:endParaRPr lang="en-CA" sz="2000" dirty="0"/>
          </a:p>
          <a:p>
            <a:pPr marL="457200" indent="-457200">
              <a:buAutoNum type="arabicPeriod"/>
            </a:pPr>
            <a:r>
              <a:rPr lang="en-CA" sz="2000" dirty="0"/>
              <a:t>Follow the </a:t>
            </a:r>
            <a:r>
              <a:rPr lang="en-CA" sz="2000" b="1" dirty="0"/>
              <a:t>Assignment Submission Guideline on </a:t>
            </a:r>
            <a:r>
              <a:rPr lang="en-CA" sz="2000" b="1" dirty="0" err="1"/>
              <a:t>Moodle</a:t>
            </a:r>
            <a:r>
              <a:rPr lang="en-CA" sz="2000" b="1" dirty="0"/>
              <a:t> </a:t>
            </a:r>
            <a:r>
              <a:rPr lang="en-CA" sz="2000" dirty="0"/>
              <a:t>(Course Orientation Page). Google Docs/Word Doc; Size 12, Times New Roman etc. With Full Name, Course Code, Date etc.</a:t>
            </a:r>
          </a:p>
          <a:p>
            <a:pPr marL="457200" indent="-457200">
              <a:buAutoNum type="arabicPeriod"/>
            </a:pPr>
            <a:endParaRPr lang="en-CA" sz="2000" dirty="0"/>
          </a:p>
          <a:p>
            <a:pPr marL="457200" indent="-457200">
              <a:buAutoNum type="arabicPeriod"/>
            </a:pPr>
            <a:r>
              <a:rPr lang="en-CA" sz="2000" dirty="0"/>
              <a:t>Put all paragraphs into your </a:t>
            </a:r>
            <a:r>
              <a:rPr lang="en-CA" sz="2000" b="1" dirty="0"/>
              <a:t>own words</a:t>
            </a:r>
            <a:r>
              <a:rPr lang="en-CA" sz="2000" dirty="0"/>
              <a:t>. </a:t>
            </a:r>
            <a:r>
              <a:rPr lang="en-CA" sz="2000" b="1" dirty="0"/>
              <a:t>Do not plagiarize.  </a:t>
            </a:r>
            <a:r>
              <a:rPr lang="en-CA" sz="2000"/>
              <a:t>Your essay </a:t>
            </a:r>
            <a:r>
              <a:rPr lang="en-CA" sz="2000" dirty="0"/>
              <a:t>and analysis must be in your own words. Use the </a:t>
            </a:r>
            <a:r>
              <a:rPr lang="en-CA" sz="2000" b="1" dirty="0"/>
              <a:t>APA/MLA Citation Guidelines </a:t>
            </a:r>
            <a:r>
              <a:rPr lang="en-CA" sz="2000" dirty="0"/>
              <a:t>for your </a:t>
            </a:r>
            <a:r>
              <a:rPr lang="en-CA" sz="2000" b="1" dirty="0"/>
              <a:t>Reference Page</a:t>
            </a:r>
            <a:r>
              <a:rPr lang="en-CA" sz="2000" dirty="0"/>
              <a:t>. **See Essay Structure PPT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Requirements</a:t>
            </a:r>
          </a:p>
        </p:txBody>
      </p:sp>
      <p:sp>
        <p:nvSpPr>
          <p:cNvPr id="3" name="Content Placeholder 2"/>
          <p:cNvSpPr>
            <a:spLocks noGrp="1"/>
          </p:cNvSpPr>
          <p:nvPr>
            <p:ph idx="1"/>
          </p:nvPr>
        </p:nvSpPr>
        <p:spPr/>
        <p:txBody>
          <a:bodyPr>
            <a:normAutofit/>
          </a:bodyPr>
          <a:lstStyle/>
          <a:p>
            <a:pPr marL="457200" indent="-457200">
              <a:buAutoNum type="arabicPeriod"/>
            </a:pPr>
            <a:r>
              <a:rPr lang="en-CA" sz="2000" b="1" dirty="0"/>
              <a:t>Proper Essay Paragraphing and Organization </a:t>
            </a:r>
            <a:r>
              <a:rPr lang="en-CA" sz="2000" dirty="0"/>
              <a:t>(topic sentences, examples and details, concluding sentences)</a:t>
            </a:r>
          </a:p>
          <a:p>
            <a:pPr marL="457200" indent="-457200">
              <a:buAutoNum type="arabicPeriod"/>
            </a:pPr>
            <a:r>
              <a:rPr lang="en-CA" sz="2000" b="1" dirty="0"/>
              <a:t>Recommended Plan of Paragraphs</a:t>
            </a:r>
            <a:r>
              <a:rPr lang="en-CA" sz="2000" dirty="0"/>
              <a:t>: 3-5 Paragraphs, see Essay Structure PPT</a:t>
            </a:r>
          </a:p>
          <a:p>
            <a:pPr marL="457200" indent="-457200">
              <a:buAutoNum type="arabicPeriod" startAt="3"/>
            </a:pPr>
            <a:r>
              <a:rPr lang="en-CA" sz="2000" b="1" dirty="0"/>
              <a:t>Remember to use your own words </a:t>
            </a:r>
            <a:r>
              <a:rPr lang="en-CA" sz="2000" dirty="0"/>
              <a:t>to </a:t>
            </a:r>
            <a:r>
              <a:rPr lang="en-CA" sz="2000" b="1" dirty="0"/>
              <a:t>avoid plagiarizing</a:t>
            </a:r>
            <a:r>
              <a:rPr lang="en-CA" sz="2000" dirty="0"/>
              <a:t>.  Put any words or phrases from the poem in Quotations using APA/MLA Guidelines.</a:t>
            </a:r>
          </a:p>
          <a:p>
            <a:pPr marL="457200" indent="-457200">
              <a:buAutoNum type="arabicPeriod" startAt="3"/>
            </a:pPr>
            <a:r>
              <a:rPr lang="en-CA" sz="2000" dirty="0"/>
              <a:t>Show the teacher </a:t>
            </a:r>
            <a:r>
              <a:rPr lang="en-CA" sz="2000" b="1" dirty="0"/>
              <a:t>your plans and work BEFORE posting </a:t>
            </a:r>
            <a:r>
              <a:rPr lang="en-CA" sz="2000" dirty="0"/>
              <a:t>for your </a:t>
            </a:r>
            <a:r>
              <a:rPr lang="en-CA" sz="2000" b="1" dirty="0"/>
              <a:t>Of Learning Observation/Discussion Progress Mark.</a:t>
            </a:r>
          </a:p>
          <a:p>
            <a:pPr marL="457200" indent="-457200">
              <a:buAutoNum type="arabicPeriod" startAt="3"/>
            </a:pPr>
            <a:r>
              <a:rPr lang="en-CA" sz="2000" dirty="0"/>
              <a:t>Add your </a:t>
            </a:r>
            <a:r>
              <a:rPr lang="en-CA" sz="2000" b="1" dirty="0"/>
              <a:t>Reference Page according to APA/MLA Guidelines</a:t>
            </a:r>
            <a:r>
              <a:rPr lang="en-CA" sz="2000" dirty="0"/>
              <a:t>.</a:t>
            </a:r>
          </a:p>
          <a:p>
            <a:pPr marL="457200" indent="-457200">
              <a:buNone/>
            </a:pPr>
            <a:endParaRPr lang="en-C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200" dirty="0"/>
              <a:t>Developing and Organizing Content</a:t>
            </a:r>
          </a:p>
          <a:p>
            <a:pPr>
              <a:buNone/>
            </a:pPr>
            <a:r>
              <a:rPr lang="en-CA" sz="1200" dirty="0"/>
              <a:t>1.1 identify the topic, purpose, and audience for a variety of writing tasks</a:t>
            </a:r>
          </a:p>
          <a:p>
            <a:pPr>
              <a:buNone/>
            </a:pPr>
            <a:r>
              <a:rPr lang="en-CA" sz="1200" dirty="0"/>
              <a:t>1.2 generate, expand, explore, and focus ideas for potential writing tasks, using a variety of strategies and print, electronic, and other resources, as appropriate</a:t>
            </a:r>
          </a:p>
          <a:p>
            <a:pPr>
              <a:buNone/>
            </a:pPr>
            <a:r>
              <a:rPr lang="en-CA" sz="1200" dirty="0"/>
              <a:t>1.3 locate and select information to fully and effectively support ideas for writing, using a variety of strategies and print, electronic, and other resources, as appropriate</a:t>
            </a:r>
          </a:p>
          <a:p>
            <a:pPr>
              <a:buNone/>
            </a:pPr>
            <a:r>
              <a:rPr lang="en-CA" sz="1200" dirty="0"/>
              <a:t>1.4 identify, sort, and order main ideas and supporting details for writing tasks, using a variety of strategies and selecting the organizational pattern best suited to the content and the purpose for writing </a:t>
            </a:r>
          </a:p>
          <a:p>
            <a:pPr>
              <a:buNone/>
            </a:pPr>
            <a:r>
              <a:rPr lang="en-CA" sz="1200" dirty="0"/>
              <a:t>1.5 determine whether the ideas and information gathered are accurate and complete, interesting, and effectively meet the requirements of the writing task</a:t>
            </a:r>
          </a:p>
          <a:p>
            <a:pPr>
              <a:buNone/>
            </a:pPr>
            <a:r>
              <a:rPr lang="en-CA" sz="1200" dirty="0"/>
              <a:t>Using Knowledge of Form and Style</a:t>
            </a:r>
          </a:p>
          <a:p>
            <a:pPr>
              <a:buNone/>
            </a:pPr>
            <a:r>
              <a:rPr lang="en-CA" sz="1200" dirty="0"/>
              <a:t>2.1 write for different purposes and audiences using a variety of literary, informational, and graphic forms </a:t>
            </a:r>
          </a:p>
          <a:p>
            <a:pPr>
              <a:buNone/>
            </a:pPr>
            <a:r>
              <a:rPr lang="en-CA" sz="1200" dirty="0"/>
              <a:t>2.2 establish a distinctive and original voice in their writing, modifying language and tone skilfully and effectively to suit the form, audience, and purpose for writing</a:t>
            </a:r>
          </a:p>
          <a:p>
            <a:pPr>
              <a:buNone/>
            </a:pPr>
            <a:r>
              <a:rPr lang="en-CA" sz="1200" dirty="0"/>
              <a:t>2.3 use a wide range of descriptive and evocative words, phrases, and expressions precisely and imaginatively to make their writing clear, vivid, and compelling for their intended audience</a:t>
            </a:r>
          </a:p>
          <a:p>
            <a:pPr>
              <a:buNone/>
            </a:pPr>
            <a:r>
              <a:rPr lang="en-CA" sz="1200" dirty="0"/>
              <a:t>2.4 write complete sentences that communicate their meaning clearly and effectively, skilfully varying sentence type, structure, and length to suit different purposes and making smooth and logical transitions between ideas</a:t>
            </a:r>
          </a:p>
          <a:p>
            <a:pPr>
              <a:buNone/>
            </a:pPr>
            <a:r>
              <a:rPr lang="en-CA" sz="1200" dirty="0"/>
              <a:t>2.6 revise drafts to improve the content, organization, clarity, and style of their written work</a:t>
            </a:r>
          </a:p>
          <a:p>
            <a:pPr>
              <a:buNone/>
            </a:pPr>
            <a:r>
              <a:rPr lang="en-CA" sz="1200" dirty="0"/>
              <a:t>2.7 produce revised drafts of texts, including increasingly complex texts, written to meet criteria identified by the teacher, based on the curriculum expectations</a:t>
            </a:r>
          </a:p>
          <a:p>
            <a:pPr>
              <a:buNone/>
            </a:pPr>
            <a:endParaRPr lang="en-CA" sz="1400" dirty="0"/>
          </a:p>
          <a:p>
            <a:pPr>
              <a:buNone/>
            </a:pPr>
            <a:endParaRPr lang="en-CA" sz="1400" dirty="0"/>
          </a:p>
          <a:p>
            <a:pPr>
              <a:buNone/>
            </a:pPr>
            <a:endParaRPr lang="en-CA"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400" dirty="0"/>
              <a:t>Applying Knowledge of Conventions</a:t>
            </a:r>
          </a:p>
          <a:p>
            <a:pPr>
              <a:buNone/>
            </a:pPr>
            <a:r>
              <a:rPr lang="en-CA" sz="1400" dirty="0"/>
              <a:t>3.1 use knowledge of spelling rules and patterns, a variety of resources, and appropriate strategies to recognize and correct their own and others’ spelling errors</a:t>
            </a:r>
          </a:p>
          <a:p>
            <a:pPr>
              <a:buNone/>
            </a:pPr>
            <a:r>
              <a:rPr lang="en-CA" sz="1400" dirty="0"/>
              <a:t>3.2 build vocabulary for writing by confirming word meaning(s) and reviewing and refining word choice, using a variety of resources and strategies, as appropriate for the purpose </a:t>
            </a:r>
          </a:p>
          <a:p>
            <a:pPr>
              <a:buNone/>
            </a:pPr>
            <a:r>
              <a:rPr lang="en-CA" sz="1400" dirty="0"/>
              <a:t>3.3 use punctuation correctly and effectively to communicate their intended meaning</a:t>
            </a:r>
          </a:p>
          <a:p>
            <a:pPr>
              <a:buNone/>
            </a:pPr>
            <a:r>
              <a:rPr lang="en-CA" sz="1400" dirty="0"/>
              <a:t>3.4 use grammar conventions correctly and appropriately to communicate their intended meaning clearly and effectively</a:t>
            </a:r>
          </a:p>
          <a:p>
            <a:pPr>
              <a:buNone/>
            </a:pPr>
            <a:r>
              <a:rPr lang="en-CA" sz="1400" dirty="0"/>
              <a:t>3.5 regularly proofread and correct their writing</a:t>
            </a:r>
          </a:p>
          <a:p>
            <a:pPr>
              <a:buNone/>
            </a:pPr>
            <a:r>
              <a:rPr lang="en-CA" sz="1400" dirty="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a:t>3.7 produce pieces of published work to meet criteria identified by the teacher, based on the curriculum expectations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1064</TotalTime>
  <Words>738</Words>
  <Application>Microsoft Office PowerPoint</Application>
  <PresentationFormat>On-screen Show (4:3)</PresentationFormat>
  <Paragraphs>56</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ENG4U Assignment #3 Opinion/Persuasive Essay</vt:lpstr>
      <vt:lpstr>Directions</vt:lpstr>
      <vt:lpstr>Requirements</vt:lpstr>
      <vt:lpstr>Expectations</vt:lpstr>
      <vt:lpstr>Expectations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gillian.matthews@sympatico.ca</cp:lastModifiedBy>
  <cp:revision>116</cp:revision>
  <dcterms:created xsi:type="dcterms:W3CDTF">2019-05-05T23:22:58Z</dcterms:created>
  <dcterms:modified xsi:type="dcterms:W3CDTF">2023-05-17T14:47:08Z</dcterms:modified>
</cp:coreProperties>
</file>