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4" r:id="rId4"/>
    <p:sldId id="263" r:id="rId5"/>
    <p:sldId id="268" r:id="rId6"/>
    <p:sldId id="270" r:id="rId7"/>
    <p:sldId id="271" r:id="rId8"/>
    <p:sldId id="269"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16/03/2021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10</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16/03/2021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16/03/2021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smtClean="0">
                <a:solidFill>
                  <a:srgbClr val="FF0000"/>
                </a:solidFill>
              </a:rPr>
              <a:t>ENG4U Assignment #3</a:t>
            </a:r>
            <a:br>
              <a:rPr lang="en-CA" sz="3200" dirty="0" smtClean="0">
                <a:solidFill>
                  <a:srgbClr val="FF0000"/>
                </a:solidFill>
              </a:rPr>
            </a:br>
            <a:r>
              <a:rPr lang="en-CA" sz="3200" dirty="0" smtClean="0">
                <a:solidFill>
                  <a:srgbClr val="FF0000"/>
                </a:solidFill>
              </a:rPr>
              <a:t>The Swimmer Analysis and Presentation</a:t>
            </a:r>
            <a:endParaRPr lang="en-CA" sz="3200" dirty="0">
              <a:solidFill>
                <a:srgbClr val="FF0000"/>
              </a:solidFill>
            </a:endParaRPr>
          </a:p>
        </p:txBody>
      </p:sp>
      <p:sp>
        <p:nvSpPr>
          <p:cNvPr id="3" name="Subtitle 2"/>
          <p:cNvSpPr>
            <a:spLocks noGrp="1"/>
          </p:cNvSpPr>
          <p:nvPr>
            <p:ph type="subTitle" idx="1"/>
          </p:nvPr>
        </p:nvSpPr>
        <p:spPr/>
        <p:txBody>
          <a:bodyPr>
            <a:normAutofit/>
          </a:bodyPr>
          <a:lstStyle/>
          <a:p>
            <a:r>
              <a:rPr lang="en-CA" sz="2400" i="1" dirty="0" smtClean="0">
                <a:solidFill>
                  <a:schemeClr val="tx1"/>
                </a:solidFill>
              </a:rPr>
              <a:t>Group Work and Presentation</a:t>
            </a:r>
          </a:p>
          <a:p>
            <a:r>
              <a:rPr lang="en-CA" sz="2400" i="1" dirty="0" smtClean="0">
                <a:solidFill>
                  <a:schemeClr val="tx1"/>
                </a:solidFill>
              </a:rPr>
              <a:t>Choose 3 Questions to Analyze</a:t>
            </a: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20482" name="Picture 2" descr="The Swimmer by John Cheever"/>
          <p:cNvPicPr>
            <a:picLocks noChangeAspect="1" noChangeArrowheads="1"/>
          </p:cNvPicPr>
          <p:nvPr/>
        </p:nvPicPr>
        <p:blipFill>
          <a:blip r:embed="rId4" cstate="print"/>
          <a:srcRect/>
          <a:stretch>
            <a:fillRect/>
          </a:stretch>
        </p:blipFill>
        <p:spPr bwMode="auto">
          <a:xfrm>
            <a:off x="5724128" y="188640"/>
            <a:ext cx="3011462" cy="213590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endParaRPr lang="en-CA"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457200" indent="-457200">
              <a:buAutoNum type="arabicPeriod"/>
            </a:pPr>
            <a:r>
              <a:rPr lang="en-CA" sz="2000" dirty="0" smtClean="0"/>
              <a:t>Read </a:t>
            </a:r>
            <a:r>
              <a:rPr lang="en-CA" sz="2000" b="1" i="1" dirty="0" smtClean="0"/>
              <a:t>The Swimmer </a:t>
            </a:r>
            <a:r>
              <a:rPr lang="en-CA" sz="2000" dirty="0" smtClean="0"/>
              <a:t>by John </a:t>
            </a:r>
            <a:r>
              <a:rPr lang="en-CA" sz="2000" dirty="0" err="1" smtClean="0"/>
              <a:t>Cheevers</a:t>
            </a:r>
            <a:r>
              <a:rPr lang="en-CA" sz="2000" dirty="0" smtClean="0"/>
              <a:t> (see today’s </a:t>
            </a:r>
            <a:r>
              <a:rPr lang="en-CA" sz="2000" dirty="0" err="1" smtClean="0"/>
              <a:t>Moodle</a:t>
            </a:r>
            <a:r>
              <a:rPr lang="en-CA" sz="2000" dirty="0" smtClean="0"/>
              <a:t> Lesson 2.4). </a:t>
            </a:r>
          </a:p>
          <a:p>
            <a:pPr marL="457200" indent="-457200">
              <a:buAutoNum type="arabicPeriod"/>
            </a:pPr>
            <a:endParaRPr lang="en-CA" sz="2000" dirty="0" smtClean="0"/>
          </a:p>
          <a:p>
            <a:pPr marL="457200" indent="-457200">
              <a:buAutoNum type="arabicPeriod"/>
            </a:pPr>
            <a:r>
              <a:rPr lang="en-CA" sz="2000" dirty="0" smtClean="0"/>
              <a:t>Working in </a:t>
            </a:r>
            <a:r>
              <a:rPr lang="en-CA" sz="2000" b="1" dirty="0" smtClean="0"/>
              <a:t>groups of 1-3</a:t>
            </a:r>
            <a:r>
              <a:rPr lang="en-CA" sz="2000" dirty="0" smtClean="0"/>
              <a:t>, together with your group you will answer </a:t>
            </a:r>
            <a:r>
              <a:rPr lang="en-CA" sz="2000" b="1" dirty="0" smtClean="0"/>
              <a:t>any 3 questions</a:t>
            </a:r>
            <a:r>
              <a:rPr lang="en-CA" sz="2000" dirty="0" smtClean="0"/>
              <a:t> on Slides 4-5.</a:t>
            </a:r>
          </a:p>
          <a:p>
            <a:pPr marL="457200" indent="-457200">
              <a:buAutoNum type="arabicPeriod"/>
            </a:pPr>
            <a:endParaRPr lang="en-CA" sz="2000" dirty="0" smtClean="0"/>
          </a:p>
          <a:p>
            <a:pPr marL="457200" indent="-457200">
              <a:buAutoNum type="arabicPeriod"/>
            </a:pPr>
            <a:r>
              <a:rPr lang="en-CA" sz="2000" dirty="0" smtClean="0"/>
              <a:t>Follow the </a:t>
            </a:r>
            <a:r>
              <a:rPr lang="en-CA" sz="2000" b="1" dirty="0" smtClean="0"/>
              <a:t>Assignment Submission Guideline on </a:t>
            </a:r>
            <a:r>
              <a:rPr lang="en-CA" sz="2000" b="1" dirty="0" err="1" smtClean="0"/>
              <a:t>Moodle</a:t>
            </a:r>
            <a:r>
              <a:rPr lang="en-CA" sz="2000" b="1" dirty="0" smtClean="0"/>
              <a:t> </a:t>
            </a:r>
            <a:r>
              <a:rPr lang="en-CA" sz="2000" dirty="0" smtClean="0"/>
              <a:t>(Course Orientation Page). Google Docs/Word Doc; Size 12, Times New Roman etc. With Full Name, Course Code, Date etc.</a:t>
            </a:r>
          </a:p>
          <a:p>
            <a:pPr marL="457200" indent="-457200">
              <a:buAutoNum type="arabicPeriod"/>
            </a:pPr>
            <a:endParaRPr lang="en-CA" sz="2000" dirty="0" smtClean="0"/>
          </a:p>
          <a:p>
            <a:pPr marL="457200" indent="-457200">
              <a:buAutoNum type="arabicPeriod"/>
            </a:pPr>
            <a:r>
              <a:rPr lang="en-CA" sz="2000" dirty="0" smtClean="0"/>
              <a:t>Put the answers to your questions into your </a:t>
            </a:r>
            <a:r>
              <a:rPr lang="en-CA" sz="2000" b="1" dirty="0" smtClean="0"/>
              <a:t>own words (Google Docs, Word Document, Google Slides, PPT, </a:t>
            </a:r>
            <a:r>
              <a:rPr lang="en-CA" sz="2000" b="1" dirty="0" err="1" smtClean="0"/>
              <a:t>Prezi</a:t>
            </a:r>
            <a:r>
              <a:rPr lang="en-CA" sz="2000" b="1" dirty="0" smtClean="0"/>
              <a:t>, </a:t>
            </a:r>
            <a:r>
              <a:rPr lang="en-CA" sz="2000" b="1" dirty="0" err="1" smtClean="0"/>
              <a:t>Canva</a:t>
            </a:r>
            <a:r>
              <a:rPr lang="en-CA" sz="2000" b="1" dirty="0" smtClean="0"/>
              <a:t> etc.)</a:t>
            </a:r>
            <a:r>
              <a:rPr lang="en-CA" sz="2000" dirty="0" smtClean="0"/>
              <a:t>. </a:t>
            </a:r>
            <a:r>
              <a:rPr lang="en-CA" sz="2000" b="1" dirty="0" smtClean="0"/>
              <a:t>Point Form is fine</a:t>
            </a:r>
            <a:r>
              <a:rPr lang="en-CA" sz="2000" dirty="0" smtClean="0"/>
              <a:t>. </a:t>
            </a:r>
            <a:r>
              <a:rPr lang="en-CA" sz="2000" b="1" dirty="0" smtClean="0"/>
              <a:t>Do not plagiarize.  **</a:t>
            </a:r>
            <a:r>
              <a:rPr lang="en-CA" sz="2000" dirty="0" smtClean="0"/>
              <a:t>Your analysis </a:t>
            </a:r>
            <a:r>
              <a:rPr lang="en-CA" sz="2000" dirty="0" smtClean="0"/>
              <a:t>must be in your own words. **</a:t>
            </a:r>
            <a:r>
              <a:rPr lang="en-CA" sz="2000" b="1" dirty="0" smtClean="0"/>
              <a:t>Be creative </a:t>
            </a:r>
            <a:r>
              <a:rPr lang="en-CA" sz="2000" dirty="0" smtClean="0"/>
              <a:t>and </a:t>
            </a:r>
            <a:r>
              <a:rPr lang="en-CA" sz="2000" b="1" dirty="0" smtClean="0"/>
              <a:t>have fun </a:t>
            </a:r>
            <a:r>
              <a:rPr lang="en-CA" sz="2000" dirty="0" smtClean="0"/>
              <a:t>with your Presentation.</a:t>
            </a:r>
          </a:p>
          <a:p>
            <a:pPr marL="457200" indent="-457200">
              <a:buAutoNum type="arabicPeriod"/>
            </a:pPr>
            <a:endParaRPr lang="en-CA" sz="2000" dirty="0" smtClean="0"/>
          </a:p>
          <a:p>
            <a:pPr marL="457200" indent="-457200">
              <a:buAutoNum type="arabicPeriod"/>
            </a:pPr>
            <a:r>
              <a:rPr lang="en-CA" sz="2000" dirty="0" smtClean="0"/>
              <a:t>You and your group will answer the questions in a </a:t>
            </a:r>
            <a:r>
              <a:rPr lang="en-CA" sz="2000" b="1" dirty="0" smtClean="0"/>
              <a:t>short 2-5 Minute Oral Presentation</a:t>
            </a:r>
            <a:r>
              <a:rPr lang="en-CA" sz="2000" dirty="0" smtClean="0"/>
              <a:t>.</a:t>
            </a: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smtClean="0"/>
              <a:t>Answer each question </a:t>
            </a:r>
            <a:r>
              <a:rPr lang="en-CA" sz="2000" dirty="0" smtClean="0"/>
              <a:t>using </a:t>
            </a:r>
            <a:r>
              <a:rPr lang="en-CA" sz="2000" b="1" dirty="0" smtClean="0"/>
              <a:t>clear examples </a:t>
            </a:r>
            <a:r>
              <a:rPr lang="en-CA" sz="2000" dirty="0" smtClean="0"/>
              <a:t>from the text (The Swimmer) to show what you mean. Use Quotes if you are taking the words directly from the text. **Avoid plagiarizing.</a:t>
            </a:r>
          </a:p>
          <a:p>
            <a:pPr marL="457200" indent="-457200">
              <a:buAutoNum type="arabicPeriod"/>
            </a:pPr>
            <a:endParaRPr lang="en-CA" sz="2000" dirty="0" smtClean="0"/>
          </a:p>
          <a:p>
            <a:pPr marL="457200" indent="-457200">
              <a:buAutoNum type="arabicPeriod"/>
            </a:pPr>
            <a:r>
              <a:rPr lang="en-CA" sz="2000" b="1" dirty="0" smtClean="0"/>
              <a:t>Connect your example back to the question </a:t>
            </a:r>
            <a:r>
              <a:rPr lang="en-CA" sz="2000" dirty="0" smtClean="0"/>
              <a:t>so that it is clear.</a:t>
            </a:r>
          </a:p>
          <a:p>
            <a:pPr marL="457200" indent="-457200">
              <a:buAutoNum type="arabicPeriod"/>
            </a:pPr>
            <a:endParaRPr lang="en-CA" sz="2000" b="1" dirty="0" smtClean="0"/>
          </a:p>
          <a:p>
            <a:pPr marL="457200" indent="-457200">
              <a:buNone/>
            </a:pPr>
            <a:r>
              <a:rPr lang="en-CA" sz="2000" dirty="0" smtClean="0"/>
              <a:t>3.  </a:t>
            </a:r>
            <a:r>
              <a:rPr lang="en-CA" sz="2000" b="1" dirty="0" smtClean="0"/>
              <a:t> Proofread </a:t>
            </a:r>
            <a:r>
              <a:rPr lang="en-CA" sz="2000" dirty="0" smtClean="0"/>
              <a:t>your work with your partners to check for spelling, grammar, and correct content. Use </a:t>
            </a:r>
            <a:r>
              <a:rPr lang="en-CA" sz="2000" b="1" dirty="0" smtClean="0"/>
              <a:t>partner/teacher </a:t>
            </a:r>
            <a:r>
              <a:rPr lang="en-CA" sz="2000" dirty="0" smtClean="0"/>
              <a:t>editing.</a:t>
            </a:r>
          </a:p>
          <a:p>
            <a:pPr marL="457200" indent="-457200">
              <a:buNone/>
            </a:pPr>
            <a:endParaRPr lang="en-CA" sz="2000" b="1" dirty="0" smtClean="0"/>
          </a:p>
          <a:p>
            <a:pPr marL="457200" indent="-457200">
              <a:buNone/>
            </a:pPr>
            <a:r>
              <a:rPr lang="en-CA" sz="2000" b="1" dirty="0" smtClean="0"/>
              <a:t>4.    Remember to speak clearly, naturally and confidently in the oral presentation. Try not to read directly from your screen.</a:t>
            </a:r>
            <a:endParaRPr lang="en-CA" sz="2000" dirty="0" smtClean="0"/>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Questions For Analysis (Pick 3)</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dirty="0" smtClean="0"/>
              <a:t>What are the </a:t>
            </a:r>
            <a:r>
              <a:rPr lang="en-CA" sz="2000" b="1" dirty="0" smtClean="0"/>
              <a:t>emerging themes</a:t>
            </a:r>
            <a:r>
              <a:rPr lang="en-CA" sz="2000" dirty="0" smtClean="0"/>
              <a:t>? Explain with examples from the text.</a:t>
            </a:r>
          </a:p>
          <a:p>
            <a:pPr marL="457200" indent="-457200">
              <a:buAutoNum type="arabicPeriod"/>
            </a:pPr>
            <a:endParaRPr lang="en-CA" sz="2000" dirty="0" smtClean="0"/>
          </a:p>
          <a:p>
            <a:pPr marL="457200" indent="-457200">
              <a:buAutoNum type="arabicPeriod"/>
            </a:pPr>
            <a:r>
              <a:rPr lang="en-CA" sz="2000" dirty="0" smtClean="0"/>
              <a:t>What are the ideas about </a:t>
            </a:r>
            <a:r>
              <a:rPr lang="en-CA" sz="2000" b="1" dirty="0" smtClean="0"/>
              <a:t>upper middle class </a:t>
            </a:r>
            <a:r>
              <a:rPr lang="en-CA" sz="2000" b="1" dirty="0" smtClean="0"/>
              <a:t>neighbourhoods </a:t>
            </a:r>
            <a:r>
              <a:rPr lang="en-CA" sz="2000" dirty="0" smtClean="0"/>
              <a:t>and </a:t>
            </a:r>
            <a:r>
              <a:rPr lang="en-CA" sz="2000" b="1" dirty="0" smtClean="0"/>
              <a:t>pool parties</a:t>
            </a:r>
            <a:r>
              <a:rPr lang="en-CA" sz="2000" dirty="0" smtClean="0"/>
              <a:t>? Do you think everyone owns a pool and has parties like this, or does it represent only a wealthy part of society?</a:t>
            </a:r>
          </a:p>
          <a:p>
            <a:pPr marL="457200" indent="-457200">
              <a:buAutoNum type="arabicPeriod"/>
            </a:pPr>
            <a:endParaRPr lang="en-CA" sz="2000" dirty="0" smtClean="0"/>
          </a:p>
          <a:p>
            <a:pPr marL="457200" indent="-457200">
              <a:buAutoNum type="arabicPeriod"/>
            </a:pPr>
            <a:r>
              <a:rPr lang="en-CA" sz="2000" dirty="0" smtClean="0"/>
              <a:t>Why is </a:t>
            </a:r>
            <a:r>
              <a:rPr lang="en-CA" sz="2000" b="1" dirty="0" err="1" smtClean="0"/>
              <a:t>Neddy</a:t>
            </a:r>
            <a:r>
              <a:rPr lang="en-CA" sz="2000" b="1" dirty="0" smtClean="0"/>
              <a:t> swimming home</a:t>
            </a:r>
            <a:r>
              <a:rPr lang="en-CA" sz="2000" dirty="0" smtClean="0"/>
              <a:t>? Where is his </a:t>
            </a:r>
            <a:r>
              <a:rPr lang="en-CA" sz="2000" b="1" dirty="0" smtClean="0"/>
              <a:t>family</a:t>
            </a:r>
            <a:r>
              <a:rPr lang="en-CA" sz="2000" dirty="0" smtClean="0"/>
              <a:t>? Do you think his family is worried about him?</a:t>
            </a:r>
          </a:p>
          <a:p>
            <a:pPr marL="457200" indent="-457200">
              <a:buAutoNum type="arabicPeriod"/>
            </a:pPr>
            <a:endParaRPr lang="en-CA" sz="2000" dirty="0" smtClean="0"/>
          </a:p>
          <a:p>
            <a:pPr marL="457200" indent="-457200">
              <a:buAutoNum type="arabicPeriod"/>
            </a:pPr>
            <a:r>
              <a:rPr lang="en-CA" sz="2000" dirty="0" smtClean="0"/>
              <a:t>What are </a:t>
            </a:r>
            <a:r>
              <a:rPr lang="en-CA" sz="2000" b="1" dirty="0" smtClean="0"/>
              <a:t>people saying about </a:t>
            </a:r>
            <a:r>
              <a:rPr lang="en-CA" sz="2000" b="1" dirty="0" err="1" smtClean="0"/>
              <a:t>Neddy</a:t>
            </a:r>
            <a:r>
              <a:rPr lang="en-CA" sz="2000" dirty="0" smtClean="0"/>
              <a:t>?  Do you think these people are nice? Do you </a:t>
            </a:r>
            <a:r>
              <a:rPr lang="en-CA" sz="2000" b="1" dirty="0" smtClean="0"/>
              <a:t>feel sorry for him</a:t>
            </a:r>
            <a:r>
              <a:rPr lang="en-CA" sz="2000" dirty="0" smtClean="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Questions For Analysis (Pick 3)</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None/>
            </a:pPr>
            <a:r>
              <a:rPr lang="en-CA" sz="2200" dirty="0" smtClean="0"/>
              <a:t>5.   What are the </a:t>
            </a:r>
            <a:r>
              <a:rPr lang="en-CA" sz="2200" b="1" dirty="0" smtClean="0"/>
              <a:t>references to time</a:t>
            </a:r>
            <a:r>
              <a:rPr lang="en-CA" sz="2200" dirty="0" smtClean="0"/>
              <a:t>? What is the time at the beginning of the story, in the middle and in the end? Does the story seem to jump forward in time?</a:t>
            </a:r>
          </a:p>
          <a:p>
            <a:pPr marL="457200" indent="-457200">
              <a:buAutoNum type="arabicPeriod"/>
            </a:pPr>
            <a:endParaRPr lang="en-CA" sz="2200" dirty="0" smtClean="0"/>
          </a:p>
          <a:p>
            <a:pPr marL="457200" indent="-457200">
              <a:buNone/>
            </a:pPr>
            <a:r>
              <a:rPr lang="en-CA" sz="2200" dirty="0" smtClean="0"/>
              <a:t>6.   Does the fact that </a:t>
            </a:r>
            <a:r>
              <a:rPr lang="en-CA" sz="2200" b="1" dirty="0" err="1" smtClean="0"/>
              <a:t>Neddy</a:t>
            </a:r>
            <a:r>
              <a:rPr lang="en-CA" sz="2200" b="1" dirty="0" smtClean="0"/>
              <a:t> is drinking a lot in the story </a:t>
            </a:r>
            <a:r>
              <a:rPr lang="en-CA" sz="2200" dirty="0" smtClean="0"/>
              <a:t>make </a:t>
            </a:r>
            <a:r>
              <a:rPr lang="en-CA" sz="2200" dirty="0" err="1" smtClean="0"/>
              <a:t>Neddy’s</a:t>
            </a:r>
            <a:r>
              <a:rPr lang="en-CA" sz="2200" dirty="0" smtClean="0"/>
              <a:t> story unbelievable?  Did these events really happen to him?  How do we know that this </a:t>
            </a:r>
            <a:r>
              <a:rPr lang="en-CA" sz="2200" b="1" dirty="0" smtClean="0"/>
              <a:t>story really happened</a:t>
            </a:r>
            <a:r>
              <a:rPr lang="en-CA" sz="2200" dirty="0" smtClean="0"/>
              <a:t>? Who’s </a:t>
            </a:r>
            <a:r>
              <a:rPr lang="en-CA" sz="2200" b="1" dirty="0" smtClean="0"/>
              <a:t>point of view </a:t>
            </a:r>
            <a:r>
              <a:rPr lang="en-CA" sz="2200" dirty="0" smtClean="0"/>
              <a:t>is being told in the story?</a:t>
            </a:r>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lnSpcReduction="10000"/>
          </a:bodyPr>
          <a:lstStyle/>
          <a:p>
            <a:pPr>
              <a:buNone/>
            </a:pPr>
            <a:r>
              <a:rPr lang="en-CA" sz="1600" dirty="0" smtClean="0"/>
              <a:t>Reading For Meaning</a:t>
            </a:r>
          </a:p>
          <a:p>
            <a:pPr>
              <a:buNone/>
            </a:pPr>
            <a:r>
              <a:rPr lang="en-CA" sz="1600" dirty="0" smtClean="0"/>
              <a:t>1.1 read a variety of student- and teacher-selected texts from diverse cultures and historical periods, identifying specific purposes for reading</a:t>
            </a:r>
          </a:p>
          <a:p>
            <a:pPr>
              <a:buNone/>
            </a:pPr>
            <a:r>
              <a:rPr lang="en-CA" sz="1600" dirty="0" smtClean="0"/>
              <a:t>1.2 select and use, with increasing facility, the most appropriate reading comprehension strategies to understand texts, including complex and challenging texts </a:t>
            </a:r>
          </a:p>
          <a:p>
            <a:pPr>
              <a:buNone/>
            </a:pPr>
            <a:r>
              <a:rPr lang="en-CA" sz="1600" dirty="0" smtClean="0"/>
              <a:t>1.3 identify the most important ideas and supporting details in texts, including complex and challenging texts</a:t>
            </a:r>
          </a:p>
          <a:p>
            <a:pPr>
              <a:buNone/>
            </a:pPr>
            <a:r>
              <a:rPr lang="en-CA" sz="1600" dirty="0" smtClean="0"/>
              <a:t>1.4 make and explain inferences of increasing subtlety and insight about texts, including complex and challenging texts, supporting their explanations with well-chosen stated and implied ideas from the texts</a:t>
            </a:r>
          </a:p>
          <a:p>
            <a:pPr>
              <a:buNone/>
            </a:pPr>
            <a:r>
              <a:rPr lang="en-CA" sz="1600" dirty="0" smtClean="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600" dirty="0" smtClean="0"/>
              <a:t>1.6 analyse texts in terms of the information, ideas, issues, or themes they explore, examining how various aspects of the texts contribute to the presentation or development of these elements</a:t>
            </a:r>
          </a:p>
          <a:p>
            <a:pPr>
              <a:buNone/>
            </a:pPr>
            <a:r>
              <a:rPr lang="en-CA" sz="1600" dirty="0" smtClean="0"/>
              <a:t>1.7 evaluate the effectiveness of texts, including complex and challenging texts, using evidence from the text insightfully to support their opinions</a:t>
            </a:r>
          </a:p>
          <a:p>
            <a:pPr>
              <a:buNone/>
            </a:pPr>
            <a:endParaRPr lang="en-CA"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Understanding Form and Style</a:t>
            </a:r>
          </a:p>
          <a:p>
            <a:pPr>
              <a:buNone/>
            </a:pPr>
            <a:r>
              <a:rPr lang="en-CA" sz="1400" dirty="0" smtClean="0"/>
              <a:t>2.1 identify a variety of characteristics of literary, informational, and graphic text forms and demonstrate insight into the way they help communicate meaning</a:t>
            </a:r>
          </a:p>
          <a:p>
            <a:pPr>
              <a:buNone/>
            </a:pPr>
            <a:r>
              <a:rPr lang="en-CA" sz="1400" dirty="0" smtClean="0"/>
              <a:t>2.2 identify a variety of text features and demonstrate insight into the way they communicate meaning</a:t>
            </a:r>
          </a:p>
          <a:p>
            <a:pPr>
              <a:buNone/>
            </a:pPr>
            <a:r>
              <a:rPr lang="en-CA" sz="1400" dirty="0" smtClean="0"/>
              <a:t>2.3 identify a variety of elements of style in texts and explain how they help communicate meaning and enhance the effectiveness of the texts</a:t>
            </a:r>
          </a:p>
          <a:p>
            <a:pPr>
              <a:buNone/>
            </a:pPr>
            <a:endParaRPr lang="en-CA" sz="1400" dirty="0" smtClean="0"/>
          </a:p>
          <a:p>
            <a:pPr>
              <a:buNone/>
            </a:pPr>
            <a:r>
              <a:rPr lang="en-CA" sz="1400" dirty="0" smtClean="0"/>
              <a:t>Reading With Fluency</a:t>
            </a:r>
          </a:p>
          <a:p>
            <a:pPr>
              <a:buNone/>
            </a:pPr>
            <a:r>
              <a:rPr lang="en-CA" sz="1400" dirty="0" smtClean="0"/>
              <a:t>3.1 automatically understand most words in a variety of reading contexts</a:t>
            </a:r>
          </a:p>
          <a:p>
            <a:pPr>
              <a:buNone/>
            </a:pPr>
            <a:r>
              <a:rPr lang="en-CA" sz="1400" dirty="0" smtClean="0"/>
              <a:t>3.2 use decoding strategies effectively to read and understand unfamiliar words, including words of increasing difficulty</a:t>
            </a:r>
          </a:p>
          <a:p>
            <a:pPr>
              <a:buNone/>
            </a:pPr>
            <a:r>
              <a:rPr lang="en-CA" sz="1400" dirty="0" smtClean="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Speaking To Communicate</a:t>
            </a:r>
          </a:p>
          <a:p>
            <a:pPr>
              <a:buNone/>
            </a:pPr>
            <a:r>
              <a:rPr lang="en-CA" sz="1400" dirty="0" smtClean="0"/>
              <a:t>2.1 communicate orally for a wide range of purposes, using language effective for the intended audience </a:t>
            </a:r>
          </a:p>
          <a:p>
            <a:pPr>
              <a:buNone/>
            </a:pPr>
            <a:r>
              <a:rPr lang="en-CA" sz="1400" dirty="0" smtClean="0"/>
              <a:t>2.2 demonstrate an understanding of a variety of interpersonal speaking strategies and adapt them to suit the purpose, situation, and audience, exhibiting sensitivity to cultural differences</a:t>
            </a:r>
          </a:p>
          <a:p>
            <a:pPr>
              <a:buNone/>
            </a:pPr>
            <a:r>
              <a:rPr lang="en-CA" sz="1400" dirty="0" smtClean="0"/>
              <a:t>2.3 communicate in a clear, coherent manner, using a structure and style effective for the purpose, subject matter, and intended audience</a:t>
            </a:r>
          </a:p>
          <a:p>
            <a:pPr>
              <a:buNone/>
            </a:pPr>
            <a:r>
              <a:rPr lang="en-CA" sz="1400" dirty="0" smtClean="0"/>
              <a:t>2.4 use the most appropriate words, phrases, and terminology, and a variety of stylistic devices, to communicate their meaning in a compelling way and to engage their intended audience</a:t>
            </a:r>
          </a:p>
          <a:p>
            <a:pPr>
              <a:buNone/>
            </a:pPr>
            <a:r>
              <a:rPr lang="en-CA" sz="1400" dirty="0" smtClean="0"/>
              <a:t>2.7 use a variety of audio-visual aids effectively to support and enhance oral presentations and to engage an audience </a:t>
            </a:r>
            <a:endParaRPr lang="en-CA"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200" dirty="0" smtClean="0"/>
              <a:t>Developing and Organizing Content</a:t>
            </a:r>
          </a:p>
          <a:p>
            <a:pPr>
              <a:buNone/>
            </a:pPr>
            <a:r>
              <a:rPr lang="en-CA" sz="1200" dirty="0" smtClean="0"/>
              <a:t>1.1 identify the topic, purpose, and audience for a variety of writing tasks</a:t>
            </a:r>
          </a:p>
          <a:p>
            <a:pPr>
              <a:buNone/>
            </a:pPr>
            <a:r>
              <a:rPr lang="en-CA" sz="1200" dirty="0" smtClean="0"/>
              <a:t>1.2 generate, expand, explore, and focus ideas for potential writing tasks, using a variety of strategies and print, electronic, and other resources, as appropriate</a:t>
            </a:r>
          </a:p>
          <a:p>
            <a:pPr>
              <a:buNone/>
            </a:pPr>
            <a:r>
              <a:rPr lang="en-CA" sz="1200" dirty="0" smtClean="0"/>
              <a:t>1.3 locate and select information to fully and effectively support ideas for writing, using a variety of strategies and print, electronic, and other resources, as appropriate</a:t>
            </a:r>
          </a:p>
          <a:p>
            <a:pPr>
              <a:buNone/>
            </a:pPr>
            <a:r>
              <a:rPr lang="en-CA" sz="1200" dirty="0" smtClean="0"/>
              <a:t>1.4 identify, sort, and order main ideas and supporting details for writing tasks, using a variety of strategies and selecting the organizational pattern best suited to the content and the purpose for writing </a:t>
            </a:r>
          </a:p>
          <a:p>
            <a:pPr>
              <a:buNone/>
            </a:pPr>
            <a:r>
              <a:rPr lang="en-CA" sz="1200" dirty="0" smtClean="0"/>
              <a:t>1.5 determine whether the ideas and information gathered are accurate and complete, interesting, and effectively meet the requirements of the writing task</a:t>
            </a:r>
          </a:p>
          <a:p>
            <a:pPr>
              <a:buNone/>
            </a:pPr>
            <a:r>
              <a:rPr lang="en-CA" sz="1200" dirty="0" smtClean="0"/>
              <a:t>Using Knowledge of Form and Style</a:t>
            </a:r>
          </a:p>
          <a:p>
            <a:pPr>
              <a:buNone/>
            </a:pPr>
            <a:r>
              <a:rPr lang="en-CA" sz="1200" dirty="0" smtClean="0"/>
              <a:t>2.1 write for different purposes and audiences using a variety of literary, informational, and graphic forms </a:t>
            </a:r>
          </a:p>
          <a:p>
            <a:pPr>
              <a:buNone/>
            </a:pPr>
            <a:r>
              <a:rPr lang="en-CA" sz="1200" dirty="0" smtClean="0"/>
              <a:t>2.2 establish a distinctive and original voice in their writing, modifying language and tone skilfully and effectively to suit the form, audience, and purpose for writing</a:t>
            </a:r>
          </a:p>
          <a:p>
            <a:pPr>
              <a:buNone/>
            </a:pPr>
            <a:r>
              <a:rPr lang="en-CA" sz="1200" dirty="0" smtClean="0"/>
              <a:t>2.3 use a wide range of descriptive and evocative words, phrases, and expressions precisely and imaginatively to make their writing clear, vivid, and compelling for their intended audience</a:t>
            </a:r>
          </a:p>
          <a:p>
            <a:pPr>
              <a:buNone/>
            </a:pPr>
            <a:r>
              <a:rPr lang="en-CA" sz="12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smtClean="0"/>
              <a:t>2.6 revise drafts to improve the content, organization, clarity, and style of their written work</a:t>
            </a:r>
          </a:p>
          <a:p>
            <a:pPr>
              <a:buNone/>
            </a:pPr>
            <a:r>
              <a:rPr lang="en-CA" sz="1200" dirty="0" smtClean="0"/>
              <a:t>2.7 produce revised drafts of texts, including increasingly complex texts, written to meet criteria identified by the teacher, based on the curriculum expectations</a:t>
            </a:r>
          </a:p>
          <a:p>
            <a:pPr>
              <a:buNone/>
            </a:pPr>
            <a:endParaRPr lang="en-CA" sz="1400" dirty="0" smtClean="0"/>
          </a:p>
          <a:p>
            <a:pPr>
              <a:buNone/>
            </a:pPr>
            <a:endParaRPr lang="en-CA" sz="1400" dirty="0" smtClean="0"/>
          </a:p>
          <a:p>
            <a:pPr>
              <a:buNone/>
            </a:pP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1323</TotalTime>
  <Words>1366</Words>
  <Application>Microsoft Office PowerPoint</Application>
  <PresentationFormat>On-screen Show (4:3)</PresentationFormat>
  <Paragraphs>93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ENG4U Assignment #3 The Swimmer Analysis and Presentation</vt:lpstr>
      <vt:lpstr>Directions</vt:lpstr>
      <vt:lpstr>Requirements</vt:lpstr>
      <vt:lpstr>Questions For Analysis (Pick 3)</vt:lpstr>
      <vt:lpstr>Questions For Analysis (Pick 3)</vt:lpstr>
      <vt:lpstr>Expectations</vt:lpstr>
      <vt:lpstr>Expectations</vt:lpstr>
      <vt:lpstr>Expectations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129</cp:revision>
  <dcterms:created xsi:type="dcterms:W3CDTF">2019-05-05T23:22:58Z</dcterms:created>
  <dcterms:modified xsi:type="dcterms:W3CDTF">2021-03-16T15:59:55Z</dcterms:modified>
</cp:coreProperties>
</file>