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4" r:id="rId4"/>
    <p:sldId id="268" r:id="rId5"/>
    <p:sldId id="263" r:id="rId6"/>
    <p:sldId id="266" r:id="rId7"/>
    <p:sldId id="26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518"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2023-05-05</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2023-05-05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2023-05-05</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a:solidFill>
                  <a:srgbClr val="FF0000"/>
                </a:solidFill>
              </a:rPr>
              <a:t>ENG4U Assignment #2</a:t>
            </a:r>
            <a:br>
              <a:rPr lang="en-CA" sz="3200" dirty="0">
                <a:solidFill>
                  <a:srgbClr val="FF0000"/>
                </a:solidFill>
              </a:rPr>
            </a:br>
            <a:r>
              <a:rPr lang="en-CA" sz="3200" dirty="0">
                <a:solidFill>
                  <a:srgbClr val="FF0000"/>
                </a:solidFill>
              </a:rPr>
              <a:t>Poem Creation and Analysis</a:t>
            </a:r>
          </a:p>
        </p:txBody>
      </p:sp>
      <p:sp>
        <p:nvSpPr>
          <p:cNvPr id="3" name="Subtitle 2"/>
          <p:cNvSpPr>
            <a:spLocks noGrp="1"/>
          </p:cNvSpPr>
          <p:nvPr>
            <p:ph type="subTitle" idx="1"/>
          </p:nvPr>
        </p:nvSpPr>
        <p:spPr/>
        <p:txBody>
          <a:bodyPr>
            <a:normAutofit/>
          </a:bodyPr>
          <a:lstStyle/>
          <a:p>
            <a:r>
              <a:rPr lang="en-CA" sz="2400" i="1" dirty="0">
                <a:solidFill>
                  <a:schemeClr val="tx1"/>
                </a:solidFill>
              </a:rPr>
              <a:t>Create Your Own Poem!</a:t>
            </a:r>
          </a:p>
          <a:p>
            <a:r>
              <a:rPr lang="en-CA" sz="2400" i="1" dirty="0">
                <a:solidFill>
                  <a:schemeClr val="tx1"/>
                </a:solidFill>
              </a:rPr>
              <a:t>Use TPCAST Method of Analysis</a:t>
            </a: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8434" name="Picture 2" descr="Our modern obsession with poetry is only growing | The Journal"/>
          <p:cNvPicPr>
            <a:picLocks noChangeAspect="1" noChangeArrowheads="1"/>
          </p:cNvPicPr>
          <p:nvPr/>
        </p:nvPicPr>
        <p:blipFill>
          <a:blip r:embed="rId4" cstate="print"/>
          <a:srcRect/>
          <a:stretch>
            <a:fillRect/>
          </a:stretch>
        </p:blipFill>
        <p:spPr bwMode="auto">
          <a:xfrm>
            <a:off x="6156176" y="260648"/>
            <a:ext cx="2754092" cy="151030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Directions</a:t>
            </a:r>
          </a:p>
        </p:txBody>
      </p:sp>
      <p:sp>
        <p:nvSpPr>
          <p:cNvPr id="3" name="Content Placeholder 2"/>
          <p:cNvSpPr>
            <a:spLocks noGrp="1"/>
          </p:cNvSpPr>
          <p:nvPr>
            <p:ph idx="1"/>
          </p:nvPr>
        </p:nvSpPr>
        <p:spPr/>
        <p:txBody>
          <a:bodyPr>
            <a:normAutofit fontScale="92500" lnSpcReduction="10000"/>
          </a:bodyPr>
          <a:lstStyle/>
          <a:p>
            <a:pPr marL="457200" indent="-457200">
              <a:buAutoNum type="arabicPeriod"/>
            </a:pPr>
            <a:r>
              <a:rPr lang="en-CA" sz="2000" b="1" dirty="0"/>
              <a:t>Create  a poem </a:t>
            </a:r>
            <a:r>
              <a:rPr lang="en-CA" sz="2000" dirty="0"/>
              <a:t>of </a:t>
            </a:r>
            <a:r>
              <a:rPr lang="en-CA" sz="2000" b="1" dirty="0"/>
              <a:t>any format </a:t>
            </a:r>
            <a:r>
              <a:rPr lang="en-CA" sz="2000" dirty="0"/>
              <a:t>(Haiku, Acrostic, Sonnet, Free Verse/Blank Verse; Rhyming; Classic or Modern) </a:t>
            </a:r>
            <a:r>
              <a:rPr lang="en-CA" sz="2000" b="1" dirty="0"/>
              <a:t>using all the tools </a:t>
            </a:r>
            <a:r>
              <a:rPr lang="en-CA" sz="2000" dirty="0"/>
              <a:t>you have acquired in this </a:t>
            </a:r>
            <a:r>
              <a:rPr lang="en-CA" sz="2000" b="1" dirty="0"/>
              <a:t>Poetry Unit</a:t>
            </a:r>
            <a:r>
              <a:rPr lang="en-CA" sz="2000" dirty="0"/>
              <a:t>.  Poems MUST be </a:t>
            </a:r>
            <a:r>
              <a:rPr lang="en-CA" sz="2000" b="1" dirty="0"/>
              <a:t>at least 3 Lines </a:t>
            </a:r>
            <a:r>
              <a:rPr lang="en-CA" sz="2000" dirty="0"/>
              <a:t>(Haiku) and </a:t>
            </a:r>
            <a:r>
              <a:rPr lang="en-CA" sz="2000" b="1" dirty="0"/>
              <a:t>no more than 20 lines</a:t>
            </a:r>
            <a:r>
              <a:rPr lang="en-CA" sz="2000" dirty="0"/>
              <a:t>.</a:t>
            </a:r>
          </a:p>
          <a:p>
            <a:pPr marL="457200" indent="-457200">
              <a:buAutoNum type="arabicPeriod"/>
            </a:pPr>
            <a:endParaRPr lang="en-CA" sz="2000" dirty="0"/>
          </a:p>
          <a:p>
            <a:pPr marL="457200" indent="-457200">
              <a:buAutoNum type="arabicPeriod"/>
            </a:pPr>
            <a:r>
              <a:rPr lang="en-CA" sz="2000" dirty="0"/>
              <a:t>Use the </a:t>
            </a:r>
            <a:r>
              <a:rPr lang="en-CA" sz="2000" b="1" dirty="0"/>
              <a:t>TPCAST Format </a:t>
            </a:r>
            <a:r>
              <a:rPr lang="en-CA" sz="2000" dirty="0"/>
              <a:t>to guide and structure your analysis. **You only need to do Paraphrasing/Connotations for a section of your poem.  See Slide 3 for Planning Guidelines. </a:t>
            </a:r>
          </a:p>
          <a:p>
            <a:pPr marL="457200" indent="-457200">
              <a:buAutoNum type="arabicPeriod"/>
            </a:pPr>
            <a:endParaRPr lang="en-CA" sz="2000" dirty="0"/>
          </a:p>
          <a:p>
            <a:pPr marL="457200" indent="-457200">
              <a:buAutoNum type="arabicPeriod"/>
            </a:pPr>
            <a:r>
              <a:rPr lang="en-CA" sz="2000" dirty="0"/>
              <a:t>Follow the </a:t>
            </a:r>
            <a:r>
              <a:rPr lang="en-CA" sz="2000" b="1" dirty="0"/>
              <a:t>Assignment Submission Guideline on </a:t>
            </a:r>
            <a:r>
              <a:rPr lang="en-CA" sz="2000" b="1" dirty="0" err="1"/>
              <a:t>Moodle</a:t>
            </a:r>
            <a:r>
              <a:rPr lang="en-CA" sz="2000" b="1" dirty="0"/>
              <a:t> </a:t>
            </a:r>
            <a:r>
              <a:rPr lang="en-CA" sz="2000" dirty="0"/>
              <a:t>(Course Orientation Page). Google Docs/Word Doc; Size 12, Times New Roman etc. With Full Name, Course Code, Date etc.</a:t>
            </a:r>
          </a:p>
          <a:p>
            <a:pPr marL="457200" indent="-457200">
              <a:buAutoNum type="arabicPeriod"/>
            </a:pPr>
            <a:endParaRPr lang="en-CA" sz="2000" dirty="0"/>
          </a:p>
          <a:p>
            <a:pPr marL="457200" indent="-457200">
              <a:buAutoNum type="arabicPeriod"/>
            </a:pPr>
            <a:r>
              <a:rPr lang="en-CA" sz="2000" dirty="0"/>
              <a:t>Put all paragraphs into your </a:t>
            </a:r>
            <a:r>
              <a:rPr lang="en-CA" sz="2000" b="1" dirty="0"/>
              <a:t>own words</a:t>
            </a:r>
            <a:r>
              <a:rPr lang="en-CA" sz="2000" dirty="0"/>
              <a:t>. </a:t>
            </a:r>
            <a:r>
              <a:rPr lang="en-CA" sz="2000" b="1" dirty="0"/>
              <a:t>Do not plagiarize.  </a:t>
            </a:r>
            <a:r>
              <a:rPr lang="en-CA" sz="2000" dirty="0"/>
              <a:t>Your poem and analysis must be in your own words.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a:t>Proper Essay Paragraphing and Organization </a:t>
            </a:r>
            <a:r>
              <a:rPr lang="en-CA" sz="2000" dirty="0"/>
              <a:t>(topic sentences, examples and details, concluding sentences)</a:t>
            </a:r>
          </a:p>
          <a:p>
            <a:pPr marL="457200" indent="-457200">
              <a:buAutoNum type="arabicPeriod"/>
            </a:pPr>
            <a:r>
              <a:rPr lang="en-CA" sz="2000" b="1" dirty="0"/>
              <a:t>Recommended Plan of Paragraphs</a:t>
            </a:r>
            <a:r>
              <a:rPr lang="en-CA" sz="2000" dirty="0"/>
              <a:t>: 4 Paragraphs, see below</a:t>
            </a:r>
          </a:p>
          <a:p>
            <a:pPr marL="457200" indent="-457200"/>
            <a:r>
              <a:rPr lang="en-CA" sz="2000" dirty="0"/>
              <a:t>Introduction (Introduce your Poem, Poet and format for analysis, reason for writing the poem)</a:t>
            </a:r>
          </a:p>
          <a:p>
            <a:pPr marL="457200" indent="-457200"/>
            <a:r>
              <a:rPr lang="en-CA" sz="2000" dirty="0"/>
              <a:t>Analysis of Title, Paraphrase, Connotation</a:t>
            </a:r>
          </a:p>
          <a:p>
            <a:pPr marL="457200" indent="-457200"/>
            <a:r>
              <a:rPr lang="en-CA" sz="2000" dirty="0"/>
              <a:t>Analysis of Attitude, Shift, Themes</a:t>
            </a:r>
          </a:p>
          <a:p>
            <a:pPr marL="457200" indent="-457200"/>
            <a:r>
              <a:rPr lang="en-CA" sz="2000" dirty="0"/>
              <a:t>Conclusion (Summarize your Analysis; show how this poem connects to your life)</a:t>
            </a:r>
          </a:p>
          <a:p>
            <a:pPr marL="457200" indent="-457200">
              <a:buAutoNum type="arabicPeriod" startAt="3"/>
            </a:pPr>
            <a:r>
              <a:rPr lang="en-CA" sz="2000" b="1" dirty="0"/>
              <a:t>Remember to use your own words </a:t>
            </a:r>
            <a:r>
              <a:rPr lang="en-CA" sz="2000" dirty="0"/>
              <a:t>to </a:t>
            </a:r>
            <a:r>
              <a:rPr lang="en-CA" sz="2000" b="1" dirty="0"/>
              <a:t>avoid plagiarizing</a:t>
            </a:r>
            <a:r>
              <a:rPr lang="en-CA" sz="2000" dirty="0"/>
              <a:t>.  Put any words or phrases from the poem in Quotations.</a:t>
            </a:r>
          </a:p>
          <a:p>
            <a:pPr marL="457200" indent="-457200">
              <a:buAutoNum type="arabicPeriod" startAt="3"/>
            </a:pPr>
            <a:r>
              <a:rPr lang="en-CA" sz="2000" b="1" dirty="0"/>
              <a:t>Show your Ideas, Plans and Drafts </a:t>
            </a:r>
            <a:r>
              <a:rPr lang="en-CA" sz="2000" dirty="0"/>
              <a:t>to your teacher BEFORE posting the Assignment for the </a:t>
            </a:r>
            <a:r>
              <a:rPr lang="en-CA" sz="2000" b="1" dirty="0"/>
              <a:t>OF Learning Progress Mark</a:t>
            </a:r>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8C374-8E8E-4ACC-952A-6D23D8A994F8}"/>
              </a:ext>
            </a:extLst>
          </p:cNvPr>
          <p:cNvSpPr>
            <a:spLocks noGrp="1"/>
          </p:cNvSpPr>
          <p:nvPr>
            <p:ph type="title"/>
          </p:nvPr>
        </p:nvSpPr>
        <p:spPr/>
        <p:txBody>
          <a:bodyPr>
            <a:normAutofit/>
          </a:bodyPr>
          <a:lstStyle/>
          <a:p>
            <a:r>
              <a:rPr lang="en-US" sz="3200" dirty="0">
                <a:solidFill>
                  <a:srgbClr val="FF0000"/>
                </a:solidFill>
              </a:rPr>
              <a:t>Follow This Plan</a:t>
            </a:r>
            <a:endParaRPr lang="en-CA" sz="3200" dirty="0">
              <a:solidFill>
                <a:srgbClr val="FF0000"/>
              </a:solidFill>
            </a:endParaRPr>
          </a:p>
        </p:txBody>
      </p:sp>
      <p:sp>
        <p:nvSpPr>
          <p:cNvPr id="3" name="Content Placeholder 2">
            <a:extLst>
              <a:ext uri="{FF2B5EF4-FFF2-40B4-BE49-F238E27FC236}">
                <a16:creationId xmlns:a16="http://schemas.microsoft.com/office/drawing/2014/main" id="{8F445C01-963E-4C72-9896-B79D961EA669}"/>
              </a:ext>
            </a:extLst>
          </p:cNvPr>
          <p:cNvSpPr>
            <a:spLocks noGrp="1"/>
          </p:cNvSpPr>
          <p:nvPr>
            <p:ph idx="1"/>
          </p:nvPr>
        </p:nvSpPr>
        <p:spPr/>
        <p:txBody>
          <a:bodyPr>
            <a:normAutofit fontScale="92500"/>
          </a:bodyPr>
          <a:lstStyle/>
          <a:p>
            <a:pPr marL="0" indent="0">
              <a:buNone/>
            </a:pPr>
            <a:r>
              <a:rPr lang="en-CA" sz="1600" dirty="0"/>
              <a:t>Use </a:t>
            </a:r>
            <a:r>
              <a:rPr lang="en-CA" sz="1600" b="1" dirty="0"/>
              <a:t>a 4 Paragraph Structure </a:t>
            </a:r>
            <a:r>
              <a:rPr lang="en-CA" sz="1600" dirty="0"/>
              <a:t>for this essay.  </a:t>
            </a:r>
            <a:r>
              <a:rPr lang="en-CA" sz="1600" b="1" dirty="0"/>
              <a:t>Follow the Plan </a:t>
            </a:r>
            <a:r>
              <a:rPr lang="en-CA" sz="1600" dirty="0"/>
              <a:t>below:</a:t>
            </a:r>
          </a:p>
          <a:p>
            <a:pPr marL="0" indent="0">
              <a:buNone/>
            </a:pPr>
            <a:r>
              <a:rPr lang="en-CA" sz="1600" b="1" i="1" dirty="0"/>
              <a:t>**Show your poem at the tart of the essay</a:t>
            </a:r>
          </a:p>
          <a:p>
            <a:pPr marL="0" indent="0">
              <a:buNone/>
            </a:pPr>
            <a:endParaRPr lang="en-CA" sz="1600" dirty="0"/>
          </a:p>
          <a:p>
            <a:pPr marL="0" indent="0">
              <a:buNone/>
            </a:pPr>
            <a:r>
              <a:rPr lang="en-CA" sz="1600" b="1" dirty="0"/>
              <a:t>Para #1:  Introduction </a:t>
            </a:r>
            <a:r>
              <a:rPr lang="en-CA" sz="1600" dirty="0"/>
              <a:t>(Introduce your Poem, Poet, Why you wrote it,  and format for analysis)</a:t>
            </a:r>
          </a:p>
          <a:p>
            <a:pPr marL="0" indent="0">
              <a:buNone/>
            </a:pPr>
            <a:r>
              <a:rPr lang="en-CA" sz="1600" b="1" dirty="0"/>
              <a:t>Para #2:  Body:</a:t>
            </a:r>
            <a:r>
              <a:rPr lang="en-CA" sz="1600" dirty="0"/>
              <a:t> Analysis of </a:t>
            </a:r>
            <a:r>
              <a:rPr lang="en-CA" sz="1600" i="1" dirty="0"/>
              <a:t>Title, Paraphrase, Connotation </a:t>
            </a:r>
          </a:p>
          <a:p>
            <a:pPr marL="0" indent="0">
              <a:buNone/>
            </a:pPr>
            <a:r>
              <a:rPr lang="en-CA" sz="1600" dirty="0"/>
              <a:t>**Topic Sentence </a:t>
            </a:r>
            <a:r>
              <a:rPr lang="en-CA" sz="1600" i="1" dirty="0"/>
              <a:t>MUST </a:t>
            </a:r>
            <a:r>
              <a:rPr lang="en-CA" sz="1600" dirty="0"/>
              <a:t>include listing the key words </a:t>
            </a:r>
            <a:r>
              <a:rPr lang="en-CA" sz="1600" i="1" dirty="0"/>
              <a:t>Title, Paraphrase, Connotation.</a:t>
            </a:r>
            <a:r>
              <a:rPr lang="en-CA" sz="1600" dirty="0"/>
              <a:t> </a:t>
            </a:r>
          </a:p>
          <a:p>
            <a:pPr marL="0" indent="0">
              <a:buNone/>
            </a:pPr>
            <a:r>
              <a:rPr lang="en-CA" sz="1600" i="1" dirty="0"/>
              <a:t>**</a:t>
            </a:r>
            <a:r>
              <a:rPr lang="en-CA" sz="1600" dirty="0"/>
              <a:t>Examples from the Text MUST include the key words </a:t>
            </a:r>
            <a:r>
              <a:rPr lang="en-CA" sz="1600" i="1" dirty="0"/>
              <a:t>Title, Paraphrase, Connotation</a:t>
            </a:r>
          </a:p>
          <a:p>
            <a:pPr marL="0" indent="0">
              <a:buNone/>
            </a:pPr>
            <a:r>
              <a:rPr lang="en-CA" sz="1600" i="1" dirty="0"/>
              <a:t>**</a:t>
            </a:r>
            <a:r>
              <a:rPr lang="en-CA" sz="1600" dirty="0"/>
              <a:t>Concluding sentence needs to be similar to the Topic Sentence and include the key words above</a:t>
            </a:r>
          </a:p>
          <a:p>
            <a:pPr marL="0" indent="0">
              <a:buNone/>
            </a:pPr>
            <a:r>
              <a:rPr lang="en-CA" sz="1600" b="1" dirty="0"/>
              <a:t>Para #3 Body: </a:t>
            </a:r>
            <a:r>
              <a:rPr lang="en-CA" sz="1600" dirty="0"/>
              <a:t>Analysis of </a:t>
            </a:r>
            <a:r>
              <a:rPr lang="en-CA" sz="1600" i="1" dirty="0"/>
              <a:t>Attitude, Shift, Themes</a:t>
            </a:r>
          </a:p>
          <a:p>
            <a:pPr marL="0" indent="0">
              <a:buNone/>
            </a:pPr>
            <a:r>
              <a:rPr lang="en-CA" sz="1600" dirty="0"/>
              <a:t>**Topic Sentence </a:t>
            </a:r>
            <a:r>
              <a:rPr lang="en-CA" sz="1600" i="1" dirty="0"/>
              <a:t>MUST </a:t>
            </a:r>
            <a:r>
              <a:rPr lang="en-CA" sz="1600" dirty="0"/>
              <a:t>include listing the key words </a:t>
            </a:r>
            <a:r>
              <a:rPr lang="en-CA" sz="1600" i="1" dirty="0"/>
              <a:t>Attitude, Shift, Theme</a:t>
            </a:r>
          </a:p>
          <a:p>
            <a:pPr marL="0" indent="0">
              <a:buNone/>
            </a:pPr>
            <a:r>
              <a:rPr lang="en-CA" sz="1600" i="1" dirty="0"/>
              <a:t>**</a:t>
            </a:r>
            <a:r>
              <a:rPr lang="en-CA" sz="1600" dirty="0"/>
              <a:t>Examples from the Text MUST include the key words Attitude, Shift, Theme</a:t>
            </a:r>
          </a:p>
          <a:p>
            <a:pPr marL="0" indent="0">
              <a:buNone/>
            </a:pPr>
            <a:r>
              <a:rPr lang="en-CA" sz="1600" i="1" dirty="0"/>
              <a:t>**</a:t>
            </a:r>
            <a:r>
              <a:rPr lang="en-CA" sz="1600" dirty="0"/>
              <a:t>Concluding sentence needs to be similar to the Topic Sentence and include the key words above</a:t>
            </a:r>
          </a:p>
          <a:p>
            <a:pPr marL="0" indent="0">
              <a:buNone/>
            </a:pPr>
            <a:r>
              <a:rPr lang="en-CA" sz="1600" b="1" dirty="0"/>
              <a:t>Para #4 Conclusion</a:t>
            </a:r>
            <a:r>
              <a:rPr lang="en-CA" sz="1600" dirty="0"/>
              <a:t>**Summarize your Analysis</a:t>
            </a:r>
          </a:p>
          <a:p>
            <a:pPr marL="0" indent="0">
              <a:buNone/>
            </a:pPr>
            <a:r>
              <a:rPr lang="en-CA" sz="1600" dirty="0"/>
              <a:t>**Use the </a:t>
            </a:r>
            <a:r>
              <a:rPr lang="en-CA" sz="1600" i="1" dirty="0"/>
              <a:t>key words </a:t>
            </a:r>
            <a:r>
              <a:rPr lang="en-CA" sz="1600" dirty="0"/>
              <a:t>of the </a:t>
            </a:r>
            <a:r>
              <a:rPr lang="en-CA" sz="1600" dirty="0" err="1"/>
              <a:t>Tpcast</a:t>
            </a:r>
            <a:r>
              <a:rPr lang="en-CA" sz="1600" dirty="0"/>
              <a:t> Elements (</a:t>
            </a:r>
            <a:r>
              <a:rPr lang="en-CA" sz="1600" i="1" dirty="0"/>
              <a:t>Title, Paraphrase, Connotations, Attitude, Shift, Theme)</a:t>
            </a:r>
          </a:p>
          <a:p>
            <a:pPr marL="0" indent="0">
              <a:buNone/>
            </a:pPr>
            <a:r>
              <a:rPr lang="en-CA" sz="1600" i="1" dirty="0"/>
              <a:t>**Connect your analysis </a:t>
            </a:r>
            <a:r>
              <a:rPr lang="en-CA" sz="1600" dirty="0"/>
              <a:t>back to your own life.  Make personal connections to the poem</a:t>
            </a:r>
          </a:p>
          <a:p>
            <a:pPr marL="0" indent="0">
              <a:buNone/>
            </a:pPr>
            <a:endParaRPr lang="en-CA" sz="1600" dirty="0"/>
          </a:p>
        </p:txBody>
      </p:sp>
    </p:spTree>
    <p:extLst>
      <p:ext uri="{BB962C8B-B14F-4D97-AF65-F5344CB8AC3E}">
        <p14:creationId xmlns:p14="http://schemas.microsoft.com/office/powerpoint/2010/main" val="739272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TPCAST Analysis</a:t>
            </a:r>
          </a:p>
        </p:txBody>
      </p:sp>
      <p:sp>
        <p:nvSpPr>
          <p:cNvPr id="3" name="Content Placeholder 2"/>
          <p:cNvSpPr>
            <a:spLocks noGrp="1"/>
          </p:cNvSpPr>
          <p:nvPr>
            <p:ph idx="1"/>
          </p:nvPr>
        </p:nvSpPr>
        <p:spPr/>
        <p:txBody>
          <a:bodyPr>
            <a:normAutofit/>
          </a:bodyPr>
          <a:lstStyle/>
          <a:p>
            <a:pPr>
              <a:buNone/>
            </a:pPr>
            <a:r>
              <a:rPr lang="en-CA" sz="2000" dirty="0">
                <a:solidFill>
                  <a:srgbClr val="FF0000"/>
                </a:solidFill>
              </a:rPr>
              <a:t>Title</a:t>
            </a:r>
            <a:r>
              <a:rPr lang="en-CA" sz="2000" dirty="0"/>
              <a:t>: What Does It Mean?  Is it Effective?</a:t>
            </a:r>
          </a:p>
          <a:p>
            <a:pPr>
              <a:buNone/>
            </a:pPr>
            <a:r>
              <a:rPr lang="en-CA" sz="2000" dirty="0">
                <a:solidFill>
                  <a:srgbClr val="FF0000"/>
                </a:solidFill>
              </a:rPr>
              <a:t>Paraphrase</a:t>
            </a:r>
            <a:r>
              <a:rPr lang="en-CA" sz="2000" dirty="0"/>
              <a:t>: Own Words</a:t>
            </a:r>
          </a:p>
          <a:p>
            <a:pPr>
              <a:buNone/>
            </a:pPr>
            <a:r>
              <a:rPr lang="en-CA" sz="2000" dirty="0">
                <a:solidFill>
                  <a:srgbClr val="FF0000"/>
                </a:solidFill>
              </a:rPr>
              <a:t>Connotation: </a:t>
            </a:r>
            <a:r>
              <a:rPr lang="en-CA" sz="2000" dirty="0"/>
              <a:t>Symbolism, Any other meanings?</a:t>
            </a:r>
          </a:p>
          <a:p>
            <a:pPr>
              <a:buNone/>
            </a:pPr>
            <a:r>
              <a:rPr lang="en-CA" sz="2000" dirty="0">
                <a:solidFill>
                  <a:srgbClr val="FF0000"/>
                </a:solidFill>
              </a:rPr>
              <a:t>Attitude</a:t>
            </a:r>
            <a:r>
              <a:rPr lang="en-CA" sz="2000" dirty="0"/>
              <a:t>: of the speaker, mood of the poem</a:t>
            </a:r>
          </a:p>
          <a:p>
            <a:pPr>
              <a:buNone/>
            </a:pPr>
            <a:r>
              <a:rPr lang="en-CA" sz="2000" dirty="0">
                <a:solidFill>
                  <a:srgbClr val="FF0000"/>
                </a:solidFill>
              </a:rPr>
              <a:t>Shift</a:t>
            </a:r>
            <a:r>
              <a:rPr lang="en-CA" sz="2000" dirty="0"/>
              <a:t>: transition in emotions, thinking </a:t>
            </a:r>
          </a:p>
          <a:p>
            <a:pPr>
              <a:buNone/>
            </a:pPr>
            <a:r>
              <a:rPr lang="en-CA" sz="2000" dirty="0">
                <a:solidFill>
                  <a:srgbClr val="FF0000"/>
                </a:solidFill>
              </a:rPr>
              <a:t>Themes</a:t>
            </a:r>
            <a:r>
              <a:rPr lang="en-CA" sz="2000" dirty="0"/>
              <a:t>: What is the poet’s message?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200" dirty="0"/>
              <a:t>Developing and Organizing Content</a:t>
            </a:r>
          </a:p>
          <a:p>
            <a:pPr>
              <a:buNone/>
            </a:pPr>
            <a:r>
              <a:rPr lang="en-CA" sz="1200" dirty="0"/>
              <a:t>1.1 identify the topic, purpose, and audience for a variety of writing tasks</a:t>
            </a:r>
          </a:p>
          <a:p>
            <a:pPr>
              <a:buNone/>
            </a:pPr>
            <a:r>
              <a:rPr lang="en-CA" sz="1200" dirty="0"/>
              <a:t>1.2 generate, expand, explore, and focus ideas for potential writing tasks, using a variety of strategies and print, electronic, and other resources, as appropriate</a:t>
            </a:r>
          </a:p>
          <a:p>
            <a:pPr>
              <a:buNone/>
            </a:pPr>
            <a:r>
              <a:rPr lang="en-CA" sz="1200" dirty="0"/>
              <a:t>1.3 locate and select information to fully and effectively support ideas for writing, using a variety of strategies and print, electronic, and other resources, as appropriate</a:t>
            </a:r>
          </a:p>
          <a:p>
            <a:pPr>
              <a:buNone/>
            </a:pPr>
            <a:r>
              <a:rPr lang="en-CA" sz="1200" dirty="0"/>
              <a:t>1.4 identify, sort, and order main ideas and supporting details for writing tasks, using a variety of strategies and selecting the organizational pattern best suited to the content and the purpose for writing </a:t>
            </a:r>
          </a:p>
          <a:p>
            <a:pPr>
              <a:buNone/>
            </a:pPr>
            <a:r>
              <a:rPr lang="en-CA" sz="1200" dirty="0"/>
              <a:t>1.5 determine whether the ideas and information gathered are accurate and complete, interesting, and effectively meet the requirements of the writing task</a:t>
            </a:r>
          </a:p>
          <a:p>
            <a:pPr>
              <a:buNone/>
            </a:pPr>
            <a:r>
              <a:rPr lang="en-CA" sz="1200" dirty="0"/>
              <a:t>Using Knowledge of Form and Style</a:t>
            </a:r>
          </a:p>
          <a:p>
            <a:pPr>
              <a:buNone/>
            </a:pPr>
            <a:r>
              <a:rPr lang="en-CA" sz="1200" dirty="0"/>
              <a:t>2.1 write for different purposes and audiences using a variety of literary, informational, and graphic forms </a:t>
            </a:r>
          </a:p>
          <a:p>
            <a:pPr>
              <a:buNone/>
            </a:pPr>
            <a:r>
              <a:rPr lang="en-CA" sz="1200" dirty="0"/>
              <a:t>2.2 establish a distinctive and original voice in their writing, modifying language and tone skilfully and effectively to suit the form, audience, and purpose for writing</a:t>
            </a:r>
          </a:p>
          <a:p>
            <a:pPr>
              <a:buNone/>
            </a:pPr>
            <a:r>
              <a:rPr lang="en-CA" sz="1200" dirty="0"/>
              <a:t>2.3 use a wide range of descriptive and evocative words, phrases, and expressions precisely and imaginatively to make their writing clear, vivid, and compelling for their intended audience</a:t>
            </a:r>
          </a:p>
          <a:p>
            <a:pPr>
              <a:buNone/>
            </a:pPr>
            <a:r>
              <a:rPr lang="en-CA" sz="1200" dirty="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a:t>2.6 revise drafts to improve the content, organization, clarity, and style of their written work</a:t>
            </a:r>
          </a:p>
          <a:p>
            <a:pPr>
              <a:buNone/>
            </a:pPr>
            <a:r>
              <a:rPr lang="en-CA" sz="1200" dirty="0"/>
              <a:t>2.7 produce revised drafts of texts, including increasingly complex texts, written to meet criteria identified by the teacher, based on the curriculum expectations</a:t>
            </a:r>
          </a:p>
          <a:p>
            <a:pPr>
              <a:buNone/>
            </a:pPr>
            <a:endParaRPr lang="en-CA" sz="1400" dirty="0"/>
          </a:p>
          <a:p>
            <a:pPr>
              <a:buNone/>
            </a:pPr>
            <a:endParaRPr lang="en-CA" sz="1400" dirty="0"/>
          </a:p>
          <a:p>
            <a:pPr>
              <a:buNone/>
            </a:pPr>
            <a:endParaRPr lang="en-CA"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FF0000"/>
                </a:solidFill>
              </a:rPr>
              <a:t>Expectations</a:t>
            </a:r>
          </a:p>
        </p:txBody>
      </p:sp>
      <p:sp>
        <p:nvSpPr>
          <p:cNvPr id="3" name="Content Placeholder 2"/>
          <p:cNvSpPr>
            <a:spLocks noGrp="1"/>
          </p:cNvSpPr>
          <p:nvPr>
            <p:ph idx="1"/>
          </p:nvPr>
        </p:nvSpPr>
        <p:spPr/>
        <p:txBody>
          <a:bodyPr>
            <a:normAutofit/>
          </a:bodyPr>
          <a:lstStyle/>
          <a:p>
            <a:pPr>
              <a:buNone/>
            </a:pPr>
            <a:r>
              <a:rPr lang="en-CA" sz="1400" dirty="0"/>
              <a:t>Applying Knowledge of Conventions</a:t>
            </a:r>
          </a:p>
          <a:p>
            <a:pPr>
              <a:buNone/>
            </a:pPr>
            <a:r>
              <a:rPr lang="en-CA" sz="1400" dirty="0"/>
              <a:t>3.1 use knowledge of spelling rules and patterns, a variety of resources, and appropriate strategies to recognize and correct their own and others’ spelling errors</a:t>
            </a:r>
          </a:p>
          <a:p>
            <a:pPr>
              <a:buNone/>
            </a:pPr>
            <a:r>
              <a:rPr lang="en-CA" sz="1400" dirty="0"/>
              <a:t>3.2 build vocabulary for writing by confirming word meaning(s) and reviewing and refining word choice, using a variety of resources and strategies, as appropriate for the purpose </a:t>
            </a:r>
          </a:p>
          <a:p>
            <a:pPr>
              <a:buNone/>
            </a:pPr>
            <a:r>
              <a:rPr lang="en-CA" sz="1400" dirty="0"/>
              <a:t>3.3 use punctuation correctly and effectively to communicate their intended meaning</a:t>
            </a:r>
          </a:p>
          <a:p>
            <a:pPr>
              <a:buNone/>
            </a:pPr>
            <a:r>
              <a:rPr lang="en-CA" sz="1400" dirty="0"/>
              <a:t>3.4 use grammar conventions correctly and appropriately to communicate their intended meaning clearly and effectively</a:t>
            </a:r>
          </a:p>
          <a:p>
            <a:pPr>
              <a:buNone/>
            </a:pPr>
            <a:r>
              <a:rPr lang="en-CA" sz="1400" dirty="0"/>
              <a:t>3.5 regularly proofread and correct their writing</a:t>
            </a:r>
          </a:p>
          <a:p>
            <a:pPr>
              <a:buNone/>
            </a:pPr>
            <a:r>
              <a:rPr lang="en-CA" sz="1400" dirty="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a:t>3.7 produce pieces of published work to meet criteria identified by the teacher, based on the curriculum expectations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1031</TotalTime>
  <Words>1011</Words>
  <Application>Microsoft Office PowerPoint</Application>
  <PresentationFormat>On-screen Show (4:3)</PresentationFormat>
  <Paragraphs>73</Paragraphs>
  <Slides>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ENG4U Assignment #2 Poem Creation and Analysis</vt:lpstr>
      <vt:lpstr>Directions</vt:lpstr>
      <vt:lpstr>Requirements</vt:lpstr>
      <vt:lpstr>Follow This Plan</vt:lpstr>
      <vt:lpstr>TPCAST Analysis</vt:lpstr>
      <vt:lpstr>Expectations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gillian.matthews@sympatico.ca</cp:lastModifiedBy>
  <cp:revision>106</cp:revision>
  <dcterms:created xsi:type="dcterms:W3CDTF">2019-05-05T23:22:58Z</dcterms:created>
  <dcterms:modified xsi:type="dcterms:W3CDTF">2023-05-05T15:41:24Z</dcterms:modified>
</cp:coreProperties>
</file>