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62" r:id="rId4"/>
    <p:sldId id="264" r:id="rId5"/>
    <p:sldId id="263" r:id="rId6"/>
    <p:sldId id="265" r:id="rId7"/>
    <p:sldId id="260" r:id="rId8"/>
    <p:sldId id="267" r:id="rId9"/>
    <p:sldId id="268" r:id="rId10"/>
    <p:sldId id="273" r:id="rId11"/>
    <p:sldId id="272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60"/>
  </p:normalViewPr>
  <p:slideViewPr>
    <p:cSldViewPr>
      <p:cViewPr varScale="1">
        <p:scale>
          <a:sx n="108" d="100"/>
          <a:sy n="108" d="100"/>
        </p:scale>
        <p:origin x="-7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48D197-B65D-4FAF-AEAF-1A9E68BDCCE4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DC52C-B30C-452D-8ECB-4DDD80198A3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5DC52C-B30C-452D-8ECB-4DDD80198A32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982F-FB91-403D-9F9F-CB5C7F9EDB6D}" type="datetimeFigureOut">
              <a:rPr lang="en-CA" smtClean="0"/>
              <a:pPr/>
              <a:t>22/03/2021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4AEF-3903-4F8C-AEDF-56E50CEAD8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purdue.edu/owl/research_and_citation/mla_style/mla_formatting_and_style_guide/mla_formatting_and_style_guide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wl.purdue.edu/owl/research_and_citation/resources.htm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rammar.yourdictionary.com/writing/how-to-write-an-essay.html" TargetMode="External"/><Relationship Id="rId7" Type="http://schemas.openxmlformats.org/officeDocument/2006/relationships/hyperlink" Target="https://www.oxbridgeessays.com/blog/10-academic-phrases-use-essay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oxford-royale.com/articles/words-phrases-good-essays.html" TargetMode="External"/><Relationship Id="rId5" Type="http://schemas.openxmlformats.org/officeDocument/2006/relationships/hyperlink" Target="https://www.internationalstudent.com/essay_writing/essay_tips/" TargetMode="External"/><Relationship Id="rId4" Type="http://schemas.openxmlformats.org/officeDocument/2006/relationships/hyperlink" Target="https://writingcenter.fas.harvard.edu/pages/strategies-essay-writin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7030A0"/>
                </a:solidFill>
              </a:rPr>
              <a:t>ENG4U-Essay Structure</a:t>
            </a:r>
            <a:endParaRPr lang="en-CA" sz="32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7030A0"/>
                </a:solidFill>
              </a:rPr>
              <a:t>Topic Selection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7030A0"/>
                </a:solidFill>
              </a:rPr>
              <a:t>Brainstorming/Classifying </a:t>
            </a:r>
            <a:r>
              <a:rPr lang="en-CA" sz="2400" dirty="0" smtClean="0">
                <a:solidFill>
                  <a:srgbClr val="7030A0"/>
                </a:solidFill>
              </a:rPr>
              <a:t>Ideas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7030A0"/>
                </a:solidFill>
              </a:rPr>
              <a:t>Thesis Building</a:t>
            </a:r>
            <a:endParaRPr lang="en-CA" sz="2400" dirty="0" smtClean="0">
              <a:solidFill>
                <a:srgbClr val="7030A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7030A0"/>
                </a:solidFill>
              </a:rPr>
              <a:t>Developing Details and Examples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7030A0"/>
                </a:solidFill>
              </a:rPr>
              <a:t>Paragraphing/Structure</a:t>
            </a:r>
          </a:p>
          <a:p>
            <a:pPr>
              <a:buFont typeface="Arial" pitchFamily="34" charset="0"/>
              <a:buChar char="•"/>
            </a:pPr>
            <a:r>
              <a:rPr lang="en-CA" sz="2400" dirty="0" smtClean="0">
                <a:solidFill>
                  <a:srgbClr val="7030A0"/>
                </a:solidFill>
              </a:rPr>
              <a:t>Transition Words/Vocabulary</a:t>
            </a:r>
          </a:p>
          <a:p>
            <a:pPr>
              <a:buFont typeface="Arial" pitchFamily="34" charset="0"/>
              <a:buChar char="•"/>
            </a:pPr>
            <a:endParaRPr lang="en-CA" sz="2400" dirty="0">
              <a:solidFill>
                <a:srgbClr val="7030A0"/>
              </a:solidFill>
            </a:endParaRPr>
          </a:p>
        </p:txBody>
      </p:sp>
      <p:pic>
        <p:nvPicPr>
          <p:cNvPr id="10242" name="Picture 2" descr="Just Reading and Writing in English | 生活英语读写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32656"/>
            <a:ext cx="2376314" cy="1414473"/>
          </a:xfrm>
          <a:prstGeom prst="rect">
            <a:avLst/>
          </a:prstGeom>
          <a:noFill/>
        </p:spPr>
      </p:pic>
      <p:pic>
        <p:nvPicPr>
          <p:cNvPr id="5" name="Picture 2" descr="Just Reading and Writing in English | 生活英语读写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260648"/>
            <a:ext cx="2376314" cy="141447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7030A0"/>
                </a:solidFill>
              </a:rPr>
              <a:t>Citations</a:t>
            </a:r>
            <a:endParaRPr lang="en-CA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CA" sz="2000" dirty="0" smtClean="0"/>
              <a:t>Avoid Plagiarism! Put all references, quotes etc. into </a:t>
            </a:r>
            <a:r>
              <a:rPr lang="en-CA" sz="2000" dirty="0" smtClean="0">
                <a:solidFill>
                  <a:srgbClr val="7030A0"/>
                </a:solidFill>
              </a:rPr>
              <a:t>APA/MLA Format</a:t>
            </a:r>
            <a:r>
              <a:rPr lang="en-CA" sz="2000" dirty="0" smtClean="0"/>
              <a:t>.  See </a:t>
            </a:r>
            <a:r>
              <a:rPr lang="en-CA" sz="2000" dirty="0" smtClean="0">
                <a:solidFill>
                  <a:srgbClr val="7030A0"/>
                </a:solidFill>
              </a:rPr>
              <a:t>Guidelines/Websites</a:t>
            </a:r>
            <a:r>
              <a:rPr lang="en-CA" sz="2000" dirty="0" smtClean="0"/>
              <a:t> below. </a:t>
            </a:r>
          </a:p>
          <a:p>
            <a:pPr marL="457200" indent="-457200">
              <a:buAutoNum type="arabicPeriod"/>
            </a:pPr>
            <a:r>
              <a:rPr lang="en-CA" sz="2000" dirty="0" smtClean="0">
                <a:solidFill>
                  <a:srgbClr val="7030A0"/>
                </a:solidFill>
              </a:rPr>
              <a:t>Automatic Generation of APA/MLA Format </a:t>
            </a:r>
            <a:r>
              <a:rPr lang="en-CA" sz="2000" dirty="0" smtClean="0"/>
              <a:t>on the Website. Copy and paste the </a:t>
            </a:r>
            <a:r>
              <a:rPr lang="en-CA" sz="2000" dirty="0" smtClean="0">
                <a:solidFill>
                  <a:srgbClr val="7030A0"/>
                </a:solidFill>
              </a:rPr>
              <a:t>Generated Citation </a:t>
            </a:r>
            <a:r>
              <a:rPr lang="en-CA" sz="2000" dirty="0" smtClean="0"/>
              <a:t>into your Essay under References Section.</a:t>
            </a:r>
          </a:p>
          <a:p>
            <a:pPr marL="457200" indent="-457200">
              <a:buNone/>
            </a:pPr>
            <a:endParaRPr lang="en-CA" sz="1600" dirty="0" smtClean="0">
              <a:hlinkClick r:id="rId3"/>
            </a:endParaRPr>
          </a:p>
          <a:p>
            <a:pPr marL="457200" indent="-457200">
              <a:buNone/>
            </a:pPr>
            <a:endParaRPr lang="en-CA" sz="1600" dirty="0" smtClean="0">
              <a:hlinkClick r:id="rId3"/>
            </a:endParaRPr>
          </a:p>
          <a:p>
            <a:pPr marL="457200" indent="-457200">
              <a:buNone/>
            </a:pPr>
            <a:r>
              <a:rPr lang="en-CA" sz="1600" dirty="0" smtClean="0">
                <a:hlinkClick r:id="rId3"/>
              </a:rPr>
              <a:t>https</a:t>
            </a:r>
            <a:r>
              <a:rPr lang="en-CA" sz="1600" dirty="0" smtClean="0">
                <a:hlinkClick r:id="rId3"/>
              </a:rPr>
              <a:t>://</a:t>
            </a:r>
            <a:r>
              <a:rPr lang="en-CA" sz="1600" dirty="0" smtClean="0">
                <a:hlinkClick r:id="rId3"/>
              </a:rPr>
              <a:t>owl.purdue.edu/owl/research_and_citation/mla_style/mla_formatting_and_style_guide/mla_formatting_and_style_guide.html</a:t>
            </a:r>
            <a:endParaRPr lang="en-CA" sz="1600" dirty="0" smtClean="0"/>
          </a:p>
          <a:p>
            <a:pPr marL="457200" indent="-457200">
              <a:buNone/>
            </a:pPr>
            <a:r>
              <a:rPr lang="en-CA" sz="1600" dirty="0" smtClean="0">
                <a:hlinkClick r:id="rId4"/>
              </a:rPr>
              <a:t>https://</a:t>
            </a:r>
            <a:r>
              <a:rPr lang="en-CA" sz="1600" dirty="0" smtClean="0">
                <a:hlinkClick r:id="rId4"/>
              </a:rPr>
              <a:t>owl.purdue.edu/owl/research_and_citation/resources.html</a:t>
            </a:r>
            <a:endParaRPr lang="en-CA" sz="1600" dirty="0" smtClean="0"/>
          </a:p>
          <a:p>
            <a:pPr marL="457200" indent="-457200">
              <a:buNone/>
            </a:pPr>
            <a:endParaRPr lang="en-CA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Teacher Example of Plan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Paragraph #1: Introduction (4-5 Full Sentences)</a:t>
            </a:r>
          </a:p>
          <a:p>
            <a:pPr>
              <a:buNone/>
            </a:pPr>
            <a:r>
              <a:rPr lang="en-US" sz="2000" dirty="0" smtClean="0"/>
              <a:t>Introduce your background information and topic</a:t>
            </a:r>
          </a:p>
          <a:p>
            <a:pPr>
              <a:buNone/>
            </a:pPr>
            <a:r>
              <a:rPr lang="en-US" sz="2000" dirty="0" smtClean="0"/>
              <a:t>Introduce your Thesis/Opinion Statement with your Main Idea and 1-2 Supporting Ideas</a:t>
            </a:r>
          </a:p>
          <a:p>
            <a:pPr>
              <a:buNone/>
            </a:pPr>
            <a:r>
              <a:rPr lang="en-US" sz="2000" dirty="0" smtClean="0"/>
              <a:t>Tell why you are writing about your topic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Paragraph #2 Body (6-9 Full Sentences)</a:t>
            </a:r>
          </a:p>
          <a:p>
            <a:pPr>
              <a:buNone/>
            </a:pPr>
            <a:r>
              <a:rPr lang="en-US" sz="2000" dirty="0" smtClean="0"/>
              <a:t>Introduce your Supporting Ideas and explain how they connect back to your Main Idea/Topic</a:t>
            </a:r>
          </a:p>
          <a:p>
            <a:pPr>
              <a:buNone/>
            </a:pPr>
            <a:r>
              <a:rPr lang="en-US" sz="2000" dirty="0" smtClean="0"/>
              <a:t>Add details/Examples for your Supporting Idea(s)</a:t>
            </a:r>
          </a:p>
          <a:p>
            <a:pPr>
              <a:buNone/>
            </a:pPr>
            <a:r>
              <a:rPr lang="en-US" sz="2000" dirty="0" smtClean="0"/>
              <a:t>Give your personal thoughts and feelings throughout</a:t>
            </a:r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Paragraph #3 Conclusion (4-5 sentences)</a:t>
            </a:r>
          </a:p>
          <a:p>
            <a:pPr>
              <a:buNone/>
            </a:pPr>
            <a:r>
              <a:rPr lang="en-US" sz="2000" dirty="0" smtClean="0"/>
              <a:t>Re-state your Thesis/Opinion Statement and Supporting Ideas</a:t>
            </a:r>
          </a:p>
          <a:p>
            <a:pPr>
              <a:buNone/>
            </a:pPr>
            <a:r>
              <a:rPr lang="en-US" sz="2000" dirty="0" smtClean="0"/>
              <a:t>Write how you feel overall.  Write your overall opinion of your topic.</a:t>
            </a:r>
          </a:p>
          <a:p>
            <a:pPr>
              <a:buNone/>
            </a:pPr>
            <a:r>
              <a:rPr lang="en-US" sz="2000" dirty="0" smtClean="0"/>
              <a:t>Write what you will do next. ‘Leave the door open for continuing this topic or part 2’</a:t>
            </a:r>
          </a:p>
          <a:p>
            <a:pPr>
              <a:buNone/>
            </a:pPr>
            <a:endParaRPr lang="en-US" sz="2000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References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Writing Resource Websites</a:t>
            </a:r>
          </a:p>
          <a:p>
            <a:pPr>
              <a:buNone/>
            </a:pPr>
            <a:r>
              <a:rPr lang="en-CA" sz="1800" u="sng" dirty="0" smtClean="0">
                <a:hlinkClick r:id="rId3"/>
              </a:rPr>
              <a:t>https://grammar.yourdictionary.com/writing/how-to-write-an-essay.html</a:t>
            </a:r>
            <a:endParaRPr lang="en-CA" sz="1800" u="sng" dirty="0" smtClean="0"/>
          </a:p>
          <a:p>
            <a:pPr>
              <a:buNone/>
            </a:pPr>
            <a:r>
              <a:rPr lang="en-CA" sz="1800" u="sng" dirty="0" smtClean="0">
                <a:hlinkClick r:id="rId4"/>
              </a:rPr>
              <a:t>https://writingcenter.fas.harvard.edu/pages/strategies-essay-writing</a:t>
            </a:r>
            <a:endParaRPr lang="en-CA" sz="1800" u="sng" dirty="0" smtClean="0"/>
          </a:p>
          <a:p>
            <a:pPr>
              <a:buNone/>
            </a:pPr>
            <a:r>
              <a:rPr lang="en-CA" sz="1800" u="sng" dirty="0" smtClean="0">
                <a:hlinkClick r:id="rId5"/>
              </a:rPr>
              <a:t>https://www.internationalstudent.com/essay_writing/essay_tips/</a:t>
            </a:r>
            <a:endParaRPr lang="en-CA" sz="1800" u="sng" dirty="0" smtClean="0"/>
          </a:p>
          <a:p>
            <a:pPr>
              <a:buNone/>
            </a:pPr>
            <a:r>
              <a:rPr lang="en-CA" sz="1800" u="sng" dirty="0" smtClean="0">
                <a:hlinkClick r:id="rId6"/>
              </a:rPr>
              <a:t>https://www.oxford-royale.com/articles/words-phrases-good-essays.html#aId=648e9f8b-293b-43d9-bbbc-e8251504f6d6</a:t>
            </a:r>
            <a:endParaRPr lang="en-CA" sz="1800" u="sng" dirty="0" smtClean="0"/>
          </a:p>
          <a:p>
            <a:pPr>
              <a:buNone/>
            </a:pPr>
            <a:r>
              <a:rPr lang="en-CA" sz="1800" u="sng" dirty="0" smtClean="0">
                <a:hlinkClick r:id="rId7"/>
              </a:rPr>
              <a:t>https://www.oxbridgeessays.com/blog/10-academic-phrases-use-essay/</a:t>
            </a:r>
            <a:endParaRPr lang="en-US" sz="18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Selecting a Topic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Select a </a:t>
            </a:r>
            <a:r>
              <a:rPr lang="en-US" sz="2000" dirty="0" smtClean="0">
                <a:solidFill>
                  <a:srgbClr val="7030A0"/>
                </a:solidFill>
              </a:rPr>
              <a:t>topic that is meaningful and motivates</a:t>
            </a:r>
            <a:r>
              <a:rPr lang="en-US" sz="2000" dirty="0" smtClean="0"/>
              <a:t> you.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Have </a:t>
            </a:r>
            <a:r>
              <a:rPr lang="en-US" sz="2000" dirty="0" smtClean="0">
                <a:solidFill>
                  <a:srgbClr val="7030A0"/>
                </a:solidFill>
              </a:rPr>
              <a:t>more than 1 topic idea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Already know a little bit of information </a:t>
            </a:r>
            <a:r>
              <a:rPr lang="en-US" sz="2000" dirty="0" smtClean="0"/>
              <a:t>about your topic, but not too much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Relative to our world </a:t>
            </a:r>
            <a:r>
              <a:rPr lang="en-US" sz="2000" dirty="0" smtClean="0"/>
              <a:t>and </a:t>
            </a:r>
            <a:r>
              <a:rPr lang="en-US" sz="2000" dirty="0" smtClean="0">
                <a:solidFill>
                  <a:srgbClr val="7030A0"/>
                </a:solidFill>
              </a:rPr>
              <a:t>current</a:t>
            </a:r>
            <a:r>
              <a:rPr lang="en-US" sz="2000" dirty="0" smtClean="0"/>
              <a:t>; </a:t>
            </a:r>
            <a:r>
              <a:rPr lang="en-US" sz="2000" dirty="0" smtClean="0"/>
              <a:t>historical background </a:t>
            </a:r>
            <a:r>
              <a:rPr lang="en-US" sz="2000" dirty="0" smtClean="0"/>
              <a:t>is fine, </a:t>
            </a:r>
            <a:r>
              <a:rPr lang="en-US" sz="2000" dirty="0" smtClean="0">
                <a:solidFill>
                  <a:srgbClr val="7030A0"/>
                </a:solidFill>
              </a:rPr>
              <a:t>connect to present day.</a:t>
            </a:r>
          </a:p>
          <a:p>
            <a:pPr marL="457200" indent="-457200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Brainstorming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Write down all </a:t>
            </a:r>
            <a:r>
              <a:rPr lang="en-US" sz="2000" dirty="0" smtClean="0">
                <a:solidFill>
                  <a:srgbClr val="7030A0"/>
                </a:solidFill>
              </a:rPr>
              <a:t>aspects/elements</a:t>
            </a:r>
            <a:r>
              <a:rPr lang="en-US" sz="2000" dirty="0" smtClean="0"/>
              <a:t> surrounding your topic.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Classify/sort the information gathered</a:t>
            </a:r>
            <a:r>
              <a:rPr lang="en-US" sz="2000" dirty="0" smtClean="0"/>
              <a:t>.  Look for patterns, similarities, differences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How does your topic </a:t>
            </a:r>
            <a:r>
              <a:rPr lang="en-US" sz="2000" dirty="0" smtClean="0">
                <a:solidFill>
                  <a:srgbClr val="7030A0"/>
                </a:solidFill>
              </a:rPr>
              <a:t>personally make you feel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Do you have any </a:t>
            </a:r>
            <a:r>
              <a:rPr lang="en-US" sz="2000" dirty="0" smtClean="0">
                <a:solidFill>
                  <a:srgbClr val="7030A0"/>
                </a:solidFill>
              </a:rPr>
              <a:t>background or experiences </a:t>
            </a:r>
            <a:r>
              <a:rPr lang="en-US" sz="2000" dirty="0" smtClean="0"/>
              <a:t>that </a:t>
            </a:r>
            <a:r>
              <a:rPr lang="en-US" sz="2000" dirty="0" smtClean="0">
                <a:solidFill>
                  <a:srgbClr val="7030A0"/>
                </a:solidFill>
              </a:rPr>
              <a:t>connect</a:t>
            </a:r>
            <a:r>
              <a:rPr lang="en-US" sz="2000" dirty="0" smtClean="0"/>
              <a:t> to your topic</a:t>
            </a:r>
            <a:r>
              <a:rPr lang="en-US" sz="2000" dirty="0" smtClean="0"/>
              <a:t>?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5. What is your </a:t>
            </a:r>
            <a:r>
              <a:rPr lang="en-US" sz="2000" dirty="0" smtClean="0">
                <a:solidFill>
                  <a:srgbClr val="7030A0"/>
                </a:solidFill>
              </a:rPr>
              <a:t>developing position or thinking </a:t>
            </a:r>
            <a:r>
              <a:rPr lang="en-US" sz="2000" dirty="0" smtClean="0"/>
              <a:t>on your topic?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Thesis Statement, Supporting Ideas and Details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en-US" sz="2000" u="sng" dirty="0" smtClean="0">
                <a:solidFill>
                  <a:srgbClr val="7030A0"/>
                </a:solidFill>
              </a:rPr>
              <a:t>Thesis Statement/Opinion Statement</a:t>
            </a:r>
            <a:r>
              <a:rPr lang="en-US" sz="2000" dirty="0" smtClean="0"/>
              <a:t>: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/>
              <a:t>Main Idea with 1-3 Supporting Details (from your classification/brainstorming</a:t>
            </a:r>
            <a:r>
              <a:rPr lang="en-US" sz="2000" dirty="0" smtClean="0"/>
              <a:t>); </a:t>
            </a:r>
            <a:r>
              <a:rPr lang="en-US" sz="2000" dirty="0" smtClean="0">
                <a:solidFill>
                  <a:srgbClr val="7030A0"/>
                </a:solidFill>
              </a:rPr>
              <a:t>Usually in ONE Sentence</a:t>
            </a: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 smtClean="0"/>
              <a:t>Provide </a:t>
            </a:r>
            <a:r>
              <a:rPr lang="en-US" sz="2000" u="sng" dirty="0" smtClean="0">
                <a:solidFill>
                  <a:srgbClr val="7030A0"/>
                </a:solidFill>
              </a:rPr>
              <a:t>examples/details</a:t>
            </a:r>
            <a:r>
              <a:rPr lang="en-US" sz="2000" dirty="0" smtClean="0"/>
              <a:t> for each supporting detail</a:t>
            </a:r>
          </a:p>
          <a:p>
            <a:pPr marL="457200" indent="-457200">
              <a:buAutoNum type="arabicPeriod" startAt="3"/>
            </a:pPr>
            <a:r>
              <a:rPr lang="en-US" sz="2000" u="sng" dirty="0" smtClean="0">
                <a:solidFill>
                  <a:srgbClr val="7030A0"/>
                </a:solidFill>
              </a:rPr>
              <a:t>Examples and details include</a:t>
            </a:r>
            <a:r>
              <a:rPr lang="en-US" sz="2000" dirty="0" smtClean="0"/>
              <a:t>: </a:t>
            </a:r>
          </a:p>
          <a:p>
            <a:pPr marL="457200" indent="-457200"/>
            <a:r>
              <a:rPr lang="en-US" sz="2000" dirty="0" smtClean="0"/>
              <a:t>Facts</a:t>
            </a:r>
          </a:p>
          <a:p>
            <a:pPr marL="457200" indent="-457200"/>
            <a:r>
              <a:rPr lang="en-US" sz="2000" dirty="0" smtClean="0"/>
              <a:t>Examples </a:t>
            </a:r>
            <a:endParaRPr lang="en-US" sz="2000" dirty="0" smtClean="0"/>
          </a:p>
          <a:p>
            <a:pPr marL="457200" indent="-457200"/>
            <a:r>
              <a:rPr lang="en-US" sz="2000" dirty="0" smtClean="0"/>
              <a:t>Opinions</a:t>
            </a:r>
            <a:endParaRPr lang="en-US" sz="2000" dirty="0" smtClean="0"/>
          </a:p>
          <a:p>
            <a:pPr marL="457200" indent="-457200"/>
            <a:r>
              <a:rPr lang="en-US" sz="2000" dirty="0" smtClean="0"/>
              <a:t>Personal Feelings</a:t>
            </a:r>
            <a:endParaRPr lang="en-US" sz="2000" dirty="0" smtClean="0"/>
          </a:p>
          <a:p>
            <a:pPr marL="457200" indent="-457200"/>
            <a:r>
              <a:rPr lang="en-US" sz="2000" dirty="0" smtClean="0"/>
              <a:t>Experiences</a:t>
            </a:r>
            <a:endParaRPr lang="en-US" sz="2000" dirty="0" smtClean="0"/>
          </a:p>
          <a:p>
            <a:pPr marL="457200" indent="-457200">
              <a:buNone/>
            </a:pPr>
            <a:r>
              <a:rPr lang="en-US" sz="2000" dirty="0" smtClean="0">
                <a:solidFill>
                  <a:srgbClr val="7030A0"/>
                </a:solidFill>
              </a:rPr>
              <a:t>4. Connect all examples and details back to your Main idea </a:t>
            </a:r>
            <a:r>
              <a:rPr lang="en-US" sz="2000" dirty="0" smtClean="0"/>
              <a:t>and Supporting </a:t>
            </a:r>
            <a:r>
              <a:rPr lang="en-US" sz="2000" dirty="0" smtClean="0"/>
              <a:t>Details</a:t>
            </a:r>
          </a:p>
          <a:p>
            <a:pPr marL="457200" indent="-457200">
              <a:buNone/>
            </a:pPr>
            <a:r>
              <a:rPr lang="en-US" sz="2000" dirty="0" smtClean="0"/>
              <a:t>5. All </a:t>
            </a:r>
            <a:r>
              <a:rPr lang="en-US" sz="2000" dirty="0" smtClean="0">
                <a:solidFill>
                  <a:srgbClr val="7030A0"/>
                </a:solidFill>
              </a:rPr>
              <a:t>Concluding Sentences in each Paragraph </a:t>
            </a:r>
            <a:r>
              <a:rPr lang="en-US" sz="2000" dirty="0" smtClean="0"/>
              <a:t>connect back to your </a:t>
            </a:r>
            <a:r>
              <a:rPr lang="en-US" sz="2000" dirty="0" smtClean="0">
                <a:solidFill>
                  <a:srgbClr val="7030A0"/>
                </a:solidFill>
              </a:rPr>
              <a:t>Thesis Statement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Planning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sz="2000" dirty="0" smtClean="0"/>
              <a:t>Use the following </a:t>
            </a:r>
            <a:r>
              <a:rPr lang="en-US" sz="2000" dirty="0" smtClean="0">
                <a:solidFill>
                  <a:srgbClr val="7030A0"/>
                </a:solidFill>
              </a:rPr>
              <a:t>Paragraphing Structure </a:t>
            </a:r>
            <a:r>
              <a:rPr lang="en-US" sz="2000" dirty="0" smtClean="0"/>
              <a:t>for your </a:t>
            </a:r>
            <a:r>
              <a:rPr lang="en-US" sz="2000" dirty="0" smtClean="0">
                <a:solidFill>
                  <a:srgbClr val="7030A0"/>
                </a:solidFill>
              </a:rPr>
              <a:t>Thesis Statement, Main </a:t>
            </a:r>
            <a:r>
              <a:rPr lang="en-US" sz="2000" dirty="0" smtClean="0">
                <a:solidFill>
                  <a:srgbClr val="7030A0"/>
                </a:solidFill>
              </a:rPr>
              <a:t>Ideas, Supporting Details</a:t>
            </a:r>
          </a:p>
          <a:p>
            <a:pPr marL="457200" indent="-457200">
              <a:buAutoNum type="arabicPeriod"/>
            </a:pPr>
            <a:endParaRPr lang="en-US" sz="2000" dirty="0" smtClean="0">
              <a:solidFill>
                <a:srgbClr val="7030A0"/>
              </a:solidFill>
            </a:endParaRP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Introductory Paragraph</a:t>
            </a:r>
            <a:r>
              <a:rPr lang="en-US" sz="2000" dirty="0" smtClean="0"/>
              <a:t>: Background information; Thesis Statement/Main Idea with 1-3 Supporting details</a:t>
            </a:r>
          </a:p>
          <a:p>
            <a:pPr marL="457200" indent="-457200">
              <a:buAutoNum type="arabicPeriod" startAt="2"/>
            </a:pPr>
            <a:r>
              <a:rPr lang="en-US" sz="2000" dirty="0" smtClean="0">
                <a:solidFill>
                  <a:srgbClr val="7030A0"/>
                </a:solidFill>
              </a:rPr>
              <a:t>Body </a:t>
            </a:r>
            <a:r>
              <a:rPr lang="en-US" sz="2000" dirty="0" smtClean="0">
                <a:solidFill>
                  <a:srgbClr val="7030A0"/>
                </a:solidFill>
              </a:rPr>
              <a:t>Paragraphs</a:t>
            </a:r>
            <a:r>
              <a:rPr lang="en-US" sz="2000" dirty="0" smtClean="0"/>
              <a:t>: </a:t>
            </a:r>
            <a:r>
              <a:rPr lang="en-US" sz="2000" dirty="0" smtClean="0"/>
              <a:t>Topic Sentence with supporting idea; details and examples; connect Topic Sentence and Concluding Sentence back to Main Thesis Statement</a:t>
            </a:r>
          </a:p>
          <a:p>
            <a:pPr marL="457200" indent="-457200">
              <a:buAutoNum type="arabicPeriod" startAt="2"/>
            </a:pPr>
            <a:r>
              <a:rPr lang="en-US" sz="2000" dirty="0" smtClean="0">
                <a:solidFill>
                  <a:srgbClr val="7030A0"/>
                </a:solidFill>
              </a:rPr>
              <a:t>Conclusion Paragraph</a:t>
            </a:r>
            <a:r>
              <a:rPr lang="en-US" sz="2000" dirty="0" smtClean="0"/>
              <a:t>: Re-state your thesis statement; summarize your opinion, position on the topic, leave the door open for future work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Drafting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Create a </a:t>
            </a:r>
            <a:r>
              <a:rPr lang="en-US" sz="2000" dirty="0" smtClean="0">
                <a:solidFill>
                  <a:srgbClr val="7030A0"/>
                </a:solidFill>
              </a:rPr>
              <a:t>Rough Draft </a:t>
            </a:r>
            <a:r>
              <a:rPr lang="en-US" sz="2000" dirty="0" smtClean="0"/>
              <a:t>of each paragraph from your plan.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Be mindful of </a:t>
            </a:r>
            <a:r>
              <a:rPr lang="en-US" sz="2000" dirty="0" smtClean="0">
                <a:solidFill>
                  <a:srgbClr val="7030A0"/>
                </a:solidFill>
              </a:rPr>
              <a:t>Word Choice, Transition Words </a:t>
            </a:r>
            <a:r>
              <a:rPr lang="en-US" sz="2000" dirty="0" smtClean="0"/>
              <a:t>to add </a:t>
            </a:r>
            <a:r>
              <a:rPr lang="en-US" sz="2000" dirty="0" err="1" smtClean="0"/>
              <a:t>flavour</a:t>
            </a:r>
            <a:r>
              <a:rPr lang="en-US" sz="2000" dirty="0" smtClean="0"/>
              <a:t> to your writing.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Peer/Partner edit </a:t>
            </a:r>
            <a:r>
              <a:rPr lang="en-US" sz="2000" dirty="0" smtClean="0"/>
              <a:t>your work.  Ask for </a:t>
            </a:r>
            <a:r>
              <a:rPr lang="en-US" sz="2000" dirty="0" smtClean="0">
                <a:solidFill>
                  <a:srgbClr val="7030A0"/>
                </a:solidFill>
              </a:rPr>
              <a:t>advice and feedback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 smtClean="0">
                <a:solidFill>
                  <a:srgbClr val="7030A0"/>
                </a:solidFill>
              </a:rPr>
              <a:t>Transition Words</a:t>
            </a:r>
            <a:endParaRPr lang="en-CA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2000" dirty="0" smtClean="0"/>
              <a:t>Use a selection of </a:t>
            </a:r>
            <a:r>
              <a:rPr lang="en-CA" sz="2000" dirty="0" smtClean="0">
                <a:solidFill>
                  <a:srgbClr val="7030A0"/>
                </a:solidFill>
              </a:rPr>
              <a:t>Transition Words </a:t>
            </a:r>
            <a:r>
              <a:rPr lang="en-CA" sz="2000" dirty="0" smtClean="0"/>
              <a:t>in your Writing to make a smooth transition from </a:t>
            </a:r>
            <a:r>
              <a:rPr lang="en-CA" sz="2000" dirty="0" smtClean="0">
                <a:solidFill>
                  <a:srgbClr val="7030A0"/>
                </a:solidFill>
              </a:rPr>
              <a:t>one sentence/paragraph</a:t>
            </a:r>
            <a:r>
              <a:rPr lang="en-CA" sz="2000" dirty="0" smtClean="0"/>
              <a:t> to the next.</a:t>
            </a:r>
          </a:p>
          <a:p>
            <a:pPr>
              <a:buNone/>
            </a:pPr>
            <a:r>
              <a:rPr lang="en-CA" sz="2000" dirty="0" smtClean="0"/>
              <a:t>First</a:t>
            </a:r>
          </a:p>
          <a:p>
            <a:pPr>
              <a:buNone/>
            </a:pPr>
            <a:r>
              <a:rPr lang="en-CA" sz="2000" dirty="0" smtClean="0"/>
              <a:t>Next</a:t>
            </a:r>
          </a:p>
          <a:p>
            <a:pPr>
              <a:buNone/>
            </a:pPr>
            <a:r>
              <a:rPr lang="en-CA" sz="2000" dirty="0" smtClean="0"/>
              <a:t>Moreover</a:t>
            </a:r>
          </a:p>
          <a:p>
            <a:pPr>
              <a:buNone/>
            </a:pPr>
            <a:r>
              <a:rPr lang="en-CA" sz="2000" dirty="0" smtClean="0"/>
              <a:t> In Addition</a:t>
            </a:r>
          </a:p>
          <a:p>
            <a:pPr>
              <a:buNone/>
            </a:pPr>
            <a:r>
              <a:rPr lang="en-CA" sz="2000" dirty="0" smtClean="0"/>
              <a:t> Furthermore</a:t>
            </a:r>
          </a:p>
          <a:p>
            <a:pPr>
              <a:buNone/>
            </a:pPr>
            <a:r>
              <a:rPr lang="en-CA" sz="2000" dirty="0" smtClean="0"/>
              <a:t> Lastly </a:t>
            </a:r>
          </a:p>
          <a:p>
            <a:pPr>
              <a:buNone/>
            </a:pPr>
            <a:r>
              <a:rPr lang="en-CA" sz="2000" dirty="0" smtClean="0"/>
              <a:t>In Short</a:t>
            </a:r>
          </a:p>
          <a:p>
            <a:pPr>
              <a:buNone/>
            </a:pPr>
            <a:r>
              <a:rPr lang="en-CA" sz="2000" dirty="0" smtClean="0"/>
              <a:t> In Summary</a:t>
            </a:r>
            <a:endParaRPr lang="en-C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Revising/Editing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Review/edit</a:t>
            </a:r>
            <a:r>
              <a:rPr lang="en-US" sz="2000" dirty="0" smtClean="0"/>
              <a:t> your work for the following:</a:t>
            </a:r>
          </a:p>
          <a:p>
            <a:pPr marL="457200" indent="-457200"/>
            <a:r>
              <a:rPr lang="en-US" sz="2000" dirty="0" smtClean="0"/>
              <a:t>Strong Thesis Statement and Supporting Details</a:t>
            </a:r>
          </a:p>
          <a:p>
            <a:pPr marL="457200" indent="-457200"/>
            <a:r>
              <a:rPr lang="en-US" sz="2000" dirty="0" smtClean="0"/>
              <a:t>Paragraphing and structure</a:t>
            </a:r>
          </a:p>
          <a:p>
            <a:pPr marL="457200" indent="-457200"/>
            <a:r>
              <a:rPr lang="en-US" sz="2000" dirty="0" smtClean="0"/>
              <a:t>Word Choice/Vocabulary/Transition Words</a:t>
            </a:r>
          </a:p>
          <a:p>
            <a:pPr marL="457200" indent="-457200">
              <a:buAutoNum type="arabicPeriod" startAt="2"/>
            </a:pPr>
            <a:r>
              <a:rPr lang="en-US" sz="2000" dirty="0" smtClean="0">
                <a:solidFill>
                  <a:srgbClr val="7030A0"/>
                </a:solidFill>
              </a:rPr>
              <a:t>Peer/Partner Edit </a:t>
            </a:r>
            <a:r>
              <a:rPr lang="en-US" sz="2000" dirty="0" smtClean="0"/>
              <a:t>your partner’s work for another perspective</a:t>
            </a:r>
          </a:p>
          <a:p>
            <a:pPr marL="457200" indent="-457200">
              <a:buAutoNum type="arabicPeriod" startAt="2"/>
            </a:pPr>
            <a:r>
              <a:rPr lang="en-US" sz="2000" dirty="0" smtClean="0"/>
              <a:t>Take the </a:t>
            </a:r>
            <a:r>
              <a:rPr lang="en-US" sz="2000" dirty="0" smtClean="0">
                <a:solidFill>
                  <a:srgbClr val="7030A0"/>
                </a:solidFill>
              </a:rPr>
              <a:t>advice/feedback</a:t>
            </a:r>
            <a:r>
              <a:rPr lang="en-US" sz="2000" dirty="0" smtClean="0"/>
              <a:t> from your teacher and partner</a:t>
            </a:r>
          </a:p>
          <a:p>
            <a:pPr marL="457200" indent="-457200">
              <a:buAutoNum type="arabicPeriod" startAt="2"/>
            </a:pP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</a:rPr>
              <a:t>Publishing</a:t>
            </a:r>
            <a:endParaRPr lang="en-US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sz="2000" dirty="0" smtClean="0"/>
              <a:t>Be ready to</a:t>
            </a:r>
            <a:r>
              <a:rPr lang="en-US" sz="2000" dirty="0" smtClean="0">
                <a:solidFill>
                  <a:srgbClr val="7030A0"/>
                </a:solidFill>
              </a:rPr>
              <a:t> publish/submit </a:t>
            </a:r>
            <a:r>
              <a:rPr lang="en-US" sz="2000" dirty="0" smtClean="0"/>
              <a:t>your work/writing!</a:t>
            </a:r>
          </a:p>
          <a:p>
            <a:pPr marL="457200" indent="-457200">
              <a:buAutoNum type="arabicPeriod"/>
            </a:pPr>
            <a:r>
              <a:rPr lang="en-US" sz="2000" dirty="0" smtClean="0">
                <a:solidFill>
                  <a:srgbClr val="7030A0"/>
                </a:solidFill>
              </a:rPr>
              <a:t>Polish </a:t>
            </a:r>
            <a:r>
              <a:rPr lang="en-US" sz="2000" dirty="0" smtClean="0"/>
              <a:t>it for a strong effect.</a:t>
            </a:r>
          </a:p>
          <a:p>
            <a:pPr marL="457200" indent="-457200">
              <a:buAutoNum type="arabicPeriod"/>
            </a:pPr>
            <a:r>
              <a:rPr lang="en-US" sz="2000" dirty="0" smtClean="0"/>
              <a:t>Congratulations!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606</Words>
  <Application>Microsoft Office PowerPoint</Application>
  <PresentationFormat>On-screen Show (4:3)</PresentationFormat>
  <Paragraphs>99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ENG4U-Essay Structure</vt:lpstr>
      <vt:lpstr>Selecting a Topic</vt:lpstr>
      <vt:lpstr>Brainstorming</vt:lpstr>
      <vt:lpstr>Thesis Statement, Supporting Ideas and Details</vt:lpstr>
      <vt:lpstr>Planning</vt:lpstr>
      <vt:lpstr>Drafting</vt:lpstr>
      <vt:lpstr>Transition Words</vt:lpstr>
      <vt:lpstr>Revising/Editing</vt:lpstr>
      <vt:lpstr>Publishing</vt:lpstr>
      <vt:lpstr>Citations</vt:lpstr>
      <vt:lpstr>Teacher Example of Plan</vt:lpstr>
      <vt:lpstr>References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Gillian</dc:creator>
  <cp:lastModifiedBy>Gillian</cp:lastModifiedBy>
  <cp:revision>85</cp:revision>
  <dcterms:created xsi:type="dcterms:W3CDTF">2019-05-05T23:22:58Z</dcterms:created>
  <dcterms:modified xsi:type="dcterms:W3CDTF">2021-03-22T16:27:04Z</dcterms:modified>
</cp:coreProperties>
</file>