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66" r:id="rId5"/>
    <p:sldId id="264" r:id="rId6"/>
    <p:sldId id="258" r:id="rId7"/>
    <p:sldId id="269" r:id="rId8"/>
    <p:sldId id="260" r:id="rId9"/>
    <p:sldId id="262" r:id="rId10"/>
    <p:sldId id="270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94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2024-01-17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lobalissues.org/" TargetMode="External"/><Relationship Id="rId13" Type="http://schemas.openxmlformats.org/officeDocument/2006/relationships/hyperlink" Target="https://www.pwc.com/ca/en/industries/real-estate/emerging-trends-in-real-estate.html" TargetMode="External"/><Relationship Id="rId3" Type="http://schemas.openxmlformats.org/officeDocument/2006/relationships/hyperlink" Target="https://www.youtube.com/watch?v=vGJ3KEuwSTg" TargetMode="External"/><Relationship Id="rId7" Type="http://schemas.openxmlformats.org/officeDocument/2006/relationships/hyperlink" Target="https://courses.lumenlearning.com/boundless-sociology/chapter/social-movements/" TargetMode="External"/><Relationship Id="rId12" Type="http://schemas.openxmlformats.org/officeDocument/2006/relationships/hyperlink" Target="https://datareportal.com/reports/digital-2023-canada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pencanada.org/features/six-social-movements-the-world-can-learn-from/" TargetMode="External"/><Relationship Id="rId11" Type="http://schemas.openxmlformats.org/officeDocument/2006/relationships/hyperlink" Target="https://carleton.ca/panl/2023/five-trends-in-2023/" TargetMode="External"/><Relationship Id="rId5" Type="http://schemas.openxmlformats.org/officeDocument/2006/relationships/hyperlink" Target="https://www.britannica.com/topic/list-of-social-movements-2073658" TargetMode="External"/><Relationship Id="rId10" Type="http://schemas.openxmlformats.org/officeDocument/2006/relationships/hyperlink" Target="https://urbanland.uli.org/capital-markets/emerging-trends-2023-canada/" TargetMode="External"/><Relationship Id="rId4" Type="http://schemas.openxmlformats.org/officeDocument/2006/relationships/hyperlink" Target="https://www.youtube.com/watch?v=FHPbjGvH4bg" TargetMode="External"/><Relationship Id="rId9" Type="http://schemas.openxmlformats.org/officeDocument/2006/relationships/hyperlink" Target="https://www.insiderintelligence.com/content/canada-trends-watch-2023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>
                <a:solidFill>
                  <a:srgbClr val="C00000"/>
                </a:solidFill>
              </a:rPr>
              <a:t>Social Change</a:t>
            </a:r>
            <a:br>
              <a:rPr lang="en-CA" dirty="0">
                <a:solidFill>
                  <a:srgbClr val="C00000"/>
                </a:solidFill>
              </a:rPr>
            </a:br>
            <a:r>
              <a:rPr lang="en-CA" sz="2800" dirty="0">
                <a:solidFill>
                  <a:srgbClr val="C00000"/>
                </a:solidFill>
              </a:rPr>
              <a:t>Examining the Conditions and Methodologies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>
              <a:solidFill>
                <a:schemeClr val="tx1"/>
              </a:solidFill>
            </a:endParaRPr>
          </a:p>
          <a:p>
            <a:r>
              <a:rPr lang="en-CA">
                <a:solidFill>
                  <a:schemeClr val="tx1"/>
                </a:solidFill>
              </a:rPr>
              <a:t>Key </a:t>
            </a:r>
            <a:r>
              <a:rPr lang="en-CA" dirty="0">
                <a:solidFill>
                  <a:schemeClr val="tx1"/>
                </a:solidFill>
              </a:rPr>
              <a:t>Concepts </a:t>
            </a:r>
            <a:r>
              <a:rPr lang="en-CA">
                <a:solidFill>
                  <a:schemeClr val="tx1"/>
                </a:solidFill>
              </a:rPr>
              <a:t>and Thinking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8194" name="AutoShape 2" descr="Image result for images for social chan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6" name="Picture 4" descr="Image result for images for social ch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85728"/>
            <a:ext cx="2619344" cy="1745050"/>
          </a:xfrm>
          <a:prstGeom prst="rect">
            <a:avLst/>
          </a:prstGeom>
          <a:noFill/>
        </p:spPr>
      </p:pic>
      <p:pic>
        <p:nvPicPr>
          <p:cNvPr id="8198" name="Picture 6" descr="Image result for images for social chan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142852"/>
            <a:ext cx="1551013" cy="24022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Teacher Example of Social Change Article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CA" sz="1600" dirty="0">
                <a:solidFill>
                  <a:srgbClr val="C00000"/>
                </a:solidFill>
              </a:rPr>
              <a:t>Social Change Article/Video</a:t>
            </a:r>
          </a:p>
          <a:p>
            <a:pPr marL="457200" indent="-457200">
              <a:buNone/>
            </a:pPr>
            <a:r>
              <a:rPr lang="en-CA" sz="1600" dirty="0">
                <a:solidFill>
                  <a:srgbClr val="C00000"/>
                </a:solidFill>
              </a:rPr>
              <a:t>Title: </a:t>
            </a:r>
            <a:r>
              <a:rPr lang="en-CA" sz="1600" dirty="0"/>
              <a:t>New Youth Champions Trained to Fight Racism and Discrimination</a:t>
            </a:r>
          </a:p>
          <a:p>
            <a:pPr marL="457200" indent="-457200">
              <a:buNone/>
            </a:pPr>
            <a:r>
              <a:rPr lang="en-CA" sz="1600" dirty="0">
                <a:solidFill>
                  <a:srgbClr val="C00000"/>
                </a:solidFill>
              </a:rPr>
              <a:t>Date:  </a:t>
            </a:r>
            <a:r>
              <a:rPr lang="en-CA" sz="1600" dirty="0"/>
              <a:t>March 24, 2022</a:t>
            </a:r>
          </a:p>
          <a:p>
            <a:pPr marL="457200" indent="-457200">
              <a:buNone/>
            </a:pPr>
            <a:r>
              <a:rPr lang="en-CA" sz="1600" dirty="0">
                <a:solidFill>
                  <a:srgbClr val="C00000"/>
                </a:solidFill>
              </a:rPr>
              <a:t>Link: </a:t>
            </a:r>
            <a:r>
              <a:rPr lang="en-CA" sz="1600" dirty="0"/>
              <a:t>https://www.unesco.org/en/articles/new-youth-champions-trained-fight-racism-and-discrimination</a:t>
            </a:r>
          </a:p>
          <a:p>
            <a:pPr marL="457200" indent="-457200">
              <a:buNone/>
            </a:pPr>
            <a:r>
              <a:rPr lang="en-CA" sz="1600" dirty="0">
                <a:solidFill>
                  <a:srgbClr val="C00000"/>
                </a:solidFill>
              </a:rPr>
              <a:t>Summary: </a:t>
            </a:r>
            <a:r>
              <a:rPr lang="en-CA" sz="1600" dirty="0"/>
              <a:t>1500 students and teachers completed a Master Class in racial Discrimination from the </a:t>
            </a:r>
            <a:r>
              <a:rPr lang="en-CA" sz="1600" dirty="0" err="1"/>
              <a:t>Unesco</a:t>
            </a:r>
            <a:r>
              <a:rPr lang="en-CA" sz="1600" dirty="0"/>
              <a:t> World Organization as part of the International Day for the Elimination of racism and Discrimination</a:t>
            </a:r>
          </a:p>
          <a:p>
            <a:pPr marL="457200" indent="-457200">
              <a:buNone/>
            </a:pPr>
            <a:r>
              <a:rPr lang="en-CA" sz="1600" dirty="0">
                <a:solidFill>
                  <a:srgbClr val="C00000"/>
                </a:solidFill>
              </a:rPr>
              <a:t>Analyze why/how it happened. Causes/Consequences</a:t>
            </a:r>
          </a:p>
          <a:p>
            <a:pPr marL="0" indent="0">
              <a:buNone/>
            </a:pPr>
            <a:r>
              <a:rPr lang="en-CA" sz="1600" dirty="0"/>
              <a:t>This is the 17</a:t>
            </a:r>
            <a:r>
              <a:rPr lang="en-CA" sz="1600" baseline="30000" dirty="0"/>
              <a:t>th</a:t>
            </a:r>
            <a:r>
              <a:rPr lang="en-CA" sz="1600" dirty="0"/>
              <a:t> annual event for gaining global youth participation in fighting against racism and discrimination; students from Europe, North America and </a:t>
            </a:r>
            <a:r>
              <a:rPr lang="en-CA" sz="1600" dirty="0" err="1"/>
              <a:t>asia</a:t>
            </a:r>
            <a:r>
              <a:rPr lang="en-CA" sz="1600" dirty="0"/>
              <a:t> arrived at the Paris </a:t>
            </a:r>
            <a:r>
              <a:rPr lang="en-CA" sz="1600" dirty="0" err="1"/>
              <a:t>Unesco</a:t>
            </a:r>
            <a:r>
              <a:rPr lang="en-CA" sz="1600" dirty="0"/>
              <a:t> Headquarters and took part in workshops n hate, discrimination, antisemitism, refugees, intercultural competencies etc. and were encouraged to take action against racism and discrimination though social media, journalism and dialogue activities in their own home environment.</a:t>
            </a:r>
          </a:p>
          <a:p>
            <a:pPr marL="457200" indent="-457200">
              <a:buAutoNum type="arabicPeriod" startAt="3"/>
            </a:pPr>
            <a:r>
              <a:rPr lang="en-CA" sz="1600" dirty="0">
                <a:solidFill>
                  <a:srgbClr val="C00000"/>
                </a:solidFill>
              </a:rPr>
              <a:t>Link to Social Change Vocabulary/Methodologies and 3 Disciplines</a:t>
            </a:r>
          </a:p>
          <a:p>
            <a:pPr marL="457200" indent="-457200"/>
            <a:r>
              <a:rPr lang="en-CA" sz="1600" u="sng" dirty="0"/>
              <a:t>Anthropology</a:t>
            </a:r>
            <a:r>
              <a:rPr lang="en-CA" sz="1600" dirty="0"/>
              <a:t>: Diffusion</a:t>
            </a:r>
          </a:p>
          <a:p>
            <a:pPr marL="457200" indent="-457200"/>
            <a:r>
              <a:rPr lang="en-CA" sz="1600" u="sng" dirty="0"/>
              <a:t>Sociology</a:t>
            </a:r>
            <a:r>
              <a:rPr lang="en-CA" sz="1600" dirty="0"/>
              <a:t>: Globalization</a:t>
            </a:r>
          </a:p>
          <a:p>
            <a:pPr marL="457200" indent="-457200"/>
            <a:r>
              <a:rPr lang="en-CA" sz="1600" u="sng" dirty="0"/>
              <a:t>Psychology:</a:t>
            </a:r>
            <a:r>
              <a:rPr lang="en-CA" sz="1600" dirty="0"/>
              <a:t> Cognitive Consistency</a:t>
            </a:r>
            <a:endParaRPr lang="en-CA" sz="1600" u="sng" dirty="0"/>
          </a:p>
          <a:p>
            <a:pPr marL="457200" indent="-457200"/>
            <a:r>
              <a:rPr lang="en-CA" sz="1600" u="sng" dirty="0"/>
              <a:t>Social Change Concepts</a:t>
            </a:r>
            <a:r>
              <a:rPr lang="en-CA" sz="1600" dirty="0"/>
              <a:t>:</a:t>
            </a:r>
            <a:endParaRPr lang="en-CA" sz="2000" dirty="0">
              <a:solidFill>
                <a:srgbClr val="C00000"/>
              </a:solidFill>
            </a:endParaRPr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endParaRPr lang="en-C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CA" sz="2000" u="sng" dirty="0"/>
              <a:t>Video</a:t>
            </a:r>
            <a:r>
              <a:rPr lang="en-CA" sz="2000" dirty="0"/>
              <a:t>: Theory of Social Change</a:t>
            </a:r>
          </a:p>
          <a:p>
            <a:pPr>
              <a:buNone/>
            </a:pPr>
            <a:r>
              <a:rPr lang="en-CA" sz="2000" dirty="0">
                <a:hlinkClick r:id="rId3"/>
              </a:rPr>
              <a:t>https://www.youtube.com/watch?v=vGJ3KEuwSTg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4"/>
              </a:rPr>
              <a:t>https://www.youtube.com/watch?v=FHPbjGvH4bg</a:t>
            </a: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u="sng" dirty="0"/>
              <a:t>Websites</a:t>
            </a:r>
          </a:p>
          <a:p>
            <a:pPr>
              <a:buNone/>
            </a:pPr>
            <a:r>
              <a:rPr lang="en-CA" sz="2000" dirty="0">
                <a:hlinkClick r:id="rId5"/>
              </a:rPr>
              <a:t>https://www.britannica.com/topic/list-of-social-movements-2073658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6"/>
              </a:rPr>
              <a:t>https://www.opencanada.org/features/six-social-movements-the-world-can-learn-from/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7"/>
              </a:rPr>
              <a:t>https://courses.lumenlearning.com/boundless-sociology/chapter/social-movements/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8"/>
              </a:rPr>
              <a:t>https://www.globalissues.org/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9"/>
              </a:rPr>
              <a:t>https://www.insiderintelligence.com/content/canada-trends-watch-2023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10"/>
              </a:rPr>
              <a:t>https://urbanland.uli.org/capital-markets/emerging-trends-2023-canada/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11"/>
              </a:rPr>
              <a:t>https://carleton.ca/panl/2023/five-trends-in-2023/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12"/>
              </a:rPr>
              <a:t>https://datareportal.com/reports/digital-2023-canada</a:t>
            </a:r>
            <a:endParaRPr lang="en-CA" sz="2000" dirty="0"/>
          </a:p>
          <a:p>
            <a:pPr>
              <a:buNone/>
            </a:pPr>
            <a:r>
              <a:rPr lang="en-CA" sz="2000">
                <a:hlinkClick r:id="rId13"/>
              </a:rPr>
              <a:t>https://www.pwc.com/ca/en/industries/real-estate/emerging-trends-in-real-estate.html</a:t>
            </a:r>
            <a:endParaRPr lang="en-CA" sz="200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>
                <a:solidFill>
                  <a:srgbClr val="FF0000"/>
                </a:solidFill>
              </a:rPr>
              <a:t>Student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2000" dirty="0"/>
              <a:t>In your groups locate an </a:t>
            </a:r>
            <a:r>
              <a:rPr lang="en-CA" sz="2000" dirty="0">
                <a:solidFill>
                  <a:srgbClr val="FF0000"/>
                </a:solidFill>
              </a:rPr>
              <a:t>article or video </a:t>
            </a:r>
            <a:r>
              <a:rPr lang="en-CA" sz="2000" dirty="0"/>
              <a:t>that </a:t>
            </a:r>
            <a:r>
              <a:rPr lang="en-CA" sz="2000" dirty="0">
                <a:solidFill>
                  <a:srgbClr val="FF0000"/>
                </a:solidFill>
              </a:rPr>
              <a:t>details/reflects social change </a:t>
            </a:r>
            <a:r>
              <a:rPr lang="en-CA" sz="2000" dirty="0"/>
              <a:t>in any part of the world at any time</a:t>
            </a:r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Analyze </a:t>
            </a:r>
            <a:r>
              <a:rPr lang="en-CA" sz="2000" dirty="0">
                <a:solidFill>
                  <a:srgbClr val="FF0000"/>
                </a:solidFill>
              </a:rPr>
              <a:t>why/how this social change </a:t>
            </a:r>
            <a:r>
              <a:rPr lang="en-CA" sz="2000" dirty="0"/>
              <a:t>took place. </a:t>
            </a:r>
          </a:p>
          <a:p>
            <a:pPr marL="457200" indent="-457200"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r>
              <a:rPr lang="en-CA" sz="2000" dirty="0"/>
              <a:t>What are the </a:t>
            </a:r>
            <a:r>
              <a:rPr lang="en-CA" sz="2000" dirty="0">
                <a:solidFill>
                  <a:srgbClr val="FF0000"/>
                </a:solidFill>
              </a:rPr>
              <a:t>causes/consequences </a:t>
            </a:r>
            <a:r>
              <a:rPr lang="en-CA" sz="2000" dirty="0"/>
              <a:t>of this </a:t>
            </a:r>
            <a:r>
              <a:rPr lang="en-CA" sz="2000" dirty="0">
                <a:solidFill>
                  <a:srgbClr val="FF0000"/>
                </a:solidFill>
              </a:rPr>
              <a:t>social change </a:t>
            </a:r>
            <a:r>
              <a:rPr lang="en-CA" sz="2000" dirty="0"/>
              <a:t>and the </a:t>
            </a:r>
            <a:r>
              <a:rPr lang="en-CA" sz="2000" dirty="0">
                <a:solidFill>
                  <a:srgbClr val="FF0000"/>
                </a:solidFill>
              </a:rPr>
              <a:t>impact on society</a:t>
            </a:r>
            <a:r>
              <a:rPr lang="en-CA" sz="2000" dirty="0"/>
              <a:t>? **Try to use specific Social Change vocabulary</a:t>
            </a:r>
          </a:p>
          <a:p>
            <a:pPr marL="0" indent="0">
              <a:buNone/>
            </a:pPr>
            <a:endParaRPr lang="en-CA" sz="2000" dirty="0"/>
          </a:p>
          <a:p>
            <a:pPr marL="457200" indent="-457200">
              <a:buAutoNum type="arabicPeriod" startAt="4"/>
            </a:pPr>
            <a:r>
              <a:rPr lang="en-CA" sz="2000" dirty="0"/>
              <a:t>Connect your reasoning to </a:t>
            </a:r>
            <a:r>
              <a:rPr lang="en-CA" sz="2000" dirty="0">
                <a:solidFill>
                  <a:srgbClr val="FF0000"/>
                </a:solidFill>
              </a:rPr>
              <a:t>one or all of the Three Disciplines </a:t>
            </a:r>
            <a:r>
              <a:rPr lang="en-CA" sz="2000" dirty="0"/>
              <a:t>and any particular </a:t>
            </a:r>
            <a:r>
              <a:rPr lang="en-CA" sz="2000" dirty="0">
                <a:solidFill>
                  <a:srgbClr val="FF0000"/>
                </a:solidFill>
              </a:rPr>
              <a:t>social change vocabulary </a:t>
            </a:r>
            <a:r>
              <a:rPr lang="en-CA" sz="2000" dirty="0"/>
              <a:t>that matches your theory.</a:t>
            </a:r>
          </a:p>
          <a:p>
            <a:pPr marL="457200" indent="-457200">
              <a:buAutoNum type="arabicPeriod" startAt="4"/>
            </a:pPr>
            <a:endParaRPr lang="en-CA" sz="2000" dirty="0"/>
          </a:p>
          <a:p>
            <a:pPr marL="457200" indent="-457200">
              <a:buAutoNum type="arabicPeriod" startAt="4"/>
            </a:pPr>
            <a:r>
              <a:rPr lang="en-CA" sz="2000" dirty="0"/>
              <a:t>Post your work in Moodle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Social Change-Definition</a:t>
            </a:r>
            <a:br>
              <a:rPr lang="en-US" sz="3600" dirty="0">
                <a:solidFill>
                  <a:srgbClr val="C00000"/>
                </a:solidFill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u="sng" dirty="0">
                <a:solidFill>
                  <a:srgbClr val="C00000"/>
                </a:solidFill>
              </a:rPr>
              <a:t>Social Change</a:t>
            </a:r>
            <a:r>
              <a:rPr lang="en-US" sz="2400" dirty="0"/>
              <a:t>: </a:t>
            </a:r>
            <a:r>
              <a:rPr lang="en-US" sz="2400" i="1" dirty="0"/>
              <a:t>changes in the way society is organized and the beliefs and practices of the people who live in it</a:t>
            </a:r>
          </a:p>
          <a:p>
            <a:pPr>
              <a:buNone/>
            </a:pPr>
            <a:endParaRPr lang="en-US" sz="2400" i="1" dirty="0"/>
          </a:p>
          <a:p>
            <a:pPr>
              <a:buNone/>
            </a:pPr>
            <a:r>
              <a:rPr lang="en-US" sz="2400" i="1" u="sng" dirty="0">
                <a:solidFill>
                  <a:srgbClr val="C00000"/>
                </a:solidFill>
              </a:rPr>
              <a:t>Key Research Questions</a:t>
            </a:r>
            <a:r>
              <a:rPr lang="en-US" sz="2400" i="1" dirty="0"/>
              <a:t>: </a:t>
            </a:r>
          </a:p>
          <a:p>
            <a:pPr marL="457200" indent="-457200">
              <a:buAutoNum type="arabicPeriod"/>
            </a:pPr>
            <a:r>
              <a:rPr lang="en-US" sz="2400" i="1" dirty="0"/>
              <a:t>What are the </a:t>
            </a:r>
            <a:r>
              <a:rPr lang="en-US" sz="2400" i="1" u="sng" dirty="0"/>
              <a:t>positive and negative impact of changes </a:t>
            </a:r>
            <a:r>
              <a:rPr lang="en-US" sz="2400" i="1" dirty="0"/>
              <a:t>in </a:t>
            </a:r>
            <a:r>
              <a:rPr lang="en-US" sz="2400" i="1" u="sng" dirty="0"/>
              <a:t>technology on societies</a:t>
            </a:r>
            <a:r>
              <a:rPr lang="en-US" sz="2400" i="1" dirty="0"/>
              <a:t>?</a:t>
            </a:r>
          </a:p>
          <a:p>
            <a:pPr marL="457200" indent="-457200">
              <a:buAutoNum type="arabicPeriod"/>
            </a:pPr>
            <a:r>
              <a:rPr lang="en-US" sz="2400" i="1" dirty="0"/>
              <a:t>What are some </a:t>
            </a:r>
            <a:r>
              <a:rPr lang="en-US" sz="2400" i="1" u="sng" dirty="0"/>
              <a:t>examples of paradigm shifts </a:t>
            </a:r>
            <a:r>
              <a:rPr lang="en-US" sz="2400" i="1" dirty="0"/>
              <a:t>in science and technology? What impact do they have on society?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600" dirty="0">
                <a:solidFill>
                  <a:srgbClr val="C00000"/>
                </a:solidFill>
              </a:rPr>
            </a:br>
            <a:r>
              <a:rPr lang="en-US" sz="3600" dirty="0">
                <a:solidFill>
                  <a:srgbClr val="C00000"/>
                </a:solidFill>
              </a:rPr>
              <a:t>Anthropological</a:t>
            </a:r>
            <a:r>
              <a:rPr lang="en-US" sz="3600" dirty="0"/>
              <a:t> View of Change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/>
              <a:t>3 Sources of Change</a:t>
            </a:r>
            <a:r>
              <a:rPr lang="en-US" dirty="0"/>
              <a:t>:</a:t>
            </a:r>
          </a:p>
          <a:p>
            <a:r>
              <a:rPr lang="en-US" dirty="0"/>
              <a:t>Invention</a:t>
            </a:r>
          </a:p>
          <a:p>
            <a:r>
              <a:rPr lang="en-US" dirty="0"/>
              <a:t>Discovery</a:t>
            </a:r>
          </a:p>
          <a:p>
            <a:r>
              <a:rPr lang="en-US" dirty="0"/>
              <a:t>Diffusion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Psychological</a:t>
            </a:r>
            <a:r>
              <a:rPr lang="en-US" sz="3200" dirty="0"/>
              <a:t> View of Change</a:t>
            </a:r>
            <a:br>
              <a:rPr lang="en-US" sz="32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/>
              <a:t>Focused on </a:t>
            </a:r>
            <a:r>
              <a:rPr lang="en-US" sz="2800" u="sng" dirty="0"/>
              <a:t>people’s </a:t>
            </a:r>
            <a:r>
              <a:rPr lang="en-US" sz="2800" u="sng" dirty="0" err="1"/>
              <a:t>behaviours</a:t>
            </a:r>
            <a:r>
              <a:rPr lang="en-US" sz="2800" u="sng" dirty="0"/>
              <a:t>, mentalities </a:t>
            </a:r>
            <a:r>
              <a:rPr lang="en-US" sz="2800" dirty="0"/>
              <a:t>and </a:t>
            </a:r>
            <a:r>
              <a:rPr lang="en-US" sz="2800" u="sng" dirty="0"/>
              <a:t>attitudes</a:t>
            </a:r>
          </a:p>
          <a:p>
            <a:pPr>
              <a:buNone/>
            </a:pPr>
            <a:endParaRPr lang="en-US" sz="2800" u="sng" dirty="0"/>
          </a:p>
          <a:p>
            <a:pPr>
              <a:buNone/>
            </a:pPr>
            <a:r>
              <a:rPr lang="en-US" sz="2800" dirty="0"/>
              <a:t>Cognitive Consistency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Cognitive Dissonance</a:t>
            </a:r>
          </a:p>
          <a:p>
            <a:pPr>
              <a:buNone/>
            </a:pPr>
            <a:endParaRPr lang="en-US" sz="2800" u="sng" dirty="0"/>
          </a:p>
          <a:p>
            <a:pPr>
              <a:buNone/>
            </a:pP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Sociological </a:t>
            </a:r>
            <a:r>
              <a:rPr lang="en-US" sz="3600" dirty="0"/>
              <a:t>View of Change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Paradigm Shift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400" dirty="0"/>
              <a:t>Class Struggle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Social Change-Conditions</a:t>
            </a:r>
            <a:br>
              <a:rPr lang="en-US" sz="3200" dirty="0">
                <a:solidFill>
                  <a:srgbClr val="C00000"/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Tension and Adaptation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Material and/or Cultural Change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Globalization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Sociological Factors </a:t>
            </a:r>
            <a:br>
              <a:rPr lang="en-CA" sz="3200" dirty="0">
                <a:solidFill>
                  <a:srgbClr val="C00000"/>
                </a:solidFill>
              </a:rPr>
            </a:br>
            <a:r>
              <a:rPr lang="en-CA" sz="3200" dirty="0">
                <a:solidFill>
                  <a:srgbClr val="C00000"/>
                </a:solidFill>
              </a:rPr>
              <a:t>Causing Social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u="sng" dirty="0"/>
              <a:t>Geography</a:t>
            </a:r>
            <a:r>
              <a:rPr lang="en-CA" sz="2000" dirty="0"/>
              <a:t>: certain port cities, river cities etc. are located closer to markets, exporting capabilities</a:t>
            </a:r>
          </a:p>
          <a:p>
            <a:r>
              <a:rPr lang="en-CA" sz="2000" u="sng" dirty="0"/>
              <a:t>External Events</a:t>
            </a:r>
            <a:r>
              <a:rPr lang="en-CA" sz="2000" dirty="0"/>
              <a:t>: productivity, growth in outside communities or countries affecting the home country</a:t>
            </a:r>
          </a:p>
          <a:p>
            <a:r>
              <a:rPr lang="en-CA" sz="2000" u="sng" dirty="0"/>
              <a:t>Human Factors</a:t>
            </a:r>
            <a:r>
              <a:rPr lang="en-CA" sz="2000" dirty="0"/>
              <a:t>: competing feelings and sentiments among citizens</a:t>
            </a:r>
          </a:p>
          <a:p>
            <a:r>
              <a:rPr lang="en-CA" sz="2000" u="sng" dirty="0"/>
              <a:t>Cultural Pluralism</a:t>
            </a:r>
            <a:r>
              <a:rPr lang="en-CA" sz="2000" dirty="0"/>
              <a:t>: in countries where citizens keep their cultural values and practices</a:t>
            </a:r>
          </a:p>
          <a:p>
            <a:r>
              <a:rPr lang="en-CA" sz="2000" u="sng" dirty="0"/>
              <a:t>Technology</a:t>
            </a:r>
            <a:r>
              <a:rPr lang="en-CA" sz="2000" dirty="0"/>
              <a:t>: ex. Railways, cars, machines, advances in healthcare, education, digital boom</a:t>
            </a:r>
          </a:p>
          <a:p>
            <a:r>
              <a:rPr lang="en-CA" sz="2000" u="sng" dirty="0"/>
              <a:t>Aboriginal Communities</a:t>
            </a:r>
            <a:r>
              <a:rPr lang="en-CA" sz="2000" dirty="0"/>
              <a:t>: rise of leadership within these communities and </a:t>
            </a:r>
            <a:r>
              <a:rPr lang="en-CA" sz="2000"/>
              <a:t>support for them</a:t>
            </a:r>
            <a:endParaRPr lang="en-C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Methodologies/Research Designs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/>
              <a:t>Qualitative Methods</a:t>
            </a:r>
          </a:p>
          <a:p>
            <a:pPr marL="514350" indent="-514350">
              <a:buAutoNum type="arabicPeriod"/>
            </a:pPr>
            <a:r>
              <a:rPr lang="en-US" sz="2800" dirty="0"/>
              <a:t>Quantitative Methods</a:t>
            </a:r>
          </a:p>
          <a:p>
            <a:pPr>
              <a:buNone/>
            </a:pPr>
            <a:r>
              <a:rPr lang="en-US" sz="2800" dirty="0"/>
              <a:t>3.   Critical Ethnography</a:t>
            </a:r>
          </a:p>
          <a:p>
            <a:pPr>
              <a:buNone/>
            </a:pPr>
            <a:r>
              <a:rPr lang="en-US" sz="2800" dirty="0"/>
              <a:t>4. Participant Observation   </a:t>
            </a:r>
          </a:p>
          <a:p>
            <a:pPr marL="514350" indent="-514350">
              <a:buAutoNum type="arabicPeriod" startAt="5"/>
            </a:pPr>
            <a:r>
              <a:rPr lang="en-US" sz="2800" dirty="0"/>
              <a:t>Field Observations</a:t>
            </a:r>
          </a:p>
          <a:p>
            <a:pPr marL="514350" indent="-514350">
              <a:buAutoNum type="arabicPeriod" startAt="5"/>
            </a:pPr>
            <a:r>
              <a:rPr lang="en-US" sz="2800" dirty="0"/>
              <a:t>Interviews</a:t>
            </a:r>
          </a:p>
          <a:p>
            <a:pPr marL="514350" indent="-514350">
              <a:buAutoNum type="arabicPeriod" startAt="5"/>
            </a:pPr>
            <a:r>
              <a:rPr lang="en-US" sz="2800" dirty="0"/>
              <a:t>Experiments</a:t>
            </a:r>
          </a:p>
          <a:p>
            <a:pPr marL="0" indent="0">
              <a:buNone/>
            </a:pPr>
            <a:endParaRPr lang="en-US" sz="2800" dirty="0"/>
          </a:p>
          <a:p>
            <a:pPr marL="514350" indent="-514350">
              <a:buAutoNum type="arabicPeriod"/>
            </a:pP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mage result for images for social change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93079"/>
            <a:ext cx="4176464" cy="6471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662</Words>
  <Application>Microsoft Office PowerPoint</Application>
  <PresentationFormat>On-screen Show (4:3)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Social Change Examining the Conditions and Methodologies</vt:lpstr>
      <vt:lpstr>Social Change-Definition </vt:lpstr>
      <vt:lpstr> Anthropological View of Change </vt:lpstr>
      <vt:lpstr>Psychological View of Change </vt:lpstr>
      <vt:lpstr>Sociological View of Change </vt:lpstr>
      <vt:lpstr>Social Change-Conditions </vt:lpstr>
      <vt:lpstr>Sociological Factors  Causing Social Change</vt:lpstr>
      <vt:lpstr>Methodologies/Research Designs</vt:lpstr>
      <vt:lpstr>PowerPoint Presentation</vt:lpstr>
      <vt:lpstr>Teacher Example of Social Change Article</vt:lpstr>
      <vt:lpstr>Resources</vt:lpstr>
      <vt:lpstr>Student Activity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Julie Bamford</cp:lastModifiedBy>
  <cp:revision>114</cp:revision>
  <dcterms:created xsi:type="dcterms:W3CDTF">2019-05-05T23:22:58Z</dcterms:created>
  <dcterms:modified xsi:type="dcterms:W3CDTF">2024-01-17T15:06:27Z</dcterms:modified>
</cp:coreProperties>
</file>