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7"/>
  </p:notesMasterIdLst>
  <p:handoutMasterIdLst>
    <p:handoutMasterId r:id="rId18"/>
  </p:handoutMasterIdLst>
  <p:sldIdLst>
    <p:sldId id="256" r:id="rId2"/>
    <p:sldId id="257" r:id="rId3"/>
    <p:sldId id="367" r:id="rId4"/>
    <p:sldId id="259" r:id="rId5"/>
    <p:sldId id="494" r:id="rId6"/>
    <p:sldId id="495" r:id="rId7"/>
    <p:sldId id="479" r:id="rId8"/>
    <p:sldId id="496" r:id="rId9"/>
    <p:sldId id="497" r:id="rId10"/>
    <p:sldId id="481" r:id="rId11"/>
    <p:sldId id="502" r:id="rId12"/>
    <p:sldId id="503" r:id="rId13"/>
    <p:sldId id="505" r:id="rId14"/>
    <p:sldId id="504" r:id="rId15"/>
    <p:sldId id="4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D928FA7-66FE-D942-9500-F6FE5398880F}">
          <p14:sldIdLst>
            <p14:sldId id="256"/>
            <p14:sldId id="257"/>
            <p14:sldId id="367"/>
            <p14:sldId id="259"/>
            <p14:sldId id="494"/>
            <p14:sldId id="495"/>
            <p14:sldId id="479"/>
            <p14:sldId id="496"/>
            <p14:sldId id="497"/>
            <p14:sldId id="481"/>
            <p14:sldId id="502"/>
            <p14:sldId id="503"/>
            <p14:sldId id="505"/>
            <p14:sldId id="504"/>
            <p14:sldId id="4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3752"/>
    <a:srgbClr val="18A48D"/>
    <a:srgbClr val="EF5745"/>
    <a:srgbClr val="BB3D94"/>
    <a:srgbClr val="C6AB2B"/>
    <a:srgbClr val="FCB9A7"/>
    <a:srgbClr val="E4847A"/>
    <a:srgbClr val="DE473D"/>
    <a:srgbClr val="E49C81"/>
    <a:srgbClr val="E494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9"/>
    <p:restoredTop sz="94541"/>
  </p:normalViewPr>
  <p:slideViewPr>
    <p:cSldViewPr snapToGrid="0" snapToObjects="1">
      <p:cViewPr>
        <p:scale>
          <a:sx n="76" d="100"/>
          <a:sy n="76" d="100"/>
        </p:scale>
        <p:origin x="1032"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2A4E5A-CD5A-ED4E-BE82-927F9B5323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950557-6C8A-5B45-A351-FCC6232B79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89D699-C0BE-C446-9F72-64C18AB5A637}" type="datetime1">
              <a:rPr lang="en-CA" smtClean="0"/>
              <a:t>2021-04-22</a:t>
            </a:fld>
            <a:endParaRPr lang="en-US"/>
          </a:p>
        </p:txBody>
      </p:sp>
      <p:sp>
        <p:nvSpPr>
          <p:cNvPr id="4" name="Footer Placeholder 3">
            <a:extLst>
              <a:ext uri="{FF2B5EF4-FFF2-40B4-BE49-F238E27FC236}">
                <a16:creationId xmlns:a16="http://schemas.microsoft.com/office/drawing/2014/main" id="{8C946EFB-6E4B-084A-ABA8-448A730BE7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E19172-AF48-1E43-BB12-53F1994902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A3644-51FA-CF45-A766-2A2C52DC5079}" type="slidenum">
              <a:rPr lang="en-US" smtClean="0"/>
              <a:t>‹#›</a:t>
            </a:fld>
            <a:endParaRPr lang="en-US"/>
          </a:p>
        </p:txBody>
      </p:sp>
    </p:spTree>
    <p:extLst>
      <p:ext uri="{BB962C8B-B14F-4D97-AF65-F5344CB8AC3E}">
        <p14:creationId xmlns:p14="http://schemas.microsoft.com/office/powerpoint/2010/main" val="21525724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8AC9F-0BDC-8E4A-AEDA-51DFFE03621B}" type="datetime1">
              <a:rPr lang="en-CA" smtClean="0"/>
              <a:t>2021-04-22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AE036-41AA-5744-99E4-904444450AAD}" type="slidenum">
              <a:rPr lang="en-US" smtClean="0"/>
              <a:t>‹#›</a:t>
            </a:fld>
            <a:endParaRPr lang="en-US"/>
          </a:p>
        </p:txBody>
      </p:sp>
    </p:spTree>
    <p:extLst>
      <p:ext uri="{BB962C8B-B14F-4D97-AF65-F5344CB8AC3E}">
        <p14:creationId xmlns:p14="http://schemas.microsoft.com/office/powerpoint/2010/main" val="16698178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019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3D33CB-E9F7-CD40-96E4-A50D188BA4F6}"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6134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D33CB-E9F7-CD40-96E4-A50D188BA4F6}"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25990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D33CB-E9F7-CD40-96E4-A50D188BA4F6}"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26260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3A5F-7EB6-9B4D-AA06-87C14EC88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6863AF-3BF6-A549-9383-CD342BCC136C}"/>
              </a:ext>
            </a:extLst>
          </p:cNvPr>
          <p:cNvSpPr>
            <a:spLocks noGrp="1"/>
          </p:cNvSpPr>
          <p:nvPr>
            <p:ph type="dt" sz="half" idx="10"/>
          </p:nvPr>
        </p:nvSpPr>
        <p:spPr/>
        <p:txBody>
          <a:bodyPr/>
          <a:lstStyle/>
          <a:p>
            <a:fld id="{A53D33CB-E9F7-CD40-96E4-A50D188BA4F6}" type="datetimeFigureOut">
              <a:rPr lang="en-US" smtClean="0"/>
              <a:t>4/22/2021</a:t>
            </a:fld>
            <a:endParaRPr lang="en-US"/>
          </a:p>
        </p:txBody>
      </p:sp>
      <p:sp>
        <p:nvSpPr>
          <p:cNvPr id="4" name="Footer Placeholder 3">
            <a:extLst>
              <a:ext uri="{FF2B5EF4-FFF2-40B4-BE49-F238E27FC236}">
                <a16:creationId xmlns:a16="http://schemas.microsoft.com/office/drawing/2014/main" id="{073C3E19-0274-334C-A696-3981A8B72F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BFA744-0932-034B-AC3E-140FCD4C19D7}"/>
              </a:ext>
            </a:extLst>
          </p:cNvPr>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76632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D33CB-E9F7-CD40-96E4-A50D188BA4F6}"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401520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3D33CB-E9F7-CD40-96E4-A50D188BA4F6}"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73121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3D33CB-E9F7-CD40-96E4-A50D188BA4F6}"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22007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3D33CB-E9F7-CD40-96E4-A50D188BA4F6}"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301637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3D33CB-E9F7-CD40-96E4-A50D188BA4F6}" type="datetimeFigureOut">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33468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D33CB-E9F7-CD40-96E4-A50D188BA4F6}" type="datetimeFigureOut">
              <a:rPr lang="en-US" smtClean="0"/>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353884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3D33CB-E9F7-CD40-96E4-A50D188BA4F6}"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9609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3D33CB-E9F7-CD40-96E4-A50D188BA4F6}"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426932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D33CB-E9F7-CD40-96E4-A50D188BA4F6}" type="datetimeFigureOut">
              <a:rPr lang="en-US" smtClean="0"/>
              <a:t>4/22/2021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E3F87-1626-8A47-8DE3-7AF2C0382D64}" type="slidenum">
              <a:rPr lang="en-US" smtClean="0"/>
              <a:t>‹#›</a:t>
            </a:fld>
            <a:endParaRPr lang="en-US"/>
          </a:p>
        </p:txBody>
      </p:sp>
    </p:spTree>
    <p:extLst>
      <p:ext uri="{BB962C8B-B14F-4D97-AF65-F5344CB8AC3E}">
        <p14:creationId xmlns:p14="http://schemas.microsoft.com/office/powerpoint/2010/main" val="39755902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01E680-D0D3-5F4C-AC2F-C82879E7C3C7}"/>
              </a:ext>
            </a:extLst>
          </p:cNvPr>
          <p:cNvPicPr>
            <a:picLocks noChangeAspect="1"/>
          </p:cNvPicPr>
          <p:nvPr/>
        </p:nvPicPr>
        <p:blipFill>
          <a:blip r:embed="rId3"/>
          <a:stretch>
            <a:fillRect/>
          </a:stretch>
        </p:blipFill>
        <p:spPr>
          <a:xfrm>
            <a:off x="-3144957" y="-2301240"/>
            <a:ext cx="19812000" cy="9906000"/>
          </a:xfrm>
          <a:prstGeom prst="rect">
            <a:avLst/>
          </a:prstGeom>
        </p:spPr>
      </p:pic>
      <p:sp>
        <p:nvSpPr>
          <p:cNvPr id="4" name="Title 3">
            <a:extLst>
              <a:ext uri="{FF2B5EF4-FFF2-40B4-BE49-F238E27FC236}">
                <a16:creationId xmlns:a16="http://schemas.microsoft.com/office/drawing/2014/main" id="{F72FB8BE-F291-F940-BF6C-A3B38EC94FBF}"/>
              </a:ext>
            </a:extLst>
          </p:cNvPr>
          <p:cNvSpPr>
            <a:spLocks noGrp="1"/>
          </p:cNvSpPr>
          <p:nvPr>
            <p:ph type="title"/>
          </p:nvPr>
        </p:nvSpPr>
        <p:spPr>
          <a:xfrm>
            <a:off x="983128" y="1652071"/>
            <a:ext cx="7886700" cy="1325563"/>
          </a:xfrm>
        </p:spPr>
        <p:txBody>
          <a:bodyPr>
            <a:normAutofit fontScale="90000"/>
          </a:bodyPr>
          <a:lstStyle/>
          <a:p>
            <a:r>
              <a:rPr lang="en-US" sz="6700" b="1" dirty="0">
                <a:solidFill>
                  <a:srgbClr val="C73752"/>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21</a:t>
            </a:r>
            <a:br>
              <a:rPr lang="en-US" dirty="0"/>
            </a:br>
            <a:r>
              <a:rPr lang="en-US" sz="67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Financing International</a:t>
            </a:r>
            <a:br>
              <a:rPr lang="en-US" sz="67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67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Trade</a:t>
            </a:r>
          </a:p>
        </p:txBody>
      </p:sp>
    </p:spTree>
    <p:extLst>
      <p:ext uri="{BB962C8B-B14F-4D97-AF65-F5344CB8AC3E}">
        <p14:creationId xmlns:p14="http://schemas.microsoft.com/office/powerpoint/2010/main" val="333523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136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3752"/>
                </a:solidFill>
              </a:rPr>
              <a:t>The Balance of Payments</a:t>
            </a:r>
          </a:p>
        </p:txBody>
      </p:sp>
      <p:sp>
        <p:nvSpPr>
          <p:cNvPr id="8" name="Content Placeholder 2">
            <a:extLst>
              <a:ext uri="{FF2B5EF4-FFF2-40B4-BE49-F238E27FC236}">
                <a16:creationId xmlns:a16="http://schemas.microsoft.com/office/drawing/2014/main" id="{95892492-7618-7E4E-975B-6AE0F1B857F3}"/>
              </a:ext>
            </a:extLst>
          </p:cNvPr>
          <p:cNvSpPr>
            <a:spLocks noGrp="1"/>
          </p:cNvSpPr>
          <p:nvPr>
            <p:ph idx="1"/>
          </p:nvPr>
        </p:nvSpPr>
        <p:spPr>
          <a:xfrm>
            <a:off x="628650" y="1258889"/>
            <a:ext cx="7448549" cy="4654180"/>
          </a:xfrm>
        </p:spPr>
        <p:txBody>
          <a:bodyPr>
            <a:normAutofit/>
          </a:bodyPr>
          <a:lstStyle/>
          <a:p>
            <a:r>
              <a:rPr lang="en-US" sz="2000" dirty="0">
                <a:solidFill>
                  <a:srgbClr val="1A1A1A"/>
                </a:solidFill>
                <a:latin typeface="Charlie-Regular" panose="02060504000000020004" pitchFamily="18" charset="77"/>
              </a:rPr>
              <a:t>Countries keep track of their transactions with other countries in their </a:t>
            </a:r>
            <a:r>
              <a:rPr lang="en-US" sz="2000" b="1" dirty="0">
                <a:solidFill>
                  <a:srgbClr val="1A1A1A"/>
                </a:solidFill>
                <a:latin typeface="Charlie-Semibold" panose="02060504000000020004" pitchFamily="18" charset="77"/>
              </a:rPr>
              <a:t>balance of payments account</a:t>
            </a:r>
            <a:r>
              <a:rPr lang="en-US" sz="2000" dirty="0">
                <a:solidFill>
                  <a:srgbClr val="1A1A1A"/>
                </a:solidFill>
                <a:latin typeface="Charlie-Regular" panose="02060504000000020004" pitchFamily="18" charset="77"/>
              </a:rPr>
              <a:t>. This account is divided into two main parts: the current account, and the capital and financial account.</a:t>
            </a:r>
          </a:p>
          <a:p>
            <a:pPr lvl="1"/>
            <a:r>
              <a:rPr lang="en-US" sz="1600" b="1" dirty="0">
                <a:latin typeface="FedraSansPro-Bold"/>
              </a:rPr>
              <a:t>Balance of payments account: </a:t>
            </a:r>
            <a:r>
              <a:rPr lang="en-US" sz="1600" dirty="0">
                <a:latin typeface="Charlie-Regular" panose="02060504000000020004" pitchFamily="18" charset="77"/>
              </a:rPr>
              <a:t> National account of international payments and receipts, divided into the current account and the capital and financial account. </a:t>
            </a:r>
          </a:p>
          <a:p>
            <a:r>
              <a:rPr lang="en-US" sz="2000" dirty="0">
                <a:solidFill>
                  <a:srgbClr val="1A1A1A"/>
                </a:solidFill>
                <a:latin typeface="Charlie-Regular" panose="02060504000000020004" pitchFamily="18" charset="77"/>
              </a:rPr>
              <a:t>The </a:t>
            </a:r>
            <a:r>
              <a:rPr lang="en-US" sz="2000" b="1" dirty="0">
                <a:solidFill>
                  <a:srgbClr val="1A1A1A"/>
                </a:solidFill>
                <a:latin typeface="Charlie-Semibold" panose="02060504000000020004" pitchFamily="18" charset="77"/>
              </a:rPr>
              <a:t>current account</a:t>
            </a:r>
            <a:r>
              <a:rPr lang="en-US" sz="2000" dirty="0">
                <a:solidFill>
                  <a:srgbClr val="FFFFFF"/>
                </a:solidFill>
                <a:latin typeface="Charlie-Regular" panose="02060504000000020004" pitchFamily="18" charset="77"/>
              </a:rPr>
              <a:t> </a:t>
            </a:r>
            <a:r>
              <a:rPr lang="en-US" sz="2000" dirty="0">
                <a:solidFill>
                  <a:srgbClr val="1A1A1A"/>
                </a:solidFill>
                <a:latin typeface="Charlie-Regular" panose="02060504000000020004" pitchFamily="18" charset="77"/>
              </a:rPr>
              <a:t>includes three components: goods (or visible trade), services (or invisible trade), and investment income.</a:t>
            </a:r>
          </a:p>
          <a:p>
            <a:pPr lvl="1"/>
            <a:r>
              <a:rPr lang="en-US" sz="1600" b="1" dirty="0">
                <a:latin typeface="Charlie-Semibold" panose="02060504000000020004" pitchFamily="18" charset="77"/>
              </a:rPr>
              <a:t>C</a:t>
            </a:r>
            <a:r>
              <a:rPr lang="en-US" sz="1600" b="1" dirty="0">
                <a:latin typeface="FedraSansPro-Bold"/>
              </a:rPr>
              <a:t>urrent account: </a:t>
            </a:r>
            <a:r>
              <a:rPr lang="en-US" sz="1600" dirty="0">
                <a:latin typeface="Charlie-Regular" panose="02060504000000020004" pitchFamily="18" charset="77"/>
              </a:rPr>
              <a:t> A bank account for a business that operates like a </a:t>
            </a:r>
            <a:r>
              <a:rPr lang="en-US" sz="1600" dirty="0" err="1">
                <a:latin typeface="Charlie-Regular" panose="02060504000000020004" pitchFamily="18" charset="77"/>
              </a:rPr>
              <a:t>chequing</a:t>
            </a:r>
            <a:r>
              <a:rPr lang="en-US" sz="1600" dirty="0">
                <a:latin typeface="Charlie-Regular" panose="02060504000000020004" pitchFamily="18" charset="77"/>
              </a:rPr>
              <a:t> account, paying little or no interest and serving as a medium of exchange; also, part of a balance of payments account that records totals for three components: goods, services, and investment income.</a:t>
            </a:r>
          </a:p>
        </p:txBody>
      </p:sp>
    </p:spTree>
    <p:extLst>
      <p:ext uri="{BB962C8B-B14F-4D97-AF65-F5344CB8AC3E}">
        <p14:creationId xmlns:p14="http://schemas.microsoft.com/office/powerpoint/2010/main" val="7362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3752"/>
                </a:solidFill>
              </a:rPr>
              <a:t>The Balance of Payments</a:t>
            </a:r>
          </a:p>
        </p:txBody>
      </p:sp>
      <p:pic>
        <p:nvPicPr>
          <p:cNvPr id="7" name="Picture 6">
            <a:extLst>
              <a:ext uri="{FF2B5EF4-FFF2-40B4-BE49-F238E27FC236}">
                <a16:creationId xmlns:a16="http://schemas.microsoft.com/office/drawing/2014/main" id="{665B99FB-91DD-254D-BF57-EE3DA9F7E67B}"/>
              </a:ext>
            </a:extLst>
          </p:cNvPr>
          <p:cNvPicPr>
            <a:picLocks noChangeAspect="1"/>
          </p:cNvPicPr>
          <p:nvPr/>
        </p:nvPicPr>
        <p:blipFill>
          <a:blip r:embed="rId3"/>
          <a:stretch>
            <a:fillRect/>
          </a:stretch>
        </p:blipFill>
        <p:spPr>
          <a:xfrm>
            <a:off x="753978" y="979038"/>
            <a:ext cx="7186864" cy="5127267"/>
          </a:xfrm>
          <a:prstGeom prst="rect">
            <a:avLst/>
          </a:prstGeom>
        </p:spPr>
      </p:pic>
    </p:spTree>
    <p:extLst>
      <p:ext uri="{BB962C8B-B14F-4D97-AF65-F5344CB8AC3E}">
        <p14:creationId xmlns:p14="http://schemas.microsoft.com/office/powerpoint/2010/main" val="254730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136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3752"/>
                </a:solidFill>
              </a:rPr>
              <a:t>The Balance of Payments</a:t>
            </a:r>
          </a:p>
        </p:txBody>
      </p:sp>
      <p:sp>
        <p:nvSpPr>
          <p:cNvPr id="8" name="Content Placeholder 2">
            <a:extLst>
              <a:ext uri="{FF2B5EF4-FFF2-40B4-BE49-F238E27FC236}">
                <a16:creationId xmlns:a16="http://schemas.microsoft.com/office/drawing/2014/main" id="{95892492-7618-7E4E-975B-6AE0F1B857F3}"/>
              </a:ext>
            </a:extLst>
          </p:cNvPr>
          <p:cNvSpPr>
            <a:spLocks noGrp="1"/>
          </p:cNvSpPr>
          <p:nvPr>
            <p:ph idx="1"/>
          </p:nvPr>
        </p:nvSpPr>
        <p:spPr>
          <a:xfrm>
            <a:off x="628650" y="1258889"/>
            <a:ext cx="7448549" cy="4654180"/>
          </a:xfrm>
        </p:spPr>
        <p:txBody>
          <a:bodyPr>
            <a:normAutofit/>
          </a:bodyPr>
          <a:lstStyle/>
          <a:p>
            <a:r>
              <a:rPr lang="en-US" sz="2000" dirty="0">
                <a:solidFill>
                  <a:srgbClr val="1A1A1A"/>
                </a:solidFill>
                <a:latin typeface="Charlie-Regular" panose="02060504000000020004" pitchFamily="18" charset="77"/>
              </a:rPr>
              <a:t>The </a:t>
            </a:r>
            <a:r>
              <a:rPr lang="en-US" sz="2000" b="1" dirty="0">
                <a:solidFill>
                  <a:srgbClr val="1A1A1A"/>
                </a:solidFill>
                <a:latin typeface="Charlie-Semibold" panose="02060504000000020004" pitchFamily="18" charset="77"/>
              </a:rPr>
              <a:t>Capital Account </a:t>
            </a:r>
            <a:r>
              <a:rPr lang="en-US" sz="2000" dirty="0">
                <a:solidFill>
                  <a:srgbClr val="FFFFFF"/>
                </a:solidFill>
                <a:latin typeface="Charlie-Regular" panose="02060504000000020004" pitchFamily="18" charset="77"/>
              </a:rPr>
              <a:t> </a:t>
            </a:r>
            <a:r>
              <a:rPr lang="en-US" sz="2000" dirty="0">
                <a:solidFill>
                  <a:srgbClr val="1A1A1A"/>
                </a:solidFill>
                <a:latin typeface="Charlie-Regular" panose="02060504000000020004" pitchFamily="18" charset="77"/>
              </a:rPr>
              <a:t>includes migrants’ funds, inheritances, and government pension payments to Canadians living abroad.</a:t>
            </a:r>
          </a:p>
          <a:p>
            <a:r>
              <a:rPr lang="en-US" sz="2000" b="1" dirty="0">
                <a:latin typeface="FedraSansPro-Bold"/>
              </a:rPr>
              <a:t>Capital account:</a:t>
            </a:r>
            <a:r>
              <a:rPr lang="en-US" sz="2000" dirty="0">
                <a:latin typeface="Charlie-Regular" panose="02060504000000020004" pitchFamily="18" charset="77"/>
              </a:rPr>
              <a:t> Part of a balance of payments account that records totals for migrants’ funds, inheritances, and government pension payments.</a:t>
            </a:r>
          </a:p>
          <a:p>
            <a:r>
              <a:rPr lang="en-US" sz="2000" b="1" dirty="0">
                <a:latin typeface="FedraSansPro-Bold"/>
              </a:rPr>
              <a:t>Inflow: </a:t>
            </a:r>
            <a:r>
              <a:rPr lang="en-US" sz="2000" dirty="0">
                <a:latin typeface="Charlie-Regular" panose="02060504000000020004" pitchFamily="18" charset="77"/>
              </a:rPr>
              <a:t>A receipt that flows into Canada and is recorded on the capital account, such as an inheritance received by a Canadian from another country.</a:t>
            </a:r>
          </a:p>
          <a:p>
            <a:r>
              <a:rPr lang="en-US" sz="2000" b="1" dirty="0">
                <a:latin typeface="FedraSansPro-Bold"/>
              </a:rPr>
              <a:t>Outflow:</a:t>
            </a:r>
            <a:r>
              <a:rPr lang="en-US" sz="2000" dirty="0">
                <a:latin typeface="Charlie-Regular" panose="02060504000000020004" pitchFamily="18" charset="77"/>
              </a:rPr>
              <a:t> A payment that flows out of Canada, recorded on the capital account, such as a pension paid to a Canadian living outside of the country.</a:t>
            </a:r>
          </a:p>
        </p:txBody>
      </p:sp>
    </p:spTree>
    <p:extLst>
      <p:ext uri="{BB962C8B-B14F-4D97-AF65-F5344CB8AC3E}">
        <p14:creationId xmlns:p14="http://schemas.microsoft.com/office/powerpoint/2010/main" val="323339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136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3752"/>
                </a:solidFill>
              </a:rPr>
              <a:t>The Balance of Payments</a:t>
            </a:r>
          </a:p>
        </p:txBody>
      </p:sp>
      <p:sp>
        <p:nvSpPr>
          <p:cNvPr id="8" name="Content Placeholder 2">
            <a:extLst>
              <a:ext uri="{FF2B5EF4-FFF2-40B4-BE49-F238E27FC236}">
                <a16:creationId xmlns:a16="http://schemas.microsoft.com/office/drawing/2014/main" id="{95892492-7618-7E4E-975B-6AE0F1B857F3}"/>
              </a:ext>
            </a:extLst>
          </p:cNvPr>
          <p:cNvSpPr>
            <a:spLocks noGrp="1"/>
          </p:cNvSpPr>
          <p:nvPr>
            <p:ph idx="1"/>
          </p:nvPr>
        </p:nvSpPr>
        <p:spPr>
          <a:xfrm>
            <a:off x="628650" y="1258889"/>
            <a:ext cx="7448549" cy="4654180"/>
          </a:xfrm>
        </p:spPr>
        <p:txBody>
          <a:bodyPr>
            <a:normAutofit/>
          </a:bodyPr>
          <a:lstStyle/>
          <a:p>
            <a:r>
              <a:rPr lang="en-US" sz="2000" dirty="0">
                <a:latin typeface="Charlie-Regular" panose="02060504000000020004" pitchFamily="18" charset="77"/>
              </a:rPr>
              <a:t>The </a:t>
            </a:r>
            <a:r>
              <a:rPr lang="en-US" sz="2000" b="1" dirty="0">
                <a:latin typeface="Charlie-Regular" panose="02060504000000020004" pitchFamily="18" charset="77"/>
              </a:rPr>
              <a:t>Financial Account</a:t>
            </a:r>
            <a:r>
              <a:rPr lang="en-US" sz="2000" dirty="0">
                <a:solidFill>
                  <a:srgbClr val="FFFFFF"/>
                </a:solidFill>
                <a:latin typeface="Charlie-Regular" panose="02060504000000020004" pitchFamily="18" charset="77"/>
              </a:rPr>
              <a:t> </a:t>
            </a:r>
            <a:r>
              <a:rPr lang="en-US" sz="2000" dirty="0">
                <a:solidFill>
                  <a:srgbClr val="1A1A1A"/>
                </a:solidFill>
                <a:latin typeface="Charlie-Regular" panose="02060504000000020004" pitchFamily="18" charset="77"/>
              </a:rPr>
              <a:t>includes two types of investment. </a:t>
            </a:r>
          </a:p>
          <a:p>
            <a:r>
              <a:rPr lang="en-US" sz="2000" dirty="0">
                <a:solidFill>
                  <a:srgbClr val="1A1A1A"/>
                </a:solidFill>
                <a:latin typeface="Charlie-Regular" panose="02060504000000020004" pitchFamily="18" charset="77"/>
              </a:rPr>
              <a:t>The first type is </a:t>
            </a:r>
            <a:r>
              <a:rPr lang="en-US" sz="2000" b="1" dirty="0">
                <a:solidFill>
                  <a:srgbClr val="1A1A1A"/>
                </a:solidFill>
                <a:latin typeface="Charlie-Semibold" panose="02060504000000020004" pitchFamily="18" charset="77"/>
              </a:rPr>
              <a:t>direct investment</a:t>
            </a:r>
            <a:r>
              <a:rPr lang="en-US" sz="2000" dirty="0">
                <a:solidFill>
                  <a:srgbClr val="1A1A1A"/>
                </a:solidFill>
                <a:latin typeface="Charlie-Regular" panose="02060504000000020004" pitchFamily="18" charset="77"/>
              </a:rPr>
              <a:t>, either by Canadians abroad (</a:t>
            </a:r>
            <a:r>
              <a:rPr lang="en-US" sz="2000" b="1" dirty="0">
                <a:solidFill>
                  <a:srgbClr val="1A1A1A"/>
                </a:solidFill>
                <a:latin typeface="Charlie-Semibold" panose="02060504000000020004" pitchFamily="18" charset="77"/>
              </a:rPr>
              <a:t>Canadian direct investment, or CDI</a:t>
            </a:r>
            <a:r>
              <a:rPr lang="en-US" sz="2000" dirty="0">
                <a:solidFill>
                  <a:srgbClr val="FFFFFF"/>
                </a:solidFill>
                <a:latin typeface="Charlie-Regular" panose="02060504000000020004" pitchFamily="18" charset="77"/>
              </a:rPr>
              <a:t> </a:t>
            </a:r>
            <a:r>
              <a:rPr lang="en-US" sz="2000" dirty="0">
                <a:solidFill>
                  <a:srgbClr val="1A1A1A"/>
                </a:solidFill>
                <a:latin typeface="Charlie-Regular" panose="02060504000000020004" pitchFamily="18" charset="77"/>
              </a:rPr>
              <a:t>) or by foreigners in Canada (</a:t>
            </a:r>
            <a:r>
              <a:rPr lang="en-US" sz="2000" b="1" dirty="0">
                <a:solidFill>
                  <a:srgbClr val="1A1A1A"/>
                </a:solidFill>
                <a:latin typeface="Charlie-Semibold" panose="02060504000000020004" pitchFamily="18" charset="77"/>
              </a:rPr>
              <a:t>foreign direct investment, or FDI</a:t>
            </a:r>
            <a:r>
              <a:rPr lang="en-US" sz="2000" dirty="0">
                <a:solidFill>
                  <a:srgbClr val="1A1A1A"/>
                </a:solidFill>
                <a:latin typeface="Charlie-Regular" panose="02060504000000020004" pitchFamily="18" charset="77"/>
              </a:rPr>
              <a:t>)</a:t>
            </a:r>
          </a:p>
          <a:p>
            <a:r>
              <a:rPr lang="en-US" sz="2000" dirty="0">
                <a:solidFill>
                  <a:srgbClr val="1A1A1A"/>
                </a:solidFill>
                <a:latin typeface="Charlie-Regular" panose="02060504000000020004" pitchFamily="18" charset="77"/>
              </a:rPr>
              <a:t>The second type is </a:t>
            </a:r>
            <a:r>
              <a:rPr lang="en-US" sz="2000" b="1" dirty="0">
                <a:solidFill>
                  <a:srgbClr val="1A1A1A"/>
                </a:solidFill>
                <a:latin typeface="Charlie-Semibold" panose="02060504000000020004" pitchFamily="18" charset="77"/>
              </a:rPr>
              <a:t>portfolio investment, </a:t>
            </a:r>
            <a:r>
              <a:rPr lang="en-US" sz="2000" b="1" dirty="0">
                <a:solidFill>
                  <a:srgbClr val="1A1A1A"/>
                </a:solidFill>
                <a:latin typeface="Charlie-Regular" panose="02060504000000020004" pitchFamily="18" charset="77"/>
              </a:rPr>
              <a:t>i</a:t>
            </a:r>
            <a:r>
              <a:rPr lang="en-US" sz="2000" dirty="0">
                <a:latin typeface="Charlie-Regular" panose="02060504000000020004" pitchFamily="18" charset="77"/>
              </a:rPr>
              <a:t>nvestment in the form of purchases of stocks or bonds. </a:t>
            </a:r>
          </a:p>
          <a:p>
            <a:r>
              <a:rPr lang="en-US" sz="2000" dirty="0">
                <a:solidFill>
                  <a:srgbClr val="1A1A1A"/>
                </a:solidFill>
                <a:latin typeface="Charlie-Regular" panose="02060504000000020004" pitchFamily="18" charset="77"/>
              </a:rPr>
              <a:t>The </a:t>
            </a:r>
            <a:r>
              <a:rPr lang="en-US" sz="2000" b="1" dirty="0">
                <a:solidFill>
                  <a:srgbClr val="1A1A1A"/>
                </a:solidFill>
                <a:latin typeface="Charlie-Semibold" panose="02060504000000020004" pitchFamily="18" charset="77"/>
              </a:rPr>
              <a:t>official international reserves</a:t>
            </a:r>
            <a:r>
              <a:rPr lang="en-US" sz="2000" dirty="0">
                <a:solidFill>
                  <a:srgbClr val="FFFFFF"/>
                </a:solidFill>
                <a:latin typeface="Charlie-Regular" panose="02060504000000020004" pitchFamily="18" charset="77"/>
              </a:rPr>
              <a:t> </a:t>
            </a:r>
            <a:r>
              <a:rPr lang="en-US" sz="2000" dirty="0">
                <a:solidFill>
                  <a:srgbClr val="1A1A1A"/>
                </a:solidFill>
                <a:latin typeface="Charlie-Regular" panose="02060504000000020004" pitchFamily="18" charset="77"/>
              </a:rPr>
              <a:t>are another important component of the financial account</a:t>
            </a:r>
            <a:r>
              <a:rPr lang="en-US" sz="2000" dirty="0">
                <a:latin typeface="Charlie-Regular" panose="02060504000000020004" pitchFamily="18" charset="77"/>
              </a:rPr>
              <a:t>.  The reserves consist of the foreign currencies and gold held by the Bank of Canada. </a:t>
            </a:r>
            <a:r>
              <a:rPr lang="en-US" sz="2000" dirty="0">
                <a:solidFill>
                  <a:srgbClr val="1A1A1A"/>
                </a:solidFill>
                <a:latin typeface="Charlie-Regular" panose="02060504000000020004" pitchFamily="18" charset="77"/>
              </a:rPr>
              <a:t>If Canada’s current account and capital account are in surplus, then the Bank of Canada increases the official reserves. If Canada’s current account and the capital account are in deficit, then the Bank of Canada draws down on the official reserves to pay for the shortfall.</a:t>
            </a:r>
            <a:endParaRPr lang="en-US" sz="2000" dirty="0">
              <a:latin typeface="Charlie-Regular" panose="02060504000000020004" pitchFamily="18" charset="77"/>
            </a:endParaRPr>
          </a:p>
        </p:txBody>
      </p:sp>
    </p:spTree>
    <p:extLst>
      <p:ext uri="{BB962C8B-B14F-4D97-AF65-F5344CB8AC3E}">
        <p14:creationId xmlns:p14="http://schemas.microsoft.com/office/powerpoint/2010/main" val="85204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136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3752"/>
                </a:solidFill>
              </a:rPr>
              <a:t>The Balance of Payments</a:t>
            </a:r>
          </a:p>
        </p:txBody>
      </p:sp>
      <p:pic>
        <p:nvPicPr>
          <p:cNvPr id="7" name="Picture 6">
            <a:extLst>
              <a:ext uri="{FF2B5EF4-FFF2-40B4-BE49-F238E27FC236}">
                <a16:creationId xmlns:a16="http://schemas.microsoft.com/office/drawing/2014/main" id="{CD7F71E9-EE13-FC44-9E66-0B2D0FDC0A66}"/>
              </a:ext>
            </a:extLst>
          </p:cNvPr>
          <p:cNvPicPr>
            <a:picLocks noChangeAspect="1"/>
          </p:cNvPicPr>
          <p:nvPr/>
        </p:nvPicPr>
        <p:blipFill>
          <a:blip r:embed="rId3"/>
          <a:stretch>
            <a:fillRect/>
          </a:stretch>
        </p:blipFill>
        <p:spPr>
          <a:xfrm>
            <a:off x="1620252" y="1184818"/>
            <a:ext cx="5292892" cy="4873749"/>
          </a:xfrm>
          <a:prstGeom prst="rect">
            <a:avLst/>
          </a:prstGeom>
        </p:spPr>
      </p:pic>
    </p:spTree>
    <p:extLst>
      <p:ext uri="{BB962C8B-B14F-4D97-AF65-F5344CB8AC3E}">
        <p14:creationId xmlns:p14="http://schemas.microsoft.com/office/powerpoint/2010/main" val="332862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1" y="1690689"/>
            <a:ext cx="2435392" cy="4351338"/>
          </a:xfrm>
        </p:spPr>
        <p:txBody>
          <a:bodyPr>
            <a:normAutofit/>
          </a:bodyPr>
          <a:lstStyle/>
          <a:p>
            <a:r>
              <a:rPr lang="en-US" sz="2000" dirty="0">
                <a:solidFill>
                  <a:srgbClr val="1A1A1A"/>
                </a:solidFill>
                <a:latin typeface="Charlie-Regular" panose="02060504000000020004" pitchFamily="18" charset="77"/>
              </a:rPr>
              <a:t>When the accounts are </a:t>
            </a:r>
            <a:r>
              <a:rPr lang="en-US" sz="2000" dirty="0" err="1">
                <a:solidFill>
                  <a:srgbClr val="1A1A1A"/>
                </a:solidFill>
                <a:latin typeface="Charlie-Regular" panose="02060504000000020004" pitchFamily="18" charset="77"/>
              </a:rPr>
              <a:t>totalled</a:t>
            </a:r>
            <a:r>
              <a:rPr lang="en-US" sz="2000" dirty="0">
                <a:solidFill>
                  <a:srgbClr val="1A1A1A"/>
                </a:solidFill>
                <a:latin typeface="Charlie-Regular" panose="02060504000000020004" pitchFamily="18" charset="77"/>
              </a:rPr>
              <a:t>, the current account and capital and financial account should balance.</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3752"/>
                </a:solidFill>
              </a:rPr>
              <a:t>Balancing the Account</a:t>
            </a:r>
          </a:p>
        </p:txBody>
      </p:sp>
      <p:pic>
        <p:nvPicPr>
          <p:cNvPr id="5" name="Picture 4">
            <a:extLst>
              <a:ext uri="{FF2B5EF4-FFF2-40B4-BE49-F238E27FC236}">
                <a16:creationId xmlns:a16="http://schemas.microsoft.com/office/drawing/2014/main" id="{1B9332F0-822E-6E40-B225-B5950D482323}"/>
              </a:ext>
            </a:extLst>
          </p:cNvPr>
          <p:cNvPicPr>
            <a:picLocks noChangeAspect="1"/>
          </p:cNvPicPr>
          <p:nvPr/>
        </p:nvPicPr>
        <p:blipFill>
          <a:blip r:embed="rId3"/>
          <a:stretch>
            <a:fillRect/>
          </a:stretch>
        </p:blipFill>
        <p:spPr>
          <a:xfrm>
            <a:off x="3028255" y="1690689"/>
            <a:ext cx="5522884" cy="4273180"/>
          </a:xfrm>
          <a:prstGeom prst="rect">
            <a:avLst/>
          </a:prstGeom>
        </p:spPr>
      </p:pic>
    </p:spTree>
    <p:extLst>
      <p:ext uri="{BB962C8B-B14F-4D97-AF65-F5344CB8AC3E}">
        <p14:creationId xmlns:p14="http://schemas.microsoft.com/office/powerpoint/2010/main" val="94672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DEC6-EC79-8040-B7AD-09075737126D}"/>
              </a:ext>
            </a:extLst>
          </p:cNvPr>
          <p:cNvSpPr>
            <a:spLocks noGrp="1"/>
          </p:cNvSpPr>
          <p:nvPr>
            <p:ph type="title"/>
          </p:nvPr>
        </p:nvSpPr>
        <p:spPr/>
        <p:txBody>
          <a:bodyPr>
            <a:normAutofit/>
          </a:bodyPr>
          <a:lstStyle/>
          <a:p>
            <a:r>
              <a:rPr lang="en-US" b="1" dirty="0">
                <a:solidFill>
                  <a:srgbClr val="C73752"/>
                </a:solidFill>
              </a:rPr>
              <a:t>Learning Goals</a:t>
            </a:r>
            <a:br>
              <a:rPr lang="en-US" dirty="0">
                <a:solidFill>
                  <a:srgbClr val="C6AB2B"/>
                </a:solidFill>
              </a:rPr>
            </a:br>
            <a:endParaRPr lang="en-US" sz="2400" dirty="0">
              <a:solidFill>
                <a:srgbClr val="C6AB2B"/>
              </a:solidFill>
              <a:latin typeface="+mn-lt"/>
            </a:endParaRPr>
          </a:p>
        </p:txBody>
      </p:sp>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424668"/>
            <a:ext cx="7886700" cy="4351338"/>
          </a:xfrm>
        </p:spPr>
        <p:txBody>
          <a:bodyPr>
            <a:normAutofit/>
          </a:bodyPr>
          <a:lstStyle/>
          <a:p>
            <a:pPr marL="0" indent="0">
              <a:buNone/>
            </a:pPr>
            <a:r>
              <a:rPr lang="en-US" sz="2000" dirty="0"/>
              <a:t>Once you have completed this chapter, you should be able to:</a:t>
            </a:r>
          </a:p>
          <a:p>
            <a:r>
              <a:rPr lang="en-US" sz="2000" dirty="0">
                <a:solidFill>
                  <a:srgbClr val="1A1A1A"/>
                </a:solidFill>
                <a:latin typeface="Charlie-Regular" panose="02060504000000020004" pitchFamily="18" charset="77"/>
              </a:rPr>
              <a:t>Describe how different currencies complicate trade among countries</a:t>
            </a:r>
          </a:p>
          <a:p>
            <a:r>
              <a:rPr lang="en-US" sz="2000" dirty="0">
                <a:solidFill>
                  <a:srgbClr val="1A1A1A"/>
                </a:solidFill>
                <a:latin typeface="Charlie-Regular" panose="02060504000000020004" pitchFamily="18" charset="77"/>
              </a:rPr>
              <a:t>Explain how currencies are converted</a:t>
            </a:r>
          </a:p>
          <a:p>
            <a:r>
              <a:rPr lang="en-US" sz="2000" dirty="0">
                <a:solidFill>
                  <a:srgbClr val="1A1A1A"/>
                </a:solidFill>
                <a:latin typeface="Charlie-Regular" panose="02060504000000020004" pitchFamily="18" charset="77"/>
              </a:rPr>
              <a:t>Understand why exchange rates fluctuate</a:t>
            </a:r>
          </a:p>
          <a:p>
            <a:r>
              <a:rPr lang="en-US" sz="2000" dirty="0">
                <a:solidFill>
                  <a:srgbClr val="1A1A1A"/>
                </a:solidFill>
                <a:latin typeface="Charlie-Regular" panose="02060504000000020004" pitchFamily="18" charset="77"/>
              </a:rPr>
              <a:t>Compare fixed and flexible exchange rates</a:t>
            </a:r>
          </a:p>
          <a:p>
            <a:r>
              <a:rPr lang="en-US" sz="2000" dirty="0">
                <a:solidFill>
                  <a:srgbClr val="1A1A1A"/>
                </a:solidFill>
                <a:latin typeface="Charlie-Regular" panose="02060504000000020004" pitchFamily="18" charset="77"/>
              </a:rPr>
              <a:t>Demonstrate an understanding of Canada’s balance of payments</a:t>
            </a:r>
            <a:endParaRPr lang="en-US" sz="2000" dirty="0"/>
          </a:p>
        </p:txBody>
      </p:sp>
      <p:pic>
        <p:nvPicPr>
          <p:cNvPr id="4" name="Picture 3">
            <a:extLst>
              <a:ext uri="{FF2B5EF4-FFF2-40B4-BE49-F238E27FC236}">
                <a16:creationId xmlns:a16="http://schemas.microsoft.com/office/drawing/2014/main" id="{465C3210-5ECA-B444-A811-5A7D3D515F38}"/>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Tree>
    <p:extLst>
      <p:ext uri="{BB962C8B-B14F-4D97-AF65-F5344CB8AC3E}">
        <p14:creationId xmlns:p14="http://schemas.microsoft.com/office/powerpoint/2010/main" val="409356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CF03-4AF2-2044-8C79-18B6E819C173}"/>
              </a:ext>
            </a:extLst>
          </p:cNvPr>
          <p:cNvSpPr>
            <a:spLocks noGrp="1"/>
          </p:cNvSpPr>
          <p:nvPr>
            <p:ph type="title"/>
          </p:nvPr>
        </p:nvSpPr>
        <p:spPr>
          <a:xfrm>
            <a:off x="577744" y="55330"/>
            <a:ext cx="7886700" cy="1325563"/>
          </a:xfrm>
        </p:spPr>
        <p:txBody>
          <a:bodyPr/>
          <a:lstStyle/>
          <a:p>
            <a:r>
              <a:rPr lang="en-US" b="1" dirty="0">
                <a:solidFill>
                  <a:srgbClr val="C73752"/>
                </a:solidFill>
              </a:rPr>
              <a:t>Key Terms</a:t>
            </a:r>
          </a:p>
        </p:txBody>
      </p:sp>
      <p:sp>
        <p:nvSpPr>
          <p:cNvPr id="3" name="Content Placeholder 2">
            <a:extLst>
              <a:ext uri="{FF2B5EF4-FFF2-40B4-BE49-F238E27FC236}">
                <a16:creationId xmlns:a16="http://schemas.microsoft.com/office/drawing/2014/main" id="{AF8F50F1-FC4F-BE47-9EAF-C65736BA1548}"/>
              </a:ext>
            </a:extLst>
          </p:cNvPr>
          <p:cNvSpPr>
            <a:spLocks noGrp="1"/>
          </p:cNvSpPr>
          <p:nvPr>
            <p:ph sz="half" idx="1"/>
          </p:nvPr>
        </p:nvSpPr>
        <p:spPr>
          <a:xfrm>
            <a:off x="577744" y="1175144"/>
            <a:ext cx="2736956" cy="4507660"/>
          </a:xfrm>
        </p:spPr>
        <p:txBody>
          <a:bodyPr>
            <a:normAutofit lnSpcReduction="10000"/>
          </a:bodyPr>
          <a:lstStyle/>
          <a:p>
            <a:r>
              <a:rPr lang="en-US" sz="1600" dirty="0">
                <a:solidFill>
                  <a:srgbClr val="1A1A1A"/>
                </a:solidFill>
                <a:latin typeface="Charlie-Regular" panose="02060504000000020004" pitchFamily="18" charset="77"/>
              </a:rPr>
              <a:t>export (or receipt)</a:t>
            </a:r>
          </a:p>
          <a:p>
            <a:r>
              <a:rPr lang="en-US" sz="1600" dirty="0">
                <a:solidFill>
                  <a:srgbClr val="1A1A1A"/>
                </a:solidFill>
                <a:latin typeface="Charlie-Regular" panose="02060504000000020004" pitchFamily="18" charset="77"/>
              </a:rPr>
              <a:t>import (or payment)</a:t>
            </a:r>
          </a:p>
          <a:p>
            <a:r>
              <a:rPr lang="en-US" sz="1600" dirty="0">
                <a:solidFill>
                  <a:srgbClr val="1A1A1A"/>
                </a:solidFill>
                <a:latin typeface="Charlie-Regular" panose="02060504000000020004" pitchFamily="18" charset="77"/>
              </a:rPr>
              <a:t>exchange rate</a:t>
            </a:r>
          </a:p>
          <a:p>
            <a:r>
              <a:rPr lang="en-US" sz="1600" dirty="0">
                <a:solidFill>
                  <a:srgbClr val="1A1A1A"/>
                </a:solidFill>
                <a:latin typeface="Charlie-Regular" panose="02060504000000020004" pitchFamily="18" charset="77"/>
              </a:rPr>
              <a:t>Appreciation</a:t>
            </a:r>
          </a:p>
          <a:p>
            <a:r>
              <a:rPr lang="en-US" sz="1600" dirty="0">
                <a:solidFill>
                  <a:srgbClr val="1A1A1A"/>
                </a:solidFill>
                <a:latin typeface="Charlie-Regular" panose="02060504000000020004" pitchFamily="18" charset="77"/>
              </a:rPr>
              <a:t>Depreciation</a:t>
            </a:r>
          </a:p>
          <a:p>
            <a:r>
              <a:rPr lang="en-US" sz="1600" dirty="0">
                <a:solidFill>
                  <a:srgbClr val="1A1A1A"/>
                </a:solidFill>
                <a:latin typeface="Charlie-Regular" panose="02060504000000020004" pitchFamily="18" charset="77"/>
              </a:rPr>
              <a:t>flexible (or floating) exchange rate</a:t>
            </a:r>
          </a:p>
          <a:p>
            <a:r>
              <a:rPr lang="en-US" sz="1600" dirty="0">
                <a:solidFill>
                  <a:srgbClr val="1A1A1A"/>
                </a:solidFill>
                <a:latin typeface="Charlie-Regular" panose="02060504000000020004" pitchFamily="18" charset="77"/>
              </a:rPr>
              <a:t>fixed exchange rate</a:t>
            </a:r>
          </a:p>
          <a:p>
            <a:r>
              <a:rPr lang="en-US" sz="1600" dirty="0">
                <a:solidFill>
                  <a:srgbClr val="1A1A1A"/>
                </a:solidFill>
                <a:latin typeface="Charlie-Regular" panose="02060504000000020004" pitchFamily="18" charset="77"/>
              </a:rPr>
              <a:t>Devaluation</a:t>
            </a:r>
          </a:p>
          <a:p>
            <a:r>
              <a:rPr lang="en-US" sz="1600" dirty="0">
                <a:solidFill>
                  <a:srgbClr val="1A1A1A"/>
                </a:solidFill>
                <a:latin typeface="Charlie-Regular" panose="02060504000000020004" pitchFamily="18" charset="77"/>
              </a:rPr>
              <a:t>managed float</a:t>
            </a:r>
          </a:p>
          <a:p>
            <a:r>
              <a:rPr lang="en-US" sz="1600" dirty="0">
                <a:solidFill>
                  <a:srgbClr val="1A1A1A"/>
                </a:solidFill>
                <a:latin typeface="Charlie-Regular" panose="02060504000000020004" pitchFamily="18" charset="77"/>
              </a:rPr>
              <a:t>balance of payments account</a:t>
            </a:r>
          </a:p>
          <a:p>
            <a:r>
              <a:rPr lang="en-US" sz="1600" dirty="0">
                <a:solidFill>
                  <a:srgbClr val="1A1A1A"/>
                </a:solidFill>
                <a:latin typeface="Charlie-Regular" panose="02060504000000020004" pitchFamily="18" charset="77"/>
              </a:rPr>
              <a:t>current account</a:t>
            </a:r>
          </a:p>
          <a:p>
            <a:r>
              <a:rPr lang="en-US" sz="1600" dirty="0">
                <a:solidFill>
                  <a:srgbClr val="1A1A1A"/>
                </a:solidFill>
                <a:latin typeface="Charlie-Regular" panose="02060504000000020004" pitchFamily="18" charset="77"/>
              </a:rPr>
              <a:t>capital and financial account</a:t>
            </a:r>
            <a:endParaRPr lang="en-US" sz="1700" dirty="0">
              <a:solidFill>
                <a:srgbClr val="1A1A1A"/>
              </a:solidFill>
              <a:latin typeface="Charlie-Regular" panose="02060504000000020004"/>
            </a:endParaRPr>
          </a:p>
        </p:txBody>
      </p:sp>
      <p:pic>
        <p:nvPicPr>
          <p:cNvPr id="5" name="Picture 4">
            <a:extLst>
              <a:ext uri="{FF2B5EF4-FFF2-40B4-BE49-F238E27FC236}">
                <a16:creationId xmlns:a16="http://schemas.microsoft.com/office/drawing/2014/main" id="{159647D4-0618-0343-A95C-7E1011FB0592}"/>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10" name="Content Placeholder 2">
            <a:extLst>
              <a:ext uri="{FF2B5EF4-FFF2-40B4-BE49-F238E27FC236}">
                <a16:creationId xmlns:a16="http://schemas.microsoft.com/office/drawing/2014/main" id="{DCEF7470-A411-0D43-AC34-BE543649365F}"/>
              </a:ext>
            </a:extLst>
          </p:cNvPr>
          <p:cNvSpPr txBox="1">
            <a:spLocks/>
          </p:cNvSpPr>
          <p:nvPr/>
        </p:nvSpPr>
        <p:spPr>
          <a:xfrm>
            <a:off x="3314700" y="1175144"/>
            <a:ext cx="2549297" cy="46008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1A1A1A"/>
                </a:solidFill>
                <a:latin typeface="Charlie-Regular" panose="02060504000000020004" pitchFamily="18" charset="77"/>
              </a:rPr>
              <a:t>capital account</a:t>
            </a:r>
          </a:p>
          <a:p>
            <a:r>
              <a:rPr lang="en-US" sz="1600" dirty="0">
                <a:solidFill>
                  <a:srgbClr val="1A1A1A"/>
                </a:solidFill>
                <a:latin typeface="Charlie-Regular" panose="02060504000000020004" pitchFamily="18" charset="77"/>
              </a:rPr>
              <a:t>Inflow</a:t>
            </a:r>
          </a:p>
          <a:p>
            <a:r>
              <a:rPr lang="en-US" sz="1600" dirty="0">
                <a:solidFill>
                  <a:srgbClr val="1A1A1A"/>
                </a:solidFill>
                <a:latin typeface="Charlie-Regular" panose="02060504000000020004" pitchFamily="18" charset="77"/>
              </a:rPr>
              <a:t>Outflow</a:t>
            </a:r>
          </a:p>
          <a:p>
            <a:r>
              <a:rPr lang="en-US" sz="1600" dirty="0">
                <a:solidFill>
                  <a:srgbClr val="1A1A1A"/>
                </a:solidFill>
                <a:latin typeface="Charlie-Regular" panose="02060504000000020004" pitchFamily="18" charset="77"/>
              </a:rPr>
              <a:t>financial account</a:t>
            </a:r>
          </a:p>
          <a:p>
            <a:r>
              <a:rPr lang="en-US" sz="1600" dirty="0">
                <a:solidFill>
                  <a:srgbClr val="1A1A1A"/>
                </a:solidFill>
                <a:latin typeface="Charlie-Regular" panose="02060504000000020004" pitchFamily="18" charset="77"/>
              </a:rPr>
              <a:t>direct investment</a:t>
            </a:r>
          </a:p>
          <a:p>
            <a:r>
              <a:rPr lang="en-US" sz="1600" dirty="0">
                <a:solidFill>
                  <a:srgbClr val="1A1A1A"/>
                </a:solidFill>
                <a:latin typeface="Charlie-Regular" panose="02060504000000020004" pitchFamily="18" charset="77"/>
              </a:rPr>
              <a:t>Canadian direct investment (CDI)</a:t>
            </a:r>
          </a:p>
          <a:p>
            <a:r>
              <a:rPr lang="en-US" sz="1600" dirty="0">
                <a:solidFill>
                  <a:srgbClr val="1A1A1A"/>
                </a:solidFill>
                <a:latin typeface="Charlie-Regular" panose="02060504000000020004" pitchFamily="18" charset="77"/>
              </a:rPr>
              <a:t>foreign direct investment (FDI)</a:t>
            </a:r>
          </a:p>
          <a:p>
            <a:r>
              <a:rPr lang="en-US" sz="1600" dirty="0">
                <a:solidFill>
                  <a:srgbClr val="1A1A1A"/>
                </a:solidFill>
                <a:latin typeface="Charlie-Regular" panose="02060504000000020004" pitchFamily="18" charset="77"/>
              </a:rPr>
              <a:t>portfolio investment</a:t>
            </a:r>
          </a:p>
          <a:p>
            <a:r>
              <a:rPr lang="en-US" sz="1600" dirty="0">
                <a:solidFill>
                  <a:srgbClr val="1A1A1A"/>
                </a:solidFill>
                <a:latin typeface="Charlie-Regular" panose="02060504000000020004" pitchFamily="18" charset="77"/>
              </a:rPr>
              <a:t>official international reserves</a:t>
            </a:r>
          </a:p>
          <a:p>
            <a:r>
              <a:rPr lang="en-US" sz="1600" dirty="0">
                <a:solidFill>
                  <a:srgbClr val="1A1A1A"/>
                </a:solidFill>
                <a:latin typeface="Charlie-Regular" panose="02060504000000020004" pitchFamily="18" charset="77"/>
              </a:rPr>
              <a:t>statistical discrepancy</a:t>
            </a:r>
          </a:p>
        </p:txBody>
      </p:sp>
    </p:spTree>
    <p:extLst>
      <p:ext uri="{BB962C8B-B14F-4D97-AF65-F5344CB8AC3E}">
        <p14:creationId xmlns:p14="http://schemas.microsoft.com/office/powerpoint/2010/main" val="413692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258889"/>
            <a:ext cx="7448549" cy="4654180"/>
          </a:xfrm>
        </p:spPr>
        <p:txBody>
          <a:bodyPr>
            <a:normAutofit lnSpcReduction="10000"/>
          </a:bodyPr>
          <a:lstStyle/>
          <a:p>
            <a:r>
              <a:rPr lang="en-US" sz="2000" dirty="0">
                <a:solidFill>
                  <a:srgbClr val="1A1A1A"/>
                </a:solidFill>
                <a:latin typeface="Charlie-Regular" panose="02060504000000020004" pitchFamily="18" charset="77"/>
              </a:rPr>
              <a:t>The major difference between buying and selling internationally and buying and selling domestically, is the need to use different currencies.</a:t>
            </a:r>
          </a:p>
          <a:p>
            <a:r>
              <a:rPr lang="en-US" sz="2000" dirty="0">
                <a:solidFill>
                  <a:srgbClr val="1A1A1A"/>
                </a:solidFill>
                <a:latin typeface="Charlie-Regular" panose="02060504000000020004" pitchFamily="18" charset="77"/>
              </a:rPr>
              <a:t>In the past, currency exchanges were carried out on a bank-to-bank basis. Today, the bank can obtain foreign currency from the foreign exchange market, which is a computerized global network of banks, investment dealers, and financiers.</a:t>
            </a:r>
          </a:p>
          <a:p>
            <a:r>
              <a:rPr lang="en-US" sz="2000" dirty="0">
                <a:solidFill>
                  <a:srgbClr val="1A1A1A"/>
                </a:solidFill>
                <a:latin typeface="Charlie-Regular" panose="02060504000000020004" pitchFamily="18" charset="77"/>
              </a:rPr>
              <a:t>A Canadian </a:t>
            </a:r>
            <a:r>
              <a:rPr lang="en-US" sz="2000" b="1" dirty="0">
                <a:solidFill>
                  <a:srgbClr val="1A1A1A"/>
                </a:solidFill>
                <a:latin typeface="Charlie-Semibold" panose="02060504000000020004" pitchFamily="18" charset="77"/>
              </a:rPr>
              <a:t>export </a:t>
            </a:r>
            <a:r>
              <a:rPr lang="en-US" sz="2000" dirty="0">
                <a:solidFill>
                  <a:srgbClr val="1A1A1A"/>
                </a:solidFill>
                <a:latin typeface="Charlie-Regular" panose="02060504000000020004" pitchFamily="18" charset="77"/>
              </a:rPr>
              <a:t>(or </a:t>
            </a:r>
            <a:r>
              <a:rPr lang="en-US" sz="2000" b="1" dirty="0">
                <a:solidFill>
                  <a:srgbClr val="1A1A1A"/>
                </a:solidFill>
                <a:latin typeface="Charlie-Semibold" panose="02060504000000020004" pitchFamily="18" charset="77"/>
              </a:rPr>
              <a:t>receipt</a:t>
            </a:r>
            <a:r>
              <a:rPr lang="en-US" sz="2000" dirty="0">
                <a:solidFill>
                  <a:srgbClr val="1A1A1A"/>
                </a:solidFill>
                <a:latin typeface="Charlie-Regular" panose="02060504000000020004" pitchFamily="18" charset="77"/>
              </a:rPr>
              <a:t>) is defined as an international transaction in which a foreign currency must be converted into Canadian dollars. </a:t>
            </a:r>
          </a:p>
          <a:p>
            <a:pPr lvl="1"/>
            <a:r>
              <a:rPr lang="en-US" sz="1600" b="1" dirty="0">
                <a:latin typeface="FedraSansPro-Bold"/>
              </a:rPr>
              <a:t>Export (or receipt):</a:t>
            </a:r>
            <a:r>
              <a:rPr lang="en-US" sz="1600" dirty="0">
                <a:latin typeface="Charlie-Regular" panose="02060504000000020004" pitchFamily="18" charset="77"/>
              </a:rPr>
              <a:t> A good or service that is produced in one country, but sold to consumers, businesses, or governments in another country. </a:t>
            </a:r>
          </a:p>
          <a:p>
            <a:r>
              <a:rPr lang="en-US" sz="2000" dirty="0">
                <a:solidFill>
                  <a:srgbClr val="1A1A1A"/>
                </a:solidFill>
                <a:latin typeface="Charlie-Regular" panose="02060504000000020004" pitchFamily="18" charset="77"/>
              </a:rPr>
              <a:t>A Canadian </a:t>
            </a:r>
            <a:r>
              <a:rPr lang="en-US" sz="2000" b="1" dirty="0">
                <a:solidFill>
                  <a:srgbClr val="1A1A1A"/>
                </a:solidFill>
                <a:latin typeface="Charlie-Semibold" panose="02060504000000020004" pitchFamily="18" charset="77"/>
              </a:rPr>
              <a:t>import</a:t>
            </a:r>
            <a:r>
              <a:rPr lang="en-US" sz="2000" dirty="0">
                <a:solidFill>
                  <a:srgbClr val="FFFFFF"/>
                </a:solidFill>
                <a:latin typeface="Charlie-Regular" panose="02060504000000020004" pitchFamily="18" charset="77"/>
              </a:rPr>
              <a:t> </a:t>
            </a:r>
            <a:r>
              <a:rPr lang="en-US" sz="2000" dirty="0">
                <a:solidFill>
                  <a:srgbClr val="1A1A1A"/>
                </a:solidFill>
                <a:latin typeface="Charlie-Regular" panose="02060504000000020004" pitchFamily="18" charset="77"/>
              </a:rPr>
              <a:t>(or </a:t>
            </a:r>
            <a:r>
              <a:rPr lang="en-US" sz="2000" b="1" dirty="0">
                <a:solidFill>
                  <a:srgbClr val="1A1A1A"/>
                </a:solidFill>
                <a:latin typeface="Charlie-Semibold" panose="02060504000000020004" pitchFamily="18" charset="77"/>
              </a:rPr>
              <a:t>payment</a:t>
            </a:r>
            <a:r>
              <a:rPr lang="en-US" sz="2000" dirty="0">
                <a:solidFill>
                  <a:srgbClr val="1A1A1A"/>
                </a:solidFill>
                <a:latin typeface="Charlie-Regular" panose="02060504000000020004" pitchFamily="18" charset="77"/>
              </a:rPr>
              <a:t>) is an international transaction in which Canadian dollars must be converted into a foreign currency.</a:t>
            </a:r>
          </a:p>
          <a:p>
            <a:pPr lvl="1"/>
            <a:r>
              <a:rPr lang="en-US" sz="1600" b="1" dirty="0">
                <a:latin typeface="Charlie-Semibold" panose="02060504000000020004" pitchFamily="18" charset="77"/>
              </a:rPr>
              <a:t>I</a:t>
            </a:r>
            <a:r>
              <a:rPr lang="en-US" sz="1600" b="1" dirty="0">
                <a:latin typeface="FedraSansPro-Bold"/>
              </a:rPr>
              <a:t>mport (or payment):</a:t>
            </a:r>
            <a:r>
              <a:rPr lang="en-US" sz="1600" dirty="0">
                <a:latin typeface="Charlie-Regular" panose="02060504000000020004" pitchFamily="18" charset="77"/>
              </a:rPr>
              <a:t> A good or service that is purchased by consumers, businesses, or governments that was produced in another country.</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603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3752"/>
                </a:solidFill>
              </a:rPr>
              <a:t>Buying and Selling Internationally</a:t>
            </a:r>
          </a:p>
        </p:txBody>
      </p:sp>
    </p:spTree>
    <p:extLst>
      <p:ext uri="{BB962C8B-B14F-4D97-AF65-F5344CB8AC3E}">
        <p14:creationId xmlns:p14="http://schemas.microsoft.com/office/powerpoint/2010/main" val="49889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258889"/>
            <a:ext cx="7448549" cy="4654180"/>
          </a:xfrm>
        </p:spPr>
        <p:txBody>
          <a:bodyPr>
            <a:normAutofit lnSpcReduction="10000"/>
          </a:bodyPr>
          <a:lstStyle/>
          <a:p>
            <a:r>
              <a:rPr lang="en-US" sz="2000" b="1" dirty="0">
                <a:latin typeface="FedraSansPro-Bold"/>
              </a:rPr>
              <a:t>Exchange rate:</a:t>
            </a:r>
            <a:r>
              <a:rPr lang="en-US" sz="2000" dirty="0">
                <a:latin typeface="Charlie-Regular" panose="02060504000000020004" pitchFamily="18" charset="77"/>
              </a:rPr>
              <a:t> The price at which one currency can be purchased with another.</a:t>
            </a:r>
          </a:p>
          <a:p>
            <a:r>
              <a:rPr lang="en-US" sz="2000" dirty="0">
                <a:solidFill>
                  <a:srgbClr val="1A1A1A"/>
                </a:solidFill>
                <a:latin typeface="Charlie-Regular" panose="02060504000000020004" pitchFamily="18" charset="77"/>
              </a:rPr>
              <a:t>The exchange rate of the Canadian dollar is usually expressed in terms of US dollars. For example, the statement “the Canadian dollar is worth 0.75 US dollars” means that CDN$1.00 will obtain US$0.75 in the exchange market.</a:t>
            </a:r>
          </a:p>
          <a:p>
            <a:r>
              <a:rPr lang="en-US" sz="2000" dirty="0">
                <a:solidFill>
                  <a:srgbClr val="1A1A1A"/>
                </a:solidFill>
                <a:latin typeface="Charlie-Regular" panose="02060504000000020004" pitchFamily="18" charset="77"/>
              </a:rPr>
              <a:t>Another way of looking at the exchange rate of our dollar is to price other currencies in terms of Canadian dollars. For example, the statement “the US dollar is worth 1.30 Canadian dollars” means that US$1.00 will obtain CDN$1.30 in the exchange market.</a:t>
            </a:r>
          </a:p>
          <a:p>
            <a:r>
              <a:rPr lang="en-US" sz="2000" b="1" dirty="0">
                <a:latin typeface="FedraSansPro-Bold"/>
              </a:rPr>
              <a:t>Appreciation:</a:t>
            </a:r>
            <a:r>
              <a:rPr lang="en-US" sz="2000" dirty="0">
                <a:latin typeface="Charlie-Regular" panose="02060504000000020004" pitchFamily="18" charset="77"/>
              </a:rPr>
              <a:t> An increase in a domestic currency’s value in terms of another currency.</a:t>
            </a:r>
          </a:p>
          <a:p>
            <a:r>
              <a:rPr lang="en-US" sz="2000" b="1" dirty="0">
                <a:latin typeface="FedraSansPro-Bold"/>
              </a:rPr>
              <a:t>Depreciation: </a:t>
            </a:r>
            <a:r>
              <a:rPr lang="en-US" sz="2000" dirty="0">
                <a:latin typeface="Charlie-Regular" panose="02060504000000020004" pitchFamily="18" charset="77"/>
              </a:rPr>
              <a:t>A decrease in a domestic currency’s value in terms of a foreign currency.</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603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3752"/>
                </a:solidFill>
              </a:rPr>
              <a:t>Exchange Rates</a:t>
            </a:r>
          </a:p>
        </p:txBody>
      </p:sp>
    </p:spTree>
    <p:extLst>
      <p:ext uri="{BB962C8B-B14F-4D97-AF65-F5344CB8AC3E}">
        <p14:creationId xmlns:p14="http://schemas.microsoft.com/office/powerpoint/2010/main" val="409080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603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3752"/>
                </a:solidFill>
              </a:rPr>
              <a:t>Exchange Rates</a:t>
            </a:r>
          </a:p>
        </p:txBody>
      </p:sp>
      <p:pic>
        <p:nvPicPr>
          <p:cNvPr id="8" name="Picture 7">
            <a:extLst>
              <a:ext uri="{FF2B5EF4-FFF2-40B4-BE49-F238E27FC236}">
                <a16:creationId xmlns:a16="http://schemas.microsoft.com/office/drawing/2014/main" id="{FB6D5830-106A-9A42-9E03-2668A89CE9B5}"/>
              </a:ext>
            </a:extLst>
          </p:cNvPr>
          <p:cNvPicPr>
            <a:picLocks noChangeAspect="1"/>
          </p:cNvPicPr>
          <p:nvPr/>
        </p:nvPicPr>
        <p:blipFill>
          <a:blip r:embed="rId3"/>
          <a:stretch>
            <a:fillRect/>
          </a:stretch>
        </p:blipFill>
        <p:spPr>
          <a:xfrm>
            <a:off x="1617133" y="1165382"/>
            <a:ext cx="5909733" cy="4877702"/>
          </a:xfrm>
          <a:prstGeom prst="rect">
            <a:avLst/>
          </a:prstGeom>
        </p:spPr>
      </p:pic>
    </p:spTree>
    <p:extLst>
      <p:ext uri="{BB962C8B-B14F-4D97-AF65-F5344CB8AC3E}">
        <p14:creationId xmlns:p14="http://schemas.microsoft.com/office/powerpoint/2010/main" val="338550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603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3752"/>
                </a:solidFill>
              </a:rPr>
              <a:t>Currency Markets</a:t>
            </a:r>
          </a:p>
        </p:txBody>
      </p:sp>
      <p:sp>
        <p:nvSpPr>
          <p:cNvPr id="9" name="Content Placeholder 2">
            <a:extLst>
              <a:ext uri="{FF2B5EF4-FFF2-40B4-BE49-F238E27FC236}">
                <a16:creationId xmlns:a16="http://schemas.microsoft.com/office/drawing/2014/main" id="{C5E7C66C-C388-4940-88B9-C889E1C9E2AE}"/>
              </a:ext>
            </a:extLst>
          </p:cNvPr>
          <p:cNvSpPr>
            <a:spLocks noGrp="1"/>
          </p:cNvSpPr>
          <p:nvPr>
            <p:ph idx="1"/>
          </p:nvPr>
        </p:nvSpPr>
        <p:spPr>
          <a:xfrm>
            <a:off x="628650" y="1258889"/>
            <a:ext cx="7448549" cy="4654180"/>
          </a:xfrm>
        </p:spPr>
        <p:txBody>
          <a:bodyPr>
            <a:normAutofit/>
          </a:bodyPr>
          <a:lstStyle/>
          <a:p>
            <a:pPr marL="0" indent="0">
              <a:buNone/>
            </a:pPr>
            <a:r>
              <a:rPr lang="en-US" sz="2000" b="1" dirty="0">
                <a:latin typeface="FedraSansPro-Bold"/>
              </a:rPr>
              <a:t>The Demand for Canadian Dollars</a:t>
            </a:r>
          </a:p>
          <a:p>
            <a:r>
              <a:rPr lang="en-US" sz="2000" dirty="0">
                <a:solidFill>
                  <a:srgbClr val="1A1A1A"/>
                </a:solidFill>
                <a:latin typeface="Charlie-Regular" panose="02060504000000020004" pitchFamily="18" charset="77"/>
              </a:rPr>
              <a:t>Remember that when Canadians export goods or services, we want to receive payment in Canadian dollars. A demand for Canadian dollars is thus created in the foreign exchange market by the foreign importers of our goods or services.</a:t>
            </a:r>
          </a:p>
          <a:p>
            <a:r>
              <a:rPr lang="en-US" sz="2000" dirty="0">
                <a:solidFill>
                  <a:srgbClr val="1A1A1A"/>
                </a:solidFill>
                <a:latin typeface="Charlie-Regular" panose="02060504000000020004" pitchFamily="18" charset="77"/>
              </a:rPr>
              <a:t>When the exchange rate falls, or depreciates, US  demand more dollars because our exports become less expensive to them; in other words, the US dollar “buys” more Canadian dollars.</a:t>
            </a:r>
            <a:endParaRPr lang="en-US" sz="2000" dirty="0">
              <a:latin typeface="Charlie-Regular" panose="02060504000000020004" pitchFamily="18" charset="77"/>
            </a:endParaRPr>
          </a:p>
        </p:txBody>
      </p:sp>
    </p:spTree>
    <p:extLst>
      <p:ext uri="{BB962C8B-B14F-4D97-AF65-F5344CB8AC3E}">
        <p14:creationId xmlns:p14="http://schemas.microsoft.com/office/powerpoint/2010/main" val="129193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603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3752"/>
                </a:solidFill>
              </a:rPr>
              <a:t>Currency Markets</a:t>
            </a:r>
          </a:p>
        </p:txBody>
      </p:sp>
      <p:sp>
        <p:nvSpPr>
          <p:cNvPr id="9" name="Content Placeholder 2">
            <a:extLst>
              <a:ext uri="{FF2B5EF4-FFF2-40B4-BE49-F238E27FC236}">
                <a16:creationId xmlns:a16="http://schemas.microsoft.com/office/drawing/2014/main" id="{C5E7C66C-C388-4940-88B9-C889E1C9E2AE}"/>
              </a:ext>
            </a:extLst>
          </p:cNvPr>
          <p:cNvSpPr>
            <a:spLocks noGrp="1"/>
          </p:cNvSpPr>
          <p:nvPr>
            <p:ph idx="1"/>
          </p:nvPr>
        </p:nvSpPr>
        <p:spPr>
          <a:xfrm>
            <a:off x="628650" y="1258889"/>
            <a:ext cx="7448549" cy="4654180"/>
          </a:xfrm>
        </p:spPr>
        <p:txBody>
          <a:bodyPr>
            <a:normAutofit/>
          </a:bodyPr>
          <a:lstStyle/>
          <a:p>
            <a:pPr marL="0" indent="0">
              <a:buNone/>
            </a:pPr>
            <a:r>
              <a:rPr lang="en-US" sz="2000" b="1" dirty="0">
                <a:latin typeface="FedraSansPro-Bold"/>
              </a:rPr>
              <a:t>The Supply of Canadian Dollars</a:t>
            </a:r>
          </a:p>
          <a:p>
            <a:r>
              <a:rPr lang="en-US" sz="2000" dirty="0">
                <a:solidFill>
                  <a:srgbClr val="1A1A1A"/>
                </a:solidFill>
                <a:latin typeface="Charlie-Regular" panose="02060504000000020004" pitchFamily="18" charset="77"/>
              </a:rPr>
              <a:t>We supply Canadian dollars in the exchange market and demand foreign currency in exchange.</a:t>
            </a:r>
          </a:p>
          <a:p>
            <a:r>
              <a:rPr lang="en-US" sz="2000" dirty="0">
                <a:solidFill>
                  <a:srgbClr val="1A1A1A"/>
                </a:solidFill>
                <a:latin typeface="Charlie-Regular" panose="02060504000000020004" pitchFamily="18" charset="77"/>
              </a:rPr>
              <a:t>When the Canadian dollar appreciates in terms of the US dollar (one Canadian dollar now buys more US dollars), Canadians find that US goods and services are less expensive.</a:t>
            </a:r>
          </a:p>
          <a:p>
            <a:r>
              <a:rPr lang="en-US" sz="2000" dirty="0">
                <a:solidFill>
                  <a:srgbClr val="1A1A1A"/>
                </a:solidFill>
                <a:latin typeface="Charlie-Regular" panose="02060504000000020004" pitchFamily="18" charset="77"/>
              </a:rPr>
              <a:t>By demanding more US dollars to buy these goods and services, Canadians supply more Canadian dollars.</a:t>
            </a:r>
            <a:endParaRPr lang="en-US" sz="2000" dirty="0">
              <a:latin typeface="Charlie-Regular" panose="02060504000000020004" pitchFamily="18" charset="77"/>
            </a:endParaRPr>
          </a:p>
        </p:txBody>
      </p:sp>
    </p:spTree>
    <p:extLst>
      <p:ext uri="{BB962C8B-B14F-4D97-AF65-F5344CB8AC3E}">
        <p14:creationId xmlns:p14="http://schemas.microsoft.com/office/powerpoint/2010/main" val="298501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603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3752"/>
                </a:solidFill>
              </a:rPr>
              <a:t>Currency Markets</a:t>
            </a:r>
          </a:p>
        </p:txBody>
      </p:sp>
      <p:pic>
        <p:nvPicPr>
          <p:cNvPr id="7" name="Picture 6">
            <a:extLst>
              <a:ext uri="{FF2B5EF4-FFF2-40B4-BE49-F238E27FC236}">
                <a16:creationId xmlns:a16="http://schemas.microsoft.com/office/drawing/2014/main" id="{CF1A2846-941D-4243-AA83-B088E506E9E4}"/>
              </a:ext>
            </a:extLst>
          </p:cNvPr>
          <p:cNvPicPr>
            <a:picLocks noChangeAspect="1"/>
          </p:cNvPicPr>
          <p:nvPr/>
        </p:nvPicPr>
        <p:blipFill>
          <a:blip r:embed="rId3"/>
          <a:stretch>
            <a:fillRect/>
          </a:stretch>
        </p:blipFill>
        <p:spPr>
          <a:xfrm>
            <a:off x="716611" y="1202267"/>
            <a:ext cx="7798739" cy="4487333"/>
          </a:xfrm>
          <a:prstGeom prst="rect">
            <a:avLst/>
          </a:prstGeom>
        </p:spPr>
      </p:pic>
    </p:spTree>
    <p:extLst>
      <p:ext uri="{BB962C8B-B14F-4D97-AF65-F5344CB8AC3E}">
        <p14:creationId xmlns:p14="http://schemas.microsoft.com/office/powerpoint/2010/main" val="35391574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2424</TotalTime>
  <Words>1015</Words>
  <Application>Microsoft Office PowerPoint</Application>
  <PresentationFormat>On-screen Show (4:3)</PresentationFormat>
  <Paragraphs>74</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Charlie-Regular</vt:lpstr>
      <vt:lpstr>Charlie-Semibold</vt:lpstr>
      <vt:lpstr>FedraSansPro-Bold</vt:lpstr>
      <vt:lpstr>Office Theme</vt:lpstr>
      <vt:lpstr>21 Financing International Trade</vt:lpstr>
      <vt:lpstr>Learning Goals </vt:lpstr>
      <vt:lpstr>Key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What is Economics?</dc:title>
  <dc:creator>TEP One</dc:creator>
  <cp:lastModifiedBy>Shaheer Akram</cp:lastModifiedBy>
  <cp:revision>152</cp:revision>
  <cp:lastPrinted>2019-09-13T09:44:45Z</cp:lastPrinted>
  <dcterms:created xsi:type="dcterms:W3CDTF">2019-06-13T15:43:46Z</dcterms:created>
  <dcterms:modified xsi:type="dcterms:W3CDTF">2021-04-23T04:08:52Z</dcterms:modified>
</cp:coreProperties>
</file>