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271" r:id="rId4"/>
    <p:sldId id="260" r:id="rId5"/>
    <p:sldId id="261" r:id="rId6"/>
    <p:sldId id="262" r:id="rId7"/>
    <p:sldId id="265" r:id="rId8"/>
    <p:sldId id="264" r:id="rId9"/>
    <p:sldId id="267" r:id="rId10"/>
    <p:sldId id="272" r:id="rId11"/>
    <p:sldId id="273" r:id="rId12"/>
    <p:sldId id="274" r:id="rId13"/>
    <p:sldId id="27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21/01/2021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11</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13</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21/01/2021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21/01/2021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21/01/2021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21/01/2021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21/01/2021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21/01/2021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21/01/2021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21/01/2021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21/01/2021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21/01/2021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21/01/2021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21/01/2021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600" dirty="0" smtClean="0">
                <a:solidFill>
                  <a:srgbClr val="C00000"/>
                </a:solidFill>
              </a:rPr>
              <a:t>A Separate Peace</a:t>
            </a:r>
            <a:br>
              <a:rPr lang="en-CA" sz="3600" dirty="0" smtClean="0">
                <a:solidFill>
                  <a:srgbClr val="C00000"/>
                </a:solidFill>
              </a:rPr>
            </a:br>
            <a:r>
              <a:rPr lang="en-CA" sz="3600" dirty="0" smtClean="0">
                <a:solidFill>
                  <a:srgbClr val="C00000"/>
                </a:solidFill>
              </a:rPr>
              <a:t>by </a:t>
            </a:r>
            <a:r>
              <a:rPr lang="en-CA" sz="3200" dirty="0" smtClean="0">
                <a:solidFill>
                  <a:srgbClr val="C00000"/>
                </a:solidFill>
              </a:rPr>
              <a:t>John Knowles</a:t>
            </a:r>
            <a:endParaRPr lang="en-CA" sz="3600" dirty="0">
              <a:solidFill>
                <a:srgbClr val="C00000"/>
              </a:solidFill>
            </a:endParaRPr>
          </a:p>
        </p:txBody>
      </p:sp>
      <p:sp>
        <p:nvSpPr>
          <p:cNvPr id="3" name="Subtitle 2"/>
          <p:cNvSpPr>
            <a:spLocks noGrp="1"/>
          </p:cNvSpPr>
          <p:nvPr>
            <p:ph type="subTitle" idx="1"/>
          </p:nvPr>
        </p:nvSpPr>
        <p:spPr/>
        <p:txBody>
          <a:bodyPr/>
          <a:lstStyle/>
          <a:p>
            <a:r>
              <a:rPr lang="en-CA" dirty="0" smtClean="0">
                <a:solidFill>
                  <a:srgbClr val="C00000"/>
                </a:solidFill>
              </a:rPr>
              <a:t>Literary Elements: Chapter 8-9</a:t>
            </a:r>
            <a:endParaRPr lang="en-CA" dirty="0">
              <a:solidFill>
                <a:srgbClr val="C00000"/>
              </a:solidFill>
            </a:endParaRPr>
          </a:p>
        </p:txBody>
      </p:sp>
      <p:sp>
        <p:nvSpPr>
          <p:cNvPr id="1028" name="AutoShape 4" descr="C:\Users\Gillian\Documents\ESL On-Line Language Tutoring\literary elements 2.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9" name="Picture 5" descr="C:\Users\Gillian\Documents\ESL On-Line Language Tutoring\literary e.jpg"/>
          <p:cNvPicPr>
            <a:picLocks noChangeAspect="1" noChangeArrowheads="1"/>
          </p:cNvPicPr>
          <p:nvPr/>
        </p:nvPicPr>
        <p:blipFill>
          <a:blip r:embed="rId3" cstate="print"/>
          <a:srcRect/>
          <a:stretch>
            <a:fillRect/>
          </a:stretch>
        </p:blipFill>
        <p:spPr bwMode="auto">
          <a:xfrm>
            <a:off x="6862528" y="0"/>
            <a:ext cx="2281472" cy="3525912"/>
          </a:xfrm>
          <a:prstGeom prst="rect">
            <a:avLst/>
          </a:prstGeom>
          <a:noFill/>
        </p:spPr>
      </p:pic>
      <p:pic>
        <p:nvPicPr>
          <p:cNvPr id="6" name="Picture 4" descr="A Separate Peace by Strawberrie-Soda on DeviantArt"/>
          <p:cNvPicPr>
            <a:picLocks noChangeAspect="1" noChangeArrowheads="1"/>
          </p:cNvPicPr>
          <p:nvPr/>
        </p:nvPicPr>
        <p:blipFill>
          <a:blip r:embed="rId4" cstate="print"/>
          <a:srcRect/>
          <a:stretch>
            <a:fillRect/>
          </a:stretch>
        </p:blipFill>
        <p:spPr bwMode="auto">
          <a:xfrm>
            <a:off x="428596" y="285728"/>
            <a:ext cx="1896665" cy="2436640"/>
          </a:xfrm>
          <a:prstGeom prst="rect">
            <a:avLst/>
          </a:prstGeom>
          <a:noFill/>
        </p:spPr>
      </p:pic>
      <p:pic>
        <p:nvPicPr>
          <p:cNvPr id="7" name="Picture 2" descr="C:\Users\Gillian\Documents\Tutoring Gabby and Quinn\Quinn\Place Value Worksheets\cropped-o-A-SEPARATE-PEACE-facebook.jpg"/>
          <p:cNvPicPr>
            <a:picLocks noChangeAspect="1" noChangeArrowheads="1"/>
          </p:cNvPicPr>
          <p:nvPr/>
        </p:nvPicPr>
        <p:blipFill>
          <a:blip r:embed="rId5" cstate="print"/>
          <a:srcRect/>
          <a:stretch>
            <a:fillRect/>
          </a:stretch>
        </p:blipFill>
        <p:spPr bwMode="auto">
          <a:xfrm>
            <a:off x="285720" y="5214950"/>
            <a:ext cx="2483768" cy="1407469"/>
          </a:xfrm>
          <a:prstGeom prst="rect">
            <a:avLst/>
          </a:prstGeom>
          <a:noFill/>
        </p:spPr>
      </p:pic>
      <p:pic>
        <p:nvPicPr>
          <p:cNvPr id="8" name="Picture 8" descr="Theme: Friendship - A Separate Peace by John Knowles"/>
          <p:cNvPicPr>
            <a:picLocks noChangeAspect="1" noChangeArrowheads="1"/>
          </p:cNvPicPr>
          <p:nvPr/>
        </p:nvPicPr>
        <p:blipFill>
          <a:blip r:embed="rId6" cstate="print"/>
          <a:srcRect/>
          <a:stretch>
            <a:fillRect/>
          </a:stretch>
        </p:blipFill>
        <p:spPr bwMode="auto">
          <a:xfrm>
            <a:off x="7715272" y="4643446"/>
            <a:ext cx="1291605" cy="202818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C00000"/>
                </a:solidFill>
              </a:rPr>
              <a:t>Text and Society</a:t>
            </a:r>
            <a:endParaRPr lang="en-US" sz="32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r>
              <a:rPr lang="en-US" sz="1600" b="1" dirty="0" smtClean="0"/>
              <a:t>Teenage Perspective on War</a:t>
            </a:r>
            <a:r>
              <a:rPr lang="en-US" sz="1600" dirty="0" smtClean="0"/>
              <a:t>: the boys have differing opinions about enlisting to support the war effort; Is this representative of all societies? </a:t>
            </a:r>
            <a:r>
              <a:rPr lang="en-US" sz="1400" dirty="0" smtClean="0"/>
              <a:t> How does youth in general feel about supporting the war effort? </a:t>
            </a:r>
          </a:p>
          <a:p>
            <a:pPr>
              <a:buAutoNum type="arabicPeriod"/>
            </a:pPr>
            <a:r>
              <a:rPr lang="en-US" sz="1600" b="1" dirty="0" smtClean="0"/>
              <a:t>Teenage Spirit of Youth and Energy</a:t>
            </a:r>
            <a:r>
              <a:rPr lang="en-US" sz="1600" dirty="0" smtClean="0"/>
              <a:t>: by creating the Winter Carnival, Finny and the students are escaping reality and enjoying themselves.  Is this true of students today?  Are they able to move past an upsetting and dangerous world event and have fun among themselves? Ex. Getting drunk </a:t>
            </a:r>
            <a:r>
              <a:rPr lang="en-US" sz="1600" smtClean="0"/>
              <a:t>on cider etc.</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AS Learning Winter Carnival/Olympic Activity</a:t>
            </a:r>
            <a:endParaRPr lang="en-CA" sz="3200" dirty="0">
              <a:solidFill>
                <a:srgbClr val="FF0000"/>
              </a:solidFill>
            </a:endParaRPr>
          </a:p>
        </p:txBody>
      </p:sp>
      <p:sp>
        <p:nvSpPr>
          <p:cNvPr id="3" name="Content Placeholder 2"/>
          <p:cNvSpPr>
            <a:spLocks noGrp="1"/>
          </p:cNvSpPr>
          <p:nvPr>
            <p:ph idx="1"/>
          </p:nvPr>
        </p:nvSpPr>
        <p:spPr/>
        <p:txBody>
          <a:bodyPr>
            <a:normAutofit lnSpcReduction="10000"/>
          </a:bodyPr>
          <a:lstStyle/>
          <a:p>
            <a:pPr algn="ctr">
              <a:buNone/>
            </a:pPr>
            <a:r>
              <a:rPr lang="en-CA" sz="2000" u="sng" dirty="0" smtClean="0"/>
              <a:t>Directions</a:t>
            </a:r>
          </a:p>
          <a:p>
            <a:pPr>
              <a:buAutoNum type="arabicPeriod"/>
            </a:pPr>
            <a:r>
              <a:rPr lang="en-CA" sz="1800" dirty="0" smtClean="0"/>
              <a:t>Choose EITHER </a:t>
            </a:r>
            <a:r>
              <a:rPr lang="en-CA" sz="1800" dirty="0" smtClean="0">
                <a:solidFill>
                  <a:srgbClr val="FF0000"/>
                </a:solidFill>
              </a:rPr>
              <a:t>Winter Carnival </a:t>
            </a:r>
            <a:r>
              <a:rPr lang="en-CA" sz="1800" dirty="0" smtClean="0"/>
              <a:t>OR </a:t>
            </a:r>
            <a:r>
              <a:rPr lang="en-CA" sz="1800" dirty="0" smtClean="0">
                <a:solidFill>
                  <a:srgbClr val="FF0000"/>
                </a:solidFill>
              </a:rPr>
              <a:t>Gene training for the Olympics</a:t>
            </a:r>
            <a:r>
              <a:rPr lang="en-CA" sz="1800" dirty="0" smtClean="0"/>
              <a:t>.</a:t>
            </a:r>
          </a:p>
          <a:p>
            <a:pPr marL="457200" indent="-457200">
              <a:buAutoNum type="arabicPeriod"/>
            </a:pPr>
            <a:endParaRPr lang="en-CA" sz="1800" dirty="0" smtClean="0"/>
          </a:p>
          <a:p>
            <a:pPr marL="457200" indent="-457200">
              <a:buAutoNum type="arabicPeriod"/>
            </a:pPr>
            <a:r>
              <a:rPr lang="en-CA" sz="1800" dirty="0" smtClean="0"/>
              <a:t>Work in </a:t>
            </a:r>
            <a:r>
              <a:rPr lang="en-CA" sz="1800" dirty="0" smtClean="0">
                <a:solidFill>
                  <a:srgbClr val="FF0000"/>
                </a:solidFill>
              </a:rPr>
              <a:t>groups of 1-4 </a:t>
            </a:r>
            <a:r>
              <a:rPr lang="en-CA" sz="1800" dirty="0" smtClean="0"/>
              <a:t>to answer the </a:t>
            </a:r>
            <a:r>
              <a:rPr lang="en-CA" sz="1800" dirty="0" smtClean="0">
                <a:solidFill>
                  <a:srgbClr val="FF0000"/>
                </a:solidFill>
              </a:rPr>
              <a:t>Guiding Questions (next slides) </a:t>
            </a:r>
            <a:r>
              <a:rPr lang="en-CA" sz="1800" dirty="0" smtClean="0"/>
              <a:t>about your event.</a:t>
            </a:r>
          </a:p>
          <a:p>
            <a:pPr marL="457200" indent="-457200">
              <a:buAutoNum type="arabicPeriod"/>
            </a:pPr>
            <a:endParaRPr lang="en-CA" sz="1800" dirty="0" smtClean="0"/>
          </a:p>
          <a:p>
            <a:pPr marL="457200" indent="-457200">
              <a:buAutoNum type="arabicPeriod"/>
            </a:pPr>
            <a:r>
              <a:rPr lang="en-CA" sz="1800" dirty="0" smtClean="0"/>
              <a:t>Then, create a </a:t>
            </a:r>
            <a:r>
              <a:rPr lang="en-CA" sz="1800" dirty="0" smtClean="0">
                <a:solidFill>
                  <a:srgbClr val="FF0000"/>
                </a:solidFill>
              </a:rPr>
              <a:t>Winter Carnival </a:t>
            </a:r>
            <a:r>
              <a:rPr lang="en-CA" sz="1800" dirty="0" smtClean="0"/>
              <a:t>OR </a:t>
            </a:r>
            <a:r>
              <a:rPr lang="en-CA" sz="1800" dirty="0" smtClean="0">
                <a:solidFill>
                  <a:srgbClr val="FF0000"/>
                </a:solidFill>
              </a:rPr>
              <a:t>Olympic Training for Students and Teachers </a:t>
            </a:r>
            <a:r>
              <a:rPr lang="en-CA" sz="1800" dirty="0" smtClean="0"/>
              <a:t>at </a:t>
            </a:r>
            <a:r>
              <a:rPr lang="en-CA" sz="1800" dirty="0" smtClean="0">
                <a:solidFill>
                  <a:srgbClr val="FF0000"/>
                </a:solidFill>
              </a:rPr>
              <a:t>TCA</a:t>
            </a:r>
            <a:r>
              <a:rPr lang="en-CA" sz="1800" dirty="0" smtClean="0">
                <a:solidFill>
                  <a:srgbClr val="C00000"/>
                </a:solidFill>
              </a:rPr>
              <a:t>.  </a:t>
            </a:r>
            <a:r>
              <a:rPr lang="en-CA" sz="1800" dirty="0" smtClean="0"/>
              <a:t>Be creative and have fun.</a:t>
            </a:r>
          </a:p>
          <a:p>
            <a:pPr marL="457200" indent="-457200">
              <a:buAutoNum type="arabicPeriod"/>
            </a:pPr>
            <a:endParaRPr lang="en-CA" sz="1800" u="sng" dirty="0" smtClean="0"/>
          </a:p>
          <a:p>
            <a:pPr marL="457200" indent="-457200">
              <a:buAutoNum type="arabicPeriod"/>
            </a:pPr>
            <a:r>
              <a:rPr lang="en-CA" sz="1800" dirty="0" smtClean="0"/>
              <a:t>Put your answers/ideas onto a </a:t>
            </a:r>
            <a:r>
              <a:rPr lang="en-CA" sz="1800" dirty="0" smtClean="0">
                <a:solidFill>
                  <a:srgbClr val="FF0000"/>
                </a:solidFill>
              </a:rPr>
              <a:t>Google Docs/Slides/Video </a:t>
            </a:r>
            <a:r>
              <a:rPr lang="en-CA" sz="1800" dirty="0" smtClean="0"/>
              <a:t>and casually share with the class. Be ready to </a:t>
            </a:r>
            <a:r>
              <a:rPr lang="en-CA" sz="1800" dirty="0" smtClean="0">
                <a:solidFill>
                  <a:srgbClr val="FF0000"/>
                </a:solidFill>
              </a:rPr>
              <a:t>answer questions </a:t>
            </a:r>
            <a:r>
              <a:rPr lang="en-CA" sz="1800" dirty="0" smtClean="0"/>
              <a:t>about your Main Event.</a:t>
            </a:r>
          </a:p>
          <a:p>
            <a:pPr marL="457200" indent="-457200">
              <a:buAutoNum type="arabicPeriod"/>
            </a:pPr>
            <a:endParaRPr lang="en-CA" sz="1800" u="sng" dirty="0" smtClean="0"/>
          </a:p>
          <a:p>
            <a:pPr marL="457200" indent="-457200">
              <a:buAutoNum type="arabicPeriod"/>
            </a:pPr>
            <a:r>
              <a:rPr lang="en-CA" sz="1800" dirty="0" smtClean="0"/>
              <a:t>Remember to </a:t>
            </a:r>
            <a:r>
              <a:rPr lang="en-CA" sz="1800" dirty="0" smtClean="0">
                <a:solidFill>
                  <a:srgbClr val="FF0000"/>
                </a:solidFill>
              </a:rPr>
              <a:t>talk clearly, naturally and causally.  </a:t>
            </a:r>
            <a:r>
              <a:rPr lang="en-CA" sz="1800" dirty="0" smtClean="0"/>
              <a:t>Try to use the </a:t>
            </a:r>
            <a:r>
              <a:rPr lang="en-CA" sz="1800" dirty="0" smtClean="0">
                <a:solidFill>
                  <a:srgbClr val="FF0000"/>
                </a:solidFill>
              </a:rPr>
              <a:t>vocabulary words/expressions </a:t>
            </a:r>
            <a:r>
              <a:rPr lang="en-CA" sz="1800" dirty="0" smtClean="0"/>
              <a:t>from Ch.2-9 to </a:t>
            </a:r>
            <a:r>
              <a:rPr lang="en-CA" sz="1800" dirty="0" smtClean="0">
                <a:solidFill>
                  <a:srgbClr val="FF0000"/>
                </a:solidFill>
              </a:rPr>
              <a:t>enhance your Presentation</a:t>
            </a:r>
            <a:r>
              <a:rPr lang="en-CA" sz="1800" dirty="0" smtClean="0"/>
              <a:t>. </a:t>
            </a:r>
            <a:r>
              <a:rPr lang="en-CA" sz="2000" u="sng" dirty="0" smtClean="0"/>
              <a:t/>
            </a:r>
            <a:br>
              <a:rPr lang="en-CA" sz="2000" u="sng" dirty="0" smtClean="0"/>
            </a:br>
            <a:endParaRPr lang="en-CA" sz="2000" dirty="0" smtClean="0"/>
          </a:p>
          <a:p>
            <a:pPr>
              <a:buNone/>
            </a:pPr>
            <a:endParaRPr lang="en-CA"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Guiding Questions</a:t>
            </a:r>
            <a:endParaRPr lang="en-CA" sz="3200" dirty="0">
              <a:solidFill>
                <a:srgbClr val="FF0000"/>
              </a:solidFill>
            </a:endParaRPr>
          </a:p>
        </p:txBody>
      </p:sp>
      <p:sp>
        <p:nvSpPr>
          <p:cNvPr id="3" name="Content Placeholder 2"/>
          <p:cNvSpPr>
            <a:spLocks noGrp="1"/>
          </p:cNvSpPr>
          <p:nvPr>
            <p:ph idx="1"/>
          </p:nvPr>
        </p:nvSpPr>
        <p:spPr/>
        <p:txBody>
          <a:bodyPr>
            <a:normAutofit lnSpcReduction="10000"/>
          </a:bodyPr>
          <a:lstStyle/>
          <a:p>
            <a:pPr>
              <a:buNone/>
            </a:pPr>
            <a:r>
              <a:rPr lang="en-CA" sz="2000" dirty="0" smtClean="0">
                <a:solidFill>
                  <a:srgbClr val="FF0000"/>
                </a:solidFill>
              </a:rPr>
              <a:t>Winter Carnival</a:t>
            </a:r>
          </a:p>
          <a:p>
            <a:pPr>
              <a:buAutoNum type="arabicPeriod"/>
            </a:pPr>
            <a:r>
              <a:rPr lang="en-CA" sz="2000" dirty="0" smtClean="0"/>
              <a:t>What is the </a:t>
            </a:r>
            <a:r>
              <a:rPr lang="en-CA" sz="2000" dirty="0" smtClean="0">
                <a:solidFill>
                  <a:srgbClr val="FF0000"/>
                </a:solidFill>
              </a:rPr>
              <a:t>Winter Carnival</a:t>
            </a:r>
            <a:r>
              <a:rPr lang="en-CA" sz="2000" dirty="0" smtClean="0"/>
              <a:t>?  Who organized it?</a:t>
            </a:r>
          </a:p>
          <a:p>
            <a:pPr>
              <a:buNone/>
            </a:pPr>
            <a:r>
              <a:rPr lang="en-CA" sz="2000" dirty="0" smtClean="0"/>
              <a:t>   </a:t>
            </a:r>
          </a:p>
          <a:p>
            <a:pPr>
              <a:buNone/>
            </a:pPr>
            <a:r>
              <a:rPr lang="en-CA" sz="2000" dirty="0" smtClean="0"/>
              <a:t>2.  What are </a:t>
            </a:r>
            <a:r>
              <a:rPr lang="en-CA" sz="2000" dirty="0" smtClean="0">
                <a:solidFill>
                  <a:srgbClr val="FF0000"/>
                </a:solidFill>
              </a:rPr>
              <a:t>some examples of games, activities </a:t>
            </a:r>
            <a:r>
              <a:rPr lang="en-CA" sz="2000" dirty="0" smtClean="0"/>
              <a:t>that the </a:t>
            </a:r>
            <a:r>
              <a:rPr lang="en-CA" sz="2000" dirty="0" smtClean="0">
                <a:solidFill>
                  <a:srgbClr val="FF0000"/>
                </a:solidFill>
              </a:rPr>
              <a:t>boys organized and performed</a:t>
            </a:r>
            <a:r>
              <a:rPr lang="en-CA" sz="2000" dirty="0" smtClean="0"/>
              <a:t>?</a:t>
            </a:r>
          </a:p>
          <a:p>
            <a:pPr>
              <a:buAutoNum type="arabicPeriod" startAt="3"/>
            </a:pPr>
            <a:endParaRPr lang="en-CA" sz="2000" dirty="0" smtClean="0"/>
          </a:p>
          <a:p>
            <a:pPr>
              <a:buAutoNum type="arabicPeriod" startAt="3"/>
            </a:pPr>
            <a:r>
              <a:rPr lang="en-CA" sz="2000" dirty="0" smtClean="0"/>
              <a:t>Do you think the </a:t>
            </a:r>
            <a:r>
              <a:rPr lang="en-CA" sz="2000" dirty="0" smtClean="0">
                <a:solidFill>
                  <a:srgbClr val="FF0000"/>
                </a:solidFill>
              </a:rPr>
              <a:t>Winter Carnival </a:t>
            </a:r>
            <a:r>
              <a:rPr lang="en-CA" sz="2000" dirty="0" smtClean="0"/>
              <a:t>had a </a:t>
            </a:r>
            <a:r>
              <a:rPr lang="en-CA" sz="2000" dirty="0" smtClean="0">
                <a:solidFill>
                  <a:srgbClr val="FF0000"/>
                </a:solidFill>
              </a:rPr>
              <a:t>positive or negative effect </a:t>
            </a:r>
            <a:r>
              <a:rPr lang="en-CA" sz="2000" dirty="0" smtClean="0"/>
              <a:t>on the boys?  Did it distract them from the </a:t>
            </a:r>
            <a:r>
              <a:rPr lang="en-CA" sz="2000" dirty="0" smtClean="0">
                <a:solidFill>
                  <a:srgbClr val="FF0000"/>
                </a:solidFill>
              </a:rPr>
              <a:t>wartime pressure</a:t>
            </a:r>
            <a:r>
              <a:rPr lang="en-CA" sz="2000" dirty="0" smtClean="0"/>
              <a:t>? Explain your thinking.</a:t>
            </a:r>
          </a:p>
          <a:p>
            <a:pPr>
              <a:buAutoNum type="arabicPeriod" startAt="3"/>
            </a:pPr>
            <a:endParaRPr lang="en-CA" sz="2000" dirty="0" smtClean="0"/>
          </a:p>
          <a:p>
            <a:pPr>
              <a:buAutoNum type="arabicPeriod" startAt="3"/>
            </a:pPr>
            <a:r>
              <a:rPr lang="en-CA" sz="2000" dirty="0" smtClean="0"/>
              <a:t>Create your own </a:t>
            </a:r>
            <a:r>
              <a:rPr lang="en-CA" sz="2000" dirty="0" smtClean="0">
                <a:solidFill>
                  <a:srgbClr val="FF0000"/>
                </a:solidFill>
              </a:rPr>
              <a:t>Winter Carnival for the students and teachers at TCA</a:t>
            </a:r>
            <a:r>
              <a:rPr lang="en-CA" sz="2000" dirty="0" smtClean="0"/>
              <a:t>. </a:t>
            </a:r>
            <a:r>
              <a:rPr lang="en-CA" sz="2000" dirty="0" smtClean="0">
                <a:solidFill>
                  <a:srgbClr val="FF0000"/>
                </a:solidFill>
              </a:rPr>
              <a:t>Where</a:t>
            </a:r>
            <a:r>
              <a:rPr lang="en-CA" sz="2000" dirty="0" smtClean="0"/>
              <a:t> will it be? What </a:t>
            </a:r>
            <a:r>
              <a:rPr lang="en-CA" sz="2000" dirty="0" smtClean="0">
                <a:solidFill>
                  <a:srgbClr val="FF0000"/>
                </a:solidFill>
              </a:rPr>
              <a:t>games, music, food, traditions, awards, prizes , events and activities </a:t>
            </a:r>
            <a:r>
              <a:rPr lang="en-CA" sz="2000" dirty="0" smtClean="0"/>
              <a:t>will you </a:t>
            </a:r>
            <a:r>
              <a:rPr lang="en-CA" sz="2000" dirty="0" smtClean="0"/>
              <a:t>play </a:t>
            </a:r>
            <a:r>
              <a:rPr lang="en-CA" sz="2000" smtClean="0"/>
              <a:t>and/or organize?  </a:t>
            </a:r>
            <a:r>
              <a:rPr lang="en-CA" sz="2000" dirty="0" smtClean="0"/>
              <a:t>Include etc. Add pictures, details, maps etc. on your PPT.</a:t>
            </a:r>
            <a:endParaRPr lang="en-CA"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Guiding Questions</a:t>
            </a:r>
            <a:endParaRPr lang="en-CA" sz="3200" dirty="0">
              <a:solidFill>
                <a:srgbClr val="FF0000"/>
              </a:solidFill>
            </a:endParaRPr>
          </a:p>
        </p:txBody>
      </p:sp>
      <p:sp>
        <p:nvSpPr>
          <p:cNvPr id="3" name="Content Placeholder 2"/>
          <p:cNvSpPr>
            <a:spLocks noGrp="1"/>
          </p:cNvSpPr>
          <p:nvPr>
            <p:ph idx="1"/>
          </p:nvPr>
        </p:nvSpPr>
        <p:spPr/>
        <p:txBody>
          <a:bodyPr>
            <a:normAutofit lnSpcReduction="10000"/>
          </a:bodyPr>
          <a:lstStyle/>
          <a:p>
            <a:pPr>
              <a:buNone/>
            </a:pPr>
            <a:r>
              <a:rPr lang="en-CA" sz="2000" dirty="0" smtClean="0">
                <a:solidFill>
                  <a:srgbClr val="FF0000"/>
                </a:solidFill>
              </a:rPr>
              <a:t>Olympic Training</a:t>
            </a:r>
          </a:p>
          <a:p>
            <a:pPr>
              <a:buAutoNum type="arabicPeriod"/>
            </a:pPr>
            <a:r>
              <a:rPr lang="en-CA" sz="2000" dirty="0" smtClean="0"/>
              <a:t>Why was </a:t>
            </a:r>
            <a:r>
              <a:rPr lang="en-CA" sz="2000" dirty="0" smtClean="0">
                <a:solidFill>
                  <a:srgbClr val="FF0000"/>
                </a:solidFill>
              </a:rPr>
              <a:t>Finny helping Gene </a:t>
            </a:r>
            <a:r>
              <a:rPr lang="en-CA" sz="2000" dirty="0" smtClean="0"/>
              <a:t>to train for the </a:t>
            </a:r>
            <a:r>
              <a:rPr lang="en-CA" sz="2000" dirty="0" smtClean="0">
                <a:solidFill>
                  <a:srgbClr val="FF0000"/>
                </a:solidFill>
              </a:rPr>
              <a:t>Olympics</a:t>
            </a:r>
            <a:r>
              <a:rPr lang="en-CA" sz="2000" dirty="0" smtClean="0"/>
              <a:t>? </a:t>
            </a:r>
          </a:p>
          <a:p>
            <a:pPr>
              <a:buAutoNum type="arabicPeriod"/>
            </a:pPr>
            <a:endParaRPr lang="en-CA" sz="2000" dirty="0" smtClean="0"/>
          </a:p>
          <a:p>
            <a:pPr>
              <a:buAutoNum type="arabicPeriod"/>
            </a:pPr>
            <a:r>
              <a:rPr lang="en-CA" sz="2000" dirty="0" smtClean="0"/>
              <a:t>Do you think </a:t>
            </a:r>
            <a:r>
              <a:rPr lang="en-CA" sz="2000" dirty="0" smtClean="0">
                <a:solidFill>
                  <a:srgbClr val="FF0000"/>
                </a:solidFill>
              </a:rPr>
              <a:t>Gene will be successful</a:t>
            </a:r>
            <a:r>
              <a:rPr lang="en-CA" sz="2000" dirty="0" smtClean="0"/>
              <a:t>?  Explain.</a:t>
            </a:r>
          </a:p>
          <a:p>
            <a:pPr>
              <a:buAutoNum type="arabicPeriod"/>
            </a:pPr>
            <a:endParaRPr lang="en-CA" sz="2000" dirty="0" smtClean="0"/>
          </a:p>
          <a:p>
            <a:pPr>
              <a:buAutoNum type="arabicPeriod"/>
            </a:pPr>
            <a:r>
              <a:rPr lang="en-CA" sz="2000" dirty="0" smtClean="0"/>
              <a:t>Do you think </a:t>
            </a:r>
            <a:r>
              <a:rPr lang="en-CA" sz="2000" dirty="0" smtClean="0">
                <a:solidFill>
                  <a:srgbClr val="FF0000"/>
                </a:solidFill>
              </a:rPr>
              <a:t>Finny is jealous of Gene</a:t>
            </a:r>
            <a:r>
              <a:rPr lang="en-CA" sz="2000" dirty="0" smtClean="0"/>
              <a:t>?  Explain.</a:t>
            </a:r>
          </a:p>
          <a:p>
            <a:pPr>
              <a:buAutoNum type="arabicPeriod"/>
            </a:pPr>
            <a:endParaRPr lang="en-CA" sz="2000" dirty="0" smtClean="0"/>
          </a:p>
          <a:p>
            <a:pPr>
              <a:buAutoNum type="arabicPeriod"/>
            </a:pPr>
            <a:r>
              <a:rPr lang="en-CA" sz="2000" dirty="0" smtClean="0"/>
              <a:t>Does this training have a </a:t>
            </a:r>
            <a:r>
              <a:rPr lang="en-CA" sz="2000" dirty="0" smtClean="0">
                <a:solidFill>
                  <a:srgbClr val="FF0000"/>
                </a:solidFill>
              </a:rPr>
              <a:t>positive effect </a:t>
            </a:r>
            <a:r>
              <a:rPr lang="en-CA" sz="2000" dirty="0" smtClean="0"/>
              <a:t>on the boys? Did it distract them from the </a:t>
            </a:r>
            <a:r>
              <a:rPr lang="en-CA" sz="2000" dirty="0" smtClean="0">
                <a:solidFill>
                  <a:srgbClr val="FF0000"/>
                </a:solidFill>
              </a:rPr>
              <a:t>wartime pressure</a:t>
            </a:r>
            <a:r>
              <a:rPr lang="en-CA" sz="2000" dirty="0" smtClean="0"/>
              <a:t>?  Explain.</a:t>
            </a:r>
          </a:p>
          <a:p>
            <a:pPr>
              <a:buAutoNum type="arabicPeriod"/>
            </a:pPr>
            <a:endParaRPr lang="en-CA" sz="2000" dirty="0" smtClean="0"/>
          </a:p>
          <a:p>
            <a:pPr>
              <a:buAutoNum type="arabicPeriod"/>
            </a:pPr>
            <a:r>
              <a:rPr lang="en-CA" sz="2000" dirty="0" smtClean="0"/>
              <a:t>Create your own </a:t>
            </a:r>
            <a:r>
              <a:rPr lang="en-CA" sz="2000" dirty="0" smtClean="0">
                <a:solidFill>
                  <a:srgbClr val="FF0000"/>
                </a:solidFill>
              </a:rPr>
              <a:t>training schedule </a:t>
            </a:r>
            <a:r>
              <a:rPr lang="en-CA" sz="2000" dirty="0" smtClean="0"/>
              <a:t>for an </a:t>
            </a:r>
            <a:r>
              <a:rPr lang="en-CA" sz="2000" dirty="0" smtClean="0">
                <a:solidFill>
                  <a:srgbClr val="FF0000"/>
                </a:solidFill>
              </a:rPr>
              <a:t>Olympic Event for the students and teachers at TCA</a:t>
            </a:r>
            <a:r>
              <a:rPr lang="en-CA" sz="2000" dirty="0" smtClean="0"/>
              <a:t>. </a:t>
            </a:r>
            <a:r>
              <a:rPr lang="en-CA" sz="2000" dirty="0" smtClean="0">
                <a:solidFill>
                  <a:srgbClr val="FF0000"/>
                </a:solidFill>
              </a:rPr>
              <a:t>Who</a:t>
            </a:r>
            <a:r>
              <a:rPr lang="en-CA" sz="2000" dirty="0" smtClean="0"/>
              <a:t> will participate? </a:t>
            </a:r>
            <a:r>
              <a:rPr lang="en-CA" sz="2000" dirty="0" smtClean="0">
                <a:solidFill>
                  <a:srgbClr val="FF0000"/>
                </a:solidFill>
              </a:rPr>
              <a:t>What event </a:t>
            </a:r>
            <a:r>
              <a:rPr lang="en-CA" sz="2000" dirty="0" smtClean="0"/>
              <a:t>will it be?  </a:t>
            </a:r>
            <a:r>
              <a:rPr lang="en-CA" sz="2000" dirty="0" smtClean="0">
                <a:solidFill>
                  <a:srgbClr val="FF0000"/>
                </a:solidFill>
              </a:rPr>
              <a:t>Location of event? Add pictures, details, maps etc. on your PPT.</a:t>
            </a:r>
          </a:p>
          <a:p>
            <a:pPr>
              <a:buAutoNum type="arabicPeriod"/>
            </a:pPr>
            <a:endParaRPr lang="en-CA" sz="1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Main Characters</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None/>
            </a:pPr>
            <a:endParaRPr lang="en-CA" sz="2000" u="sng" dirty="0" smtClean="0"/>
          </a:p>
          <a:p>
            <a:pPr marL="457200" indent="-457200">
              <a:buAutoNum type="arabicPeriod"/>
            </a:pPr>
            <a:r>
              <a:rPr lang="en-CA" sz="1600" u="sng" dirty="0" smtClean="0"/>
              <a:t>Gene Forrester</a:t>
            </a:r>
            <a:r>
              <a:rPr lang="en-CA" sz="1600" dirty="0" smtClean="0"/>
              <a:t>: </a:t>
            </a:r>
          </a:p>
          <a:p>
            <a:pPr marL="457200" indent="-457200"/>
            <a:r>
              <a:rPr lang="en-CA" sz="1600" dirty="0" smtClean="0"/>
              <a:t>looking for an </a:t>
            </a:r>
            <a:r>
              <a:rPr lang="en-CA" sz="1600" u="sng" dirty="0" smtClean="0"/>
              <a:t>identity </a:t>
            </a:r>
            <a:r>
              <a:rPr lang="en-CA" sz="1600" dirty="0" smtClean="0"/>
              <a:t>; planning on entering military because he was inspired by Brinker’s enlistment; willing to take the place of Finny and train for the Olympics</a:t>
            </a:r>
          </a:p>
          <a:p>
            <a:pPr marL="457200" indent="-457200"/>
            <a:r>
              <a:rPr lang="en-CA" sz="1600" u="sng" dirty="0" smtClean="0"/>
              <a:t>Shows friendship </a:t>
            </a:r>
            <a:r>
              <a:rPr lang="en-CA" sz="1600" dirty="0" smtClean="0"/>
              <a:t>to Finny by returning the training favour  and tutoring Finny in academics</a:t>
            </a:r>
          </a:p>
          <a:p>
            <a:pPr marL="457200" indent="-457200">
              <a:buNone/>
            </a:pPr>
            <a:endParaRPr lang="en-CA" sz="1600" dirty="0" smtClean="0"/>
          </a:p>
          <a:p>
            <a:pPr marL="457200" indent="-457200">
              <a:buAutoNum type="arabicPeriod" startAt="2"/>
            </a:pPr>
            <a:r>
              <a:rPr lang="en-CA" sz="1600" u="sng" dirty="0" smtClean="0"/>
              <a:t>Finny</a:t>
            </a:r>
            <a:r>
              <a:rPr lang="en-CA" sz="1600" dirty="0" smtClean="0"/>
              <a:t>:</a:t>
            </a:r>
          </a:p>
          <a:p>
            <a:pPr marL="457200" indent="-457200"/>
            <a:r>
              <a:rPr lang="en-CA" sz="1600" dirty="0" smtClean="0"/>
              <a:t>Doesn’t want to enlist in the war; feels that it doesn’t exist; </a:t>
            </a:r>
            <a:r>
              <a:rPr lang="en-CA" sz="1600" u="sng" dirty="0" smtClean="0"/>
              <a:t>in denial </a:t>
            </a:r>
            <a:r>
              <a:rPr lang="en-CA" sz="1600" dirty="0" smtClean="0"/>
              <a:t>of war</a:t>
            </a:r>
          </a:p>
          <a:p>
            <a:pPr marL="457200" indent="-457200"/>
            <a:r>
              <a:rPr lang="en-CA" sz="1600" dirty="0" smtClean="0"/>
              <a:t>Seems </a:t>
            </a:r>
            <a:r>
              <a:rPr lang="en-CA" sz="1600" u="sng" dirty="0" smtClean="0"/>
              <a:t>somewhat satisfied </a:t>
            </a:r>
            <a:r>
              <a:rPr lang="en-CA" sz="1600" dirty="0" smtClean="0"/>
              <a:t>about training Gene and that Gene will pursue Olympic training for Finny</a:t>
            </a:r>
          </a:p>
          <a:p>
            <a:pPr marL="457200" indent="-457200"/>
            <a:r>
              <a:rPr lang="en-CA" sz="1600" dirty="0" smtClean="0"/>
              <a:t>Finny </a:t>
            </a:r>
            <a:r>
              <a:rPr lang="en-CA" sz="1600" u="sng" dirty="0" smtClean="0"/>
              <a:t>creates/creative</a:t>
            </a:r>
            <a:r>
              <a:rPr lang="en-CA" sz="1600" dirty="0" smtClean="0"/>
              <a:t> his own Olympic Games in the Winter Carnival at the school</a:t>
            </a:r>
          </a:p>
          <a:p>
            <a:pPr marL="457200" indent="-457200">
              <a:buNone/>
            </a:pPr>
            <a:r>
              <a:rPr lang="en-CA" sz="1700" dirty="0" smtClean="0"/>
              <a:t>**Both boys seem to pull away and socially distance themselves from the other boys and the Suicide Society and Butt Room, so they can train for the Olympics/Tutoring </a:t>
            </a:r>
          </a:p>
          <a:p>
            <a:pPr>
              <a:buNone/>
            </a:pPr>
            <a:endParaRPr lang="en-CA" sz="2000" u="sng" dirty="0" smtClean="0"/>
          </a:p>
          <a:p>
            <a:pPr>
              <a:buNone/>
            </a:pPr>
            <a:endParaRPr lang="en-CA" sz="2000" u="sng" dirty="0" smtClean="0"/>
          </a:p>
          <a:p>
            <a:pPr>
              <a:buNone/>
            </a:pPr>
            <a:endParaRPr lang="en-CA" sz="2000" u="sng" dirty="0" smtClean="0"/>
          </a:p>
          <a:p>
            <a:pPr>
              <a:buNone/>
            </a:pPr>
            <a:endParaRPr lang="en-CA" sz="2000"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C00000"/>
                </a:solidFill>
              </a:rPr>
              <a:t>Secondary Characters</a:t>
            </a:r>
            <a:endParaRPr lang="en-CA" sz="32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r>
              <a:rPr lang="en-CA" sz="1600" u="sng" dirty="0" smtClean="0"/>
              <a:t>Leper</a:t>
            </a:r>
            <a:r>
              <a:rPr lang="en-CA" sz="1600" dirty="0" smtClean="0"/>
              <a:t>: enlists in military</a:t>
            </a:r>
          </a:p>
          <a:p>
            <a:pPr>
              <a:buAutoNum type="arabicPeriod"/>
            </a:pPr>
            <a:r>
              <a:rPr lang="en-CA" sz="1600" u="sng" dirty="0" smtClean="0"/>
              <a:t>Chet Douglas</a:t>
            </a:r>
            <a:r>
              <a:rPr lang="en-CA" sz="1600" dirty="0" smtClean="0"/>
              <a:t>: plays the trumpet at carnival; </a:t>
            </a:r>
            <a:r>
              <a:rPr lang="en-CA" sz="1600" u="sng" dirty="0" smtClean="0"/>
              <a:t>musical</a:t>
            </a:r>
          </a:p>
          <a:p>
            <a:pPr>
              <a:buAutoNum type="arabicPeriod"/>
            </a:pPr>
            <a:r>
              <a:rPr lang="en-CA" sz="1600" u="sng" dirty="0" smtClean="0"/>
              <a:t>Brinker</a:t>
            </a:r>
            <a:r>
              <a:rPr lang="en-CA" sz="1600" dirty="0" smtClean="0"/>
              <a:t>: guards jugs of Apple Cider in the snow with Brownie</a:t>
            </a:r>
          </a:p>
          <a:p>
            <a:pPr>
              <a:buAutoNum type="arabicPeriod"/>
            </a:pPr>
            <a:r>
              <a:rPr lang="en-CA" sz="1600" u="sng" dirty="0" smtClean="0"/>
              <a:t>Brownie Perkins</a:t>
            </a:r>
            <a:r>
              <a:rPr lang="en-CA" sz="1600" dirty="0" smtClean="0"/>
              <a:t>: guards jugs of Cider in snow with Brinker</a:t>
            </a:r>
          </a:p>
          <a:p>
            <a:pPr>
              <a:buAutoNum type="arabicPeriod"/>
            </a:pPr>
            <a:r>
              <a:rPr lang="en-CA" sz="1600" u="sng" dirty="0" smtClean="0"/>
              <a:t>Mr. </a:t>
            </a:r>
            <a:r>
              <a:rPr lang="en-CA" sz="1600" u="sng" dirty="0" err="1" smtClean="0"/>
              <a:t>Ludsbury</a:t>
            </a:r>
            <a:r>
              <a:rPr lang="en-CA" sz="1600" dirty="0" smtClean="0"/>
              <a:t>:  supply teacher sees Gene and Finny training for Olympics; more focused on the wartime effort and encourages the boys to focus more on </a:t>
            </a:r>
            <a:r>
              <a:rPr lang="en-CA" sz="1600" dirty="0" smtClean="0"/>
              <a:t>enlistment</a:t>
            </a:r>
            <a:endParaRPr lang="en-CA" sz="1600" dirty="0" smtClean="0"/>
          </a:p>
          <a:p>
            <a:pPr>
              <a:buAutoNum type="arabicPeriod"/>
            </a:pPr>
            <a:endParaRPr lang="en-CA"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Setting</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None/>
            </a:pPr>
            <a:r>
              <a:rPr lang="en-CA" sz="1600" u="sng" dirty="0" smtClean="0"/>
              <a:t>Location</a:t>
            </a:r>
            <a:r>
              <a:rPr lang="en-CA" sz="1600" dirty="0" smtClean="0"/>
              <a:t>: </a:t>
            </a:r>
          </a:p>
          <a:p>
            <a:r>
              <a:rPr lang="en-CA" sz="1600" dirty="0" smtClean="0"/>
              <a:t>Stadium for sports training where Gene is running around the track</a:t>
            </a:r>
          </a:p>
          <a:p>
            <a:r>
              <a:rPr lang="en-CA" sz="1600" dirty="0" smtClean="0"/>
              <a:t>Cinema, watch the movie </a:t>
            </a:r>
          </a:p>
          <a:p>
            <a:r>
              <a:rPr lang="en-CA" sz="1600" dirty="0" smtClean="0"/>
              <a:t>Small route where boys practice running</a:t>
            </a:r>
          </a:p>
          <a:p>
            <a:r>
              <a:rPr lang="en-CA" sz="1600" dirty="0" err="1" smtClean="0"/>
              <a:t>Natuamsett</a:t>
            </a:r>
            <a:r>
              <a:rPr lang="en-CA" sz="1600" dirty="0" smtClean="0"/>
              <a:t> Park where Carnival took place</a:t>
            </a:r>
          </a:p>
          <a:p>
            <a:pPr>
              <a:buNone/>
            </a:pPr>
            <a:endParaRPr lang="en-CA" sz="2000" dirty="0" smtClean="0"/>
          </a:p>
          <a:p>
            <a:pPr>
              <a:buNone/>
            </a:pPr>
            <a:r>
              <a:rPr lang="en-CA" sz="1600" u="sng" dirty="0" smtClean="0"/>
              <a:t>Time Period</a:t>
            </a:r>
            <a:r>
              <a:rPr lang="en-CA" sz="1600" dirty="0" smtClean="0"/>
              <a:t>: winter term</a:t>
            </a:r>
          </a:p>
          <a:p>
            <a:pPr>
              <a:buNone/>
            </a:pPr>
            <a:endParaRPr lang="en-CA" sz="1600" dirty="0" smtClean="0"/>
          </a:p>
          <a:p>
            <a:pPr>
              <a:buNone/>
            </a:pPr>
            <a:r>
              <a:rPr lang="en-US" sz="1600" u="sng" dirty="0" smtClean="0"/>
              <a:t>Mood:</a:t>
            </a:r>
          </a:p>
          <a:p>
            <a:r>
              <a:rPr lang="en-US" sz="1600" dirty="0" smtClean="0"/>
              <a:t>Exciting because of the winter carnival; social for the boys; teamwork and </a:t>
            </a:r>
            <a:r>
              <a:rPr lang="en-US" sz="1600" dirty="0" err="1" smtClean="0"/>
              <a:t>comraderie</a:t>
            </a:r>
            <a:r>
              <a:rPr lang="en-US" sz="1600" dirty="0" smtClean="0"/>
              <a:t> for the boys; good spirits</a:t>
            </a:r>
          </a:p>
          <a:p>
            <a:r>
              <a:rPr lang="en-US" sz="1600" dirty="0" smtClean="0"/>
              <a:t>Acknowledging the war effort and enlistment; confusion over who will enlist and who won’t; changing opinions</a:t>
            </a:r>
          </a:p>
          <a:p>
            <a:pPr>
              <a:buNone/>
            </a:pPr>
            <a:endParaRPr lang="en-CA"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Main Events</a:t>
            </a:r>
            <a:endParaRPr lang="en-CA" sz="3600" dirty="0">
              <a:solidFill>
                <a:srgbClr val="C00000"/>
              </a:solidFill>
            </a:endParaRPr>
          </a:p>
        </p:txBody>
      </p:sp>
      <p:sp>
        <p:nvSpPr>
          <p:cNvPr id="3" name="Content Placeholder 2"/>
          <p:cNvSpPr>
            <a:spLocks noGrp="1"/>
          </p:cNvSpPr>
          <p:nvPr>
            <p:ph idx="1"/>
          </p:nvPr>
        </p:nvSpPr>
        <p:spPr/>
        <p:txBody>
          <a:bodyPr>
            <a:normAutofit lnSpcReduction="10000"/>
          </a:bodyPr>
          <a:lstStyle/>
          <a:p>
            <a:pPr marL="457200" indent="-457200">
              <a:buNone/>
            </a:pPr>
            <a:r>
              <a:rPr lang="en-CA" sz="1600" u="sng" dirty="0" smtClean="0"/>
              <a:t>Chapter 8</a:t>
            </a:r>
          </a:p>
          <a:p>
            <a:pPr marL="457200" indent="-457200"/>
            <a:r>
              <a:rPr lang="en-CA" sz="1600" dirty="0" smtClean="0"/>
              <a:t>Finny, Gene and Brinker talking about enlisting for the war, not serious at this point</a:t>
            </a:r>
          </a:p>
          <a:p>
            <a:pPr marL="457200" indent="-457200"/>
            <a:r>
              <a:rPr lang="en-CA" sz="1600" dirty="0" smtClean="0"/>
              <a:t>Finny seems relieved that Gene will not be enlisting; we learn that Finny is not convinced there is a war, not interested in it at all</a:t>
            </a:r>
          </a:p>
          <a:p>
            <a:pPr marL="457200" indent="-457200"/>
            <a:r>
              <a:rPr lang="en-CA" sz="1600" dirty="0" smtClean="0"/>
              <a:t>Teamwork and friendship as Finny trains Gene for the Olympics; Gene returns favour by tutoring Finny in academic subjects</a:t>
            </a:r>
          </a:p>
          <a:p>
            <a:pPr marL="457200" indent="-457200"/>
            <a:r>
              <a:rPr lang="en-CA" sz="1600" dirty="0" smtClean="0"/>
              <a:t>Mr. </a:t>
            </a:r>
            <a:r>
              <a:rPr lang="en-CA" sz="1600" dirty="0" err="1" smtClean="0"/>
              <a:t>Ludsbury</a:t>
            </a:r>
            <a:r>
              <a:rPr lang="en-CA" sz="1600" dirty="0" smtClean="0"/>
              <a:t> sees the boys training and says that they should be enlisting for the war</a:t>
            </a:r>
          </a:p>
          <a:p>
            <a:pPr marL="457200" indent="-457200"/>
            <a:endParaRPr lang="en-CA" sz="1600" dirty="0" smtClean="0"/>
          </a:p>
          <a:p>
            <a:pPr marL="457200" indent="-457200">
              <a:buNone/>
            </a:pPr>
            <a:r>
              <a:rPr lang="en-CA" sz="1600" u="sng" dirty="0" smtClean="0"/>
              <a:t>Chapter 9</a:t>
            </a:r>
          </a:p>
          <a:p>
            <a:pPr marL="457200" indent="-457200"/>
            <a:r>
              <a:rPr lang="en-CA" sz="1600" dirty="0" smtClean="0"/>
              <a:t>Leper enlists in the military</a:t>
            </a:r>
          </a:p>
          <a:p>
            <a:pPr marL="457200" indent="-457200"/>
            <a:r>
              <a:rPr lang="en-CA" sz="1600" dirty="0" smtClean="0"/>
              <a:t>Finny and Gene hold back on many Suicide Society meetings to pursue their teamwork and partnership</a:t>
            </a:r>
          </a:p>
          <a:p>
            <a:pPr marL="457200" indent="-457200"/>
            <a:r>
              <a:rPr lang="en-CA" sz="1600" dirty="0" smtClean="0"/>
              <a:t>Finny decides to create Winter Carnival idea with music from Chet and cider; ski jump; prizes</a:t>
            </a:r>
          </a:p>
          <a:p>
            <a:pPr marL="457200" indent="-457200"/>
            <a:r>
              <a:rPr lang="en-CA" sz="1600" dirty="0" smtClean="0"/>
              <a:t>Everyone gets drunk on cider</a:t>
            </a:r>
          </a:p>
          <a:p>
            <a:pPr marL="457200" indent="-457200"/>
            <a:r>
              <a:rPr lang="en-CA" sz="1600" dirty="0" smtClean="0"/>
              <a:t>Telegram received from Leper</a:t>
            </a:r>
          </a:p>
          <a:p>
            <a:pPr marL="457200" indent="-457200"/>
            <a:endParaRPr lang="en-CA" sz="1600" dirty="0" smtClean="0"/>
          </a:p>
          <a:p>
            <a:pPr marL="457200" indent="-457200">
              <a:buNone/>
            </a:pPr>
            <a:endParaRPr lang="en-CA" sz="1600" dirty="0" smtClean="0"/>
          </a:p>
          <a:p>
            <a:pPr marL="457200" indent="-457200"/>
            <a:endParaRPr lang="en-CA" sz="1600" dirty="0" smtClean="0"/>
          </a:p>
          <a:p>
            <a:pPr marL="457200" indent="-457200"/>
            <a:endParaRPr lang="en-CA" sz="1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Theme</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marL="457200" indent="-457200">
              <a:buAutoNum type="arabicPeriod"/>
            </a:pPr>
            <a:endParaRPr lang="en-CA" sz="2000" dirty="0" smtClean="0"/>
          </a:p>
          <a:p>
            <a:pPr marL="457200" indent="-457200">
              <a:buAutoNum type="arabicPeriod"/>
            </a:pPr>
            <a:r>
              <a:rPr lang="en-CA" sz="1600" u="sng" dirty="0" smtClean="0"/>
              <a:t>Education</a:t>
            </a:r>
            <a:r>
              <a:rPr lang="en-CA" sz="1600" dirty="0" smtClean="0"/>
              <a:t>: style of education (private boys’ US boarding school; takes a second spot to the War Effort</a:t>
            </a:r>
          </a:p>
          <a:p>
            <a:pPr marL="457200" indent="-457200">
              <a:buAutoNum type="arabicPeriod"/>
            </a:pPr>
            <a:endParaRPr lang="en-CA" sz="1600" u="sng" dirty="0" smtClean="0"/>
          </a:p>
          <a:p>
            <a:pPr marL="457200" indent="-457200">
              <a:buAutoNum type="arabicPeriod"/>
            </a:pPr>
            <a:endParaRPr lang="en-CA" sz="1600" u="sng" dirty="0" smtClean="0"/>
          </a:p>
          <a:p>
            <a:pPr marL="457200" indent="-457200">
              <a:buAutoNum type="arabicPeriod"/>
            </a:pPr>
            <a:r>
              <a:rPr lang="en-CA" sz="1600" u="sng" dirty="0" smtClean="0"/>
              <a:t>Trust:</a:t>
            </a:r>
            <a:r>
              <a:rPr lang="en-CA" sz="1600" dirty="0" smtClean="0"/>
              <a:t> between Finny and Gene as they show partnership with Olympic training/tutoring</a:t>
            </a:r>
          </a:p>
          <a:p>
            <a:pPr marL="457200" indent="-457200">
              <a:buAutoNum type="arabicPeriod"/>
            </a:pPr>
            <a:endParaRPr lang="en-CA" sz="1600" u="sng" dirty="0" smtClean="0"/>
          </a:p>
          <a:p>
            <a:pPr marL="457200" indent="-457200">
              <a:buAutoNum type="arabicPeriod" startAt="3"/>
            </a:pPr>
            <a:r>
              <a:rPr lang="en-CA" sz="1600" u="sng" dirty="0" smtClean="0"/>
              <a:t>Friendship:</a:t>
            </a:r>
            <a:r>
              <a:rPr lang="en-CA" sz="1600" dirty="0" smtClean="0"/>
              <a:t> strong between Finny/Gene and rest of boys</a:t>
            </a:r>
            <a:endParaRPr lang="en-CA" sz="1600" u="sng" dirty="0" smtClean="0"/>
          </a:p>
          <a:p>
            <a:pPr marL="457200" indent="-457200">
              <a:buNone/>
            </a:pPr>
            <a:endParaRPr lang="en-CA" sz="1600" u="sng" dirty="0" smtClean="0"/>
          </a:p>
          <a:p>
            <a:pPr marL="457200" indent="-457200">
              <a:buNone/>
            </a:pPr>
            <a:r>
              <a:rPr lang="en-CA" sz="1600" dirty="0" smtClean="0"/>
              <a:t>4.       </a:t>
            </a:r>
            <a:r>
              <a:rPr lang="en-CA" sz="1600" u="sng" dirty="0" smtClean="0"/>
              <a:t>Identity:</a:t>
            </a:r>
            <a:r>
              <a:rPr lang="en-CA" sz="1600" dirty="0" smtClean="0"/>
              <a:t> Gene is working on his self-identity; Is this Olympic training really for him, or he doing this to satisfy Finny? </a:t>
            </a:r>
          </a:p>
          <a:p>
            <a:pPr marL="457200" indent="-457200">
              <a:buAutoNum type="arabicPeriod" startAt="3"/>
            </a:pPr>
            <a:endParaRPr lang="en-CA" sz="1600" u="sng" dirty="0" smtClean="0"/>
          </a:p>
          <a:p>
            <a:pPr marL="457200" indent="-457200">
              <a:buNone/>
            </a:pPr>
            <a:r>
              <a:rPr lang="en-CA" sz="1600" dirty="0" smtClean="0"/>
              <a:t>5.      </a:t>
            </a:r>
            <a:r>
              <a:rPr lang="en-CA" sz="1600" u="sng" dirty="0" smtClean="0"/>
              <a:t>Reality:</a:t>
            </a:r>
            <a:r>
              <a:rPr lang="en-CA" sz="1600" dirty="0" smtClean="0"/>
              <a:t> Finny is out of touch with reality because of the war effort; doesn’t fully believe it exists</a:t>
            </a: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AutoNum type="arabicPeriod"/>
            </a:pPr>
            <a:endParaRPr lang="en-CA" sz="2000" dirty="0" smtClean="0"/>
          </a:p>
          <a:p>
            <a:pPr marL="457200" indent="-457200">
              <a:buNone/>
            </a:pPr>
            <a:endParaRPr lang="en-CA"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Meaningful Quotes</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r>
              <a:rPr lang="en-CA" sz="1600" dirty="0" smtClean="0"/>
              <a:t>Pg. 119 “ The northern  sunshine seemed to pick up faint particles of whiteness floating in the air and powdering the sleek blue sky.” </a:t>
            </a:r>
            <a:r>
              <a:rPr lang="en-CA" sz="1600" i="1" dirty="0" smtClean="0"/>
              <a:t>Describing the setting; imagery; personification </a:t>
            </a:r>
          </a:p>
          <a:p>
            <a:pPr>
              <a:buAutoNum type="arabicPeriod"/>
            </a:pPr>
            <a:endParaRPr lang="en-CA" sz="1600" dirty="0" smtClean="0"/>
          </a:p>
          <a:p>
            <a:pPr>
              <a:buAutoNum type="arabicPeriod"/>
            </a:pPr>
            <a:r>
              <a:rPr lang="en-CA" sz="1600" dirty="0" smtClean="0"/>
              <a:t>Pg. 123 “This was my first, but not my last lapse into the private explanation of the world.”-</a:t>
            </a:r>
            <a:r>
              <a:rPr lang="en-CA" sz="1600" i="1" dirty="0" smtClean="0"/>
              <a:t>Gene is saying the difference of their thinking (Gene and Finny); conflicting views on the war; Finny sees it as not really existing, while Gene considers enlisting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Figurative Language</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marL="457200" indent="-457200">
              <a:buFont typeface="Arial" pitchFamily="34" charset="0"/>
              <a:buAutoNum type="arabicPeriod"/>
            </a:pPr>
            <a:r>
              <a:rPr lang="en-CA" sz="1600" dirty="0" smtClean="0"/>
              <a:t>Pg. 119 “ The northern  sunshine seemed to pick up faint particles of whiteness floating in the air and </a:t>
            </a:r>
            <a:r>
              <a:rPr lang="en-CA" sz="1600" u="sng" dirty="0" smtClean="0"/>
              <a:t>powdering the sleek blue sky</a:t>
            </a:r>
            <a:r>
              <a:rPr lang="en-CA" sz="1600" dirty="0" smtClean="0"/>
              <a:t>.” </a:t>
            </a:r>
            <a:r>
              <a:rPr lang="en-CA" sz="1600" i="1" dirty="0" smtClean="0"/>
              <a:t>Imagery, Description, Using Sight, personification powdering the sleek, blue sky</a:t>
            </a:r>
          </a:p>
          <a:p>
            <a:pPr marL="457200" indent="-457200">
              <a:buFont typeface="Arial" pitchFamily="34" charset="0"/>
              <a:buAutoNum type="arabicPeriod"/>
            </a:pPr>
            <a:endParaRPr lang="en-CA" sz="1600" dirty="0" smtClean="0"/>
          </a:p>
          <a:p>
            <a:pPr marL="457200" indent="-457200">
              <a:buFont typeface="Arial" pitchFamily="34" charset="0"/>
              <a:buAutoNum type="arabicPeriod"/>
            </a:pPr>
            <a:r>
              <a:rPr lang="en-CA" sz="1600" dirty="0" smtClean="0"/>
              <a:t>Pg. 128 “Now </a:t>
            </a:r>
            <a:r>
              <a:rPr lang="en-CA" sz="1600" u="sng" dirty="0" smtClean="0"/>
              <a:t>winter itself an old, corrupt</a:t>
            </a:r>
            <a:r>
              <a:rPr lang="en-CA" sz="1600" dirty="0" smtClean="0"/>
              <a:t>, tired conqueror </a:t>
            </a:r>
            <a:r>
              <a:rPr lang="en-CA" sz="1600" u="sng" dirty="0" smtClean="0"/>
              <a:t>loosens its grip on the desolation.” </a:t>
            </a:r>
            <a:r>
              <a:rPr lang="en-CA" sz="1600" i="1" dirty="0" smtClean="0"/>
              <a:t>Personification; Winter as an old man</a:t>
            </a:r>
          </a:p>
          <a:p>
            <a:pPr marL="457200" indent="-457200">
              <a:buNone/>
            </a:pPr>
            <a:endParaRPr lang="en-CA"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solidFill>
                  <a:srgbClr val="C00000"/>
                </a:solidFill>
              </a:rPr>
              <a:t>Vocabulary-Ch.8-9</a:t>
            </a:r>
            <a:endParaRPr lang="en-CA" sz="3600" dirty="0">
              <a:solidFill>
                <a:srgbClr val="C00000"/>
              </a:solidFill>
            </a:endParaRPr>
          </a:p>
        </p:txBody>
      </p:sp>
      <p:sp>
        <p:nvSpPr>
          <p:cNvPr id="3" name="Content Placeholder 2"/>
          <p:cNvSpPr>
            <a:spLocks noGrp="1"/>
          </p:cNvSpPr>
          <p:nvPr>
            <p:ph idx="1"/>
          </p:nvPr>
        </p:nvSpPr>
        <p:spPr/>
        <p:txBody>
          <a:bodyPr>
            <a:normAutofit/>
          </a:bodyPr>
          <a:lstStyle/>
          <a:p>
            <a:pPr>
              <a:buAutoNum type="arabicPeriod"/>
            </a:pPr>
            <a:endParaRPr lang="en-CA" sz="1600" dirty="0" smtClean="0"/>
          </a:p>
          <a:p>
            <a:pPr>
              <a:buAutoNum type="arabicPeriod"/>
            </a:pPr>
            <a:r>
              <a:rPr lang="en-CA" sz="1400" dirty="0" smtClean="0"/>
              <a:t>Corrupt</a:t>
            </a:r>
          </a:p>
          <a:p>
            <a:pPr>
              <a:buAutoNum type="arabicPeriod"/>
            </a:pPr>
            <a:r>
              <a:rPr lang="en-CA" sz="1400" dirty="0" err="1" smtClean="0"/>
              <a:t>Unemphatically</a:t>
            </a:r>
            <a:endParaRPr lang="en-CA" sz="1400" dirty="0" smtClean="0"/>
          </a:p>
          <a:p>
            <a:pPr>
              <a:buAutoNum type="arabicPeriod"/>
            </a:pPr>
            <a:r>
              <a:rPr lang="en-CA" sz="1400" dirty="0" smtClean="0"/>
              <a:t>Colonial</a:t>
            </a:r>
          </a:p>
          <a:p>
            <a:pPr>
              <a:buAutoNum type="arabicPeriod"/>
            </a:pPr>
            <a:r>
              <a:rPr lang="en-CA" sz="1400" dirty="0" smtClean="0"/>
              <a:t>Agitatedly</a:t>
            </a:r>
          </a:p>
          <a:p>
            <a:pPr>
              <a:buAutoNum type="arabicPeriod"/>
            </a:pPr>
            <a:r>
              <a:rPr lang="en-CA" sz="1400" dirty="0" smtClean="0"/>
              <a:t>Preliminaries</a:t>
            </a:r>
          </a:p>
          <a:p>
            <a:pPr>
              <a:buAutoNum type="arabicPeriod"/>
            </a:pPr>
            <a:r>
              <a:rPr lang="en-CA" sz="1400" dirty="0" smtClean="0"/>
              <a:t>Bitterly</a:t>
            </a:r>
          </a:p>
          <a:p>
            <a:pPr>
              <a:buAutoNum type="arabicPeriod"/>
            </a:pPr>
            <a:r>
              <a:rPr lang="en-CA" sz="1400" dirty="0" smtClean="0"/>
              <a:t>Superiority</a:t>
            </a:r>
          </a:p>
          <a:p>
            <a:pPr>
              <a:buAutoNum type="arabicPeriod"/>
            </a:pPr>
            <a:r>
              <a:rPr lang="en-CA" sz="1400" dirty="0" smtClean="0"/>
              <a:t>Abundant</a:t>
            </a:r>
          </a:p>
          <a:p>
            <a:pPr>
              <a:buAutoNum type="arabicPeriod"/>
            </a:pPr>
            <a:r>
              <a:rPr lang="en-CA" sz="1400" dirty="0" smtClean="0"/>
              <a:t>Strained</a:t>
            </a:r>
          </a:p>
          <a:p>
            <a:pPr>
              <a:buAutoNum type="arabicPeriod"/>
            </a:pPr>
            <a:r>
              <a:rPr lang="en-CA" sz="1400" dirty="0" smtClean="0"/>
              <a:t>Exhausted</a:t>
            </a:r>
          </a:p>
          <a:p>
            <a:pPr>
              <a:buAutoNum type="arabicPeriod"/>
            </a:pPr>
            <a:endParaRPr lang="en-CA" sz="1400" dirty="0" smtClean="0"/>
          </a:p>
          <a:p>
            <a:pPr>
              <a:buAutoNum type="arabicPeriod"/>
            </a:pPr>
            <a:endParaRPr lang="en-CA" sz="1600" dirty="0" smtClean="0"/>
          </a:p>
          <a:p>
            <a:pPr>
              <a:buAutoNum type="arabicPeriod"/>
            </a:pPr>
            <a:endParaRPr lang="en-CA"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1111</TotalTime>
  <Words>1108</Words>
  <Application>Microsoft Office PowerPoint</Application>
  <PresentationFormat>On-screen Show (4:3)</PresentationFormat>
  <Paragraphs>132</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A Separate Peace by John Knowles</vt:lpstr>
      <vt:lpstr>Main Characters</vt:lpstr>
      <vt:lpstr>Secondary Characters</vt:lpstr>
      <vt:lpstr>Setting</vt:lpstr>
      <vt:lpstr>Main Events</vt:lpstr>
      <vt:lpstr>Theme</vt:lpstr>
      <vt:lpstr>Meaningful Quotes</vt:lpstr>
      <vt:lpstr>Figurative Language</vt:lpstr>
      <vt:lpstr>Vocabulary-Ch.8-9</vt:lpstr>
      <vt:lpstr>Text and Society</vt:lpstr>
      <vt:lpstr>AS Learning Winter Carnival/Olympic Activity</vt:lpstr>
      <vt:lpstr>Guiding Questions</vt:lpstr>
      <vt:lpstr>Guiding Questions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212</cp:revision>
  <dcterms:created xsi:type="dcterms:W3CDTF">2019-05-05T23:22:58Z</dcterms:created>
  <dcterms:modified xsi:type="dcterms:W3CDTF">2021-01-21T14:45:39Z</dcterms:modified>
</cp:coreProperties>
</file>