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42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BA2EB-B046-892D-2E99-229FE1A35B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B2F219-5FAB-4E8B-FFFE-55D6D1566D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600C7D-B8B0-501B-0083-1C84461A3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CD083-1421-4D77-B9A6-1CE0F4719776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3064EB-87D9-8AA0-2BBD-7F98F2A1C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909D4D-EE8B-C854-E4C3-08FC2DE42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89F6-36DB-49E3-9313-78E8A87C1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26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DBFED-7C98-451D-FD06-0338F00F9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EB7776-B7BF-A5B9-3B00-4BF6417794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5A944A-D46B-1862-7326-539D89C7D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CD083-1421-4D77-B9A6-1CE0F4719776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457F5-1522-A855-BB3D-E78D7F913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8CE35D-48B6-922C-DAC4-C3DC79C58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89F6-36DB-49E3-9313-78E8A87C1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223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C67FE1-F1BA-0D96-7987-9604C4C101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41BFEB-1DC7-3111-393D-564079562E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58478F-CF47-BD69-D774-6CCC35E85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CD083-1421-4D77-B9A6-1CE0F4719776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8617A-B3B7-C302-1C82-371F44C9E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7690F-967A-0B2B-E6D2-E3FD78E5E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89F6-36DB-49E3-9313-78E8A87C1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611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3042C-580B-B931-5B75-B0FA47685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12EEF6-0614-484B-FF6A-74BA30FA5F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00C9F4-F59E-D678-CF22-26E9D4412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CD083-1421-4D77-B9A6-1CE0F4719776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A7C0B-EE07-DD7F-880F-18562BC7B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8E344F-7F4E-63EB-AC02-2D73B16B2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89F6-36DB-49E3-9313-78E8A87C1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574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ABC13-9999-E0E4-054E-55575C685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C2480C-148D-F629-F81B-BE61956AEE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11F800-6B44-84BC-A1FE-F66529A1F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CD083-1421-4D77-B9A6-1CE0F4719776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00333E-FE00-556E-FAEA-92B6C08E3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CA8BCC-8446-4703-AC9A-7F4505DDB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89F6-36DB-49E3-9313-78E8A87C1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02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065F5-7937-D289-51BC-17B041C66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5A4CF2-D943-E708-001F-782078D609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237973-CBF1-3A07-71CF-C42D93F903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750DB4-FA68-7DBE-A7DF-43ACEE0EE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CD083-1421-4D77-B9A6-1CE0F4719776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368D71-9CF7-3B01-4607-CF0DAC20D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52BE9A-1386-310D-AD9B-CDF27F394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89F6-36DB-49E3-9313-78E8A87C1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853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4CF7D-856C-9109-39DC-897BD8189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3BDF2B-FED5-E752-86B2-B4C3C4B1AB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F71B4C-1ED9-A29E-C71C-62547C6DB2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DB517B-69C7-DC50-DF43-88A1140600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2E77E7-C16D-DC34-1E4C-6B02121D39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E437AB-EE66-94F0-BF3E-0A1DA47F4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CD083-1421-4D77-B9A6-1CE0F4719776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4D8E47-6124-D5B5-3C86-777EE9CEF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E5EB2E-90BB-CD80-DEAB-16118EE97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89F6-36DB-49E3-9313-78E8A87C1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865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85821-3850-6842-C5E2-0DAE9C427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ED4DB7-FF44-A7B9-8792-3D09A7AA0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CD083-1421-4D77-B9A6-1CE0F4719776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86AB1F-4126-E61C-FED6-1C32F6DD9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E22356-85EC-6F1B-D5E9-1CC056601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89F6-36DB-49E3-9313-78E8A87C1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220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3B0806-CDD4-2A15-E5EF-38AE9D82A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CD083-1421-4D77-B9A6-1CE0F4719776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D0D9BC-7922-4ADB-87E1-0C8609FA1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12E89D-5AB1-BA23-E065-259F1D597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89F6-36DB-49E3-9313-78E8A87C1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347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83812-73F8-DD38-CFF6-BCDA4483D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616B6-F9DC-8212-4F4A-90A0B5B306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41552F-25BD-4B2F-12C6-7C7D434C61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1FB615-1702-F64D-A1DF-0186097C3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CD083-1421-4D77-B9A6-1CE0F4719776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0C8BBA-5B2E-C457-2ACA-DD516A438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6E7E6E-290B-EAEC-860D-55A55E6B4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89F6-36DB-49E3-9313-78E8A87C1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637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4F007-F4CE-34D4-3321-A6DDD4C58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9EE126-E768-72A1-E059-C95A505808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3E55FB-9E16-299D-10E0-661D84FC4F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F50840-A347-7988-D3A2-AE4EBA4D6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CD083-1421-4D77-B9A6-1CE0F4719776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571BE7-A0CB-7FF0-567F-E7CD909B3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D8D847-F961-6BDB-7AFE-508987D69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89F6-36DB-49E3-9313-78E8A87C1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761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6640AE-BAA3-33F9-0380-4F9DDDDDF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6049CF-467C-8263-ADA9-9471BE604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5DDC3F-3548-20CC-70AC-A2EA966813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CD083-1421-4D77-B9A6-1CE0F4719776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A7722C-AA5B-C30A-A31D-B341D019E2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487056-1D10-6035-4B11-51D82B6DF5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889F6-36DB-49E3-9313-78E8A87C1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470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10A13-6C3A-8BEF-40F4-AE078BE404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C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Information technology helps us acquire, store, process, and transmit information.</a:t>
            </a:r>
            <a:br>
              <a:rPr lang="en-C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C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C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C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pic>
        <p:nvPicPr>
          <p:cNvPr id="1026" name="Picture 2" descr="Banner Technology Transparent Clip Art - Information Technology Clipart, HD  Png Download , Transparent Png Image - PNGitem">
            <a:extLst>
              <a:ext uri="{FF2B5EF4-FFF2-40B4-BE49-F238E27FC236}">
                <a16:creationId xmlns:a16="http://schemas.microsoft.com/office/drawing/2014/main" id="{F79E9CED-EAD7-EF28-0D33-5DCB99125C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5776" y="1588754"/>
            <a:ext cx="9144000" cy="4629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3109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4A3E88-E95F-141E-0C9F-F915D3F51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04672"/>
            <a:ext cx="10515600" cy="5372291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CA" dirty="0"/>
              <a:t>Within organizations, people need vast amounts of information to make </a:t>
            </a:r>
            <a:r>
              <a:rPr lang="en-CA" dirty="0">
                <a:solidFill>
                  <a:srgbClr val="FF0000"/>
                </a:solidFill>
              </a:rPr>
              <a:t>decisions </a:t>
            </a:r>
            <a:r>
              <a:rPr lang="en-CA" dirty="0"/>
              <a:t>and </a:t>
            </a:r>
            <a:r>
              <a:rPr lang="en-CA" dirty="0">
                <a:solidFill>
                  <a:srgbClr val="FF0000"/>
                </a:solidFill>
              </a:rPr>
              <a:t>solve problems </a:t>
            </a:r>
            <a:r>
              <a:rPr lang="en-CA" dirty="0"/>
              <a:t>in their daily work.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CA" dirty="0"/>
              <a:t> They need information so they can act individually and in teams.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CA" dirty="0"/>
              <a:t>They need information from their immediate work setting, from other parts of the organization, and from the organization’s external environment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CA" dirty="0"/>
              <a:t>The ability of IT to gather and move information quickly within an organization can be a great asset to </a:t>
            </a:r>
            <a:r>
              <a:rPr lang="en-CA" dirty="0">
                <a:solidFill>
                  <a:srgbClr val="FF0000"/>
                </a:solidFill>
              </a:rPr>
              <a:t>decision-making.</a:t>
            </a:r>
            <a:r>
              <a:rPr lang="en-CA" dirty="0"/>
              <a:t>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CA" dirty="0"/>
              <a:t>It can help </a:t>
            </a:r>
            <a:r>
              <a:rPr lang="en-CA" dirty="0">
                <a:solidFill>
                  <a:srgbClr val="FF0000"/>
                </a:solidFill>
              </a:rPr>
              <a:t>top levels stay informed</a:t>
            </a:r>
            <a:r>
              <a:rPr lang="en-CA" dirty="0"/>
              <a:t>, while freeing lower levels to make speedy decisions and take the actions they need to best perform their jobs.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563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1C9021-1634-ECBE-25EF-B96CDF71B7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b="1" i="1" dirty="0"/>
              <a:t> Leaders  need information before a decision is made, while making it, and when implementing it</a:t>
            </a:r>
          </a:p>
          <a:p>
            <a:r>
              <a:rPr lang="en-CA" dirty="0"/>
              <a:t> Information is the centre point in all three phases—information helps a leader sense the need for a decision,</a:t>
            </a:r>
          </a:p>
          <a:p>
            <a:r>
              <a:rPr lang="en-CA" dirty="0"/>
              <a:t>frame an approach to it, and </a:t>
            </a:r>
          </a:p>
          <a:p>
            <a:r>
              <a:rPr lang="en-CA" dirty="0"/>
              <a:t>communicate about it with others.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104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EDD8EF-B028-72C9-5E74-BA2A1E376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3024"/>
            <a:ext cx="10515600" cy="56039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A" b="1" dirty="0"/>
              <a:t>The management process of planning, organizing, leading, and controlling is driven by information.</a:t>
            </a:r>
          </a:p>
          <a:p>
            <a:pPr marL="0" indent="0">
              <a:buNone/>
            </a:pPr>
            <a:r>
              <a:rPr lang="en-CA" dirty="0"/>
              <a:t> Managers need good information which is</a:t>
            </a:r>
          </a:p>
          <a:p>
            <a:r>
              <a:rPr lang="en-CA" dirty="0"/>
              <a:t>1. Timely—the information is available when needed; it meets deadlines for decision- making and action.</a:t>
            </a:r>
          </a:p>
          <a:p>
            <a:r>
              <a:rPr lang="en-CA" dirty="0"/>
              <a:t>2. High quality—the information is accurate and reliable; it can be used with confidence.</a:t>
            </a:r>
          </a:p>
          <a:p>
            <a:r>
              <a:rPr lang="en-CA" dirty="0"/>
              <a:t> 3. Complete-the information is complete and sufficient  for the task at hand.</a:t>
            </a:r>
          </a:p>
          <a:p>
            <a:r>
              <a:rPr lang="en-CA" dirty="0"/>
              <a:t>4. Relevant-the information is appropriate for the task at and; it is free from unneeded or unrelated materials.</a:t>
            </a:r>
          </a:p>
          <a:p>
            <a:r>
              <a:rPr lang="en-CA" dirty="0"/>
              <a:t>5. Understandable—the information is clear and easily understood by the user; it is free from unnecessary detail.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643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59F4E9-9E54-E71F-BCB4-7BF3DB8FD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6713"/>
            <a:ext cx="10515600" cy="4351338"/>
          </a:xfrm>
        </p:spPr>
        <p:txBody>
          <a:bodyPr/>
          <a:lstStyle/>
          <a:p>
            <a:r>
              <a:rPr lang="en-CA" dirty="0"/>
              <a:t> </a:t>
            </a:r>
            <a:r>
              <a:rPr lang="en-CA" dirty="0">
                <a:solidFill>
                  <a:srgbClr val="FF0000"/>
                </a:solidFill>
              </a:rPr>
              <a:t>Planning advantages of IT</a:t>
            </a:r>
            <a:r>
              <a:rPr lang="en-CA" dirty="0"/>
              <a:t>—better and more timely access to useful information, involving more people in the planning process.</a:t>
            </a:r>
          </a:p>
          <a:p>
            <a:pPr marL="0" indent="0">
              <a:buNone/>
            </a:pPr>
            <a:r>
              <a:rPr lang="en-CA" dirty="0"/>
              <a:t>•</a:t>
            </a:r>
            <a:r>
              <a:rPr lang="en-CA" dirty="0">
                <a:solidFill>
                  <a:srgbClr val="FF0000"/>
                </a:solidFill>
              </a:rPr>
              <a:t>Organizing advantages of IT</a:t>
            </a:r>
            <a:r>
              <a:rPr lang="en-CA" dirty="0"/>
              <a:t>—more ongoing and informed communication among all parts, improving coordination and integration.</a:t>
            </a:r>
          </a:p>
          <a:p>
            <a:pPr marL="0" indent="0">
              <a:buNone/>
            </a:pPr>
            <a:r>
              <a:rPr lang="en-CA" dirty="0"/>
              <a:t>• </a:t>
            </a:r>
            <a:r>
              <a:rPr lang="en-CA" dirty="0">
                <a:solidFill>
                  <a:srgbClr val="FF0000"/>
                </a:solidFill>
              </a:rPr>
              <a:t>Leading advantages of IT</a:t>
            </a:r>
            <a:r>
              <a:rPr lang="en-CA" dirty="0"/>
              <a:t>—more  frequent and better communication with staff and diverse stakeholders, keeping objectives clear.</a:t>
            </a:r>
          </a:p>
          <a:p>
            <a:pPr marL="0" indent="0">
              <a:buNone/>
            </a:pPr>
            <a:r>
              <a:rPr lang="en-CA" dirty="0"/>
              <a:t>• </a:t>
            </a:r>
            <a:r>
              <a:rPr lang="en-CA" dirty="0">
                <a:solidFill>
                  <a:srgbClr val="FF0000"/>
                </a:solidFill>
              </a:rPr>
              <a:t>Controlling advantages of IT</a:t>
            </a:r>
            <a:r>
              <a:rPr lang="en-CA" dirty="0"/>
              <a:t>—more immediate measures of performance results, allowing real-time solutions to problems.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555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8C18A5-768A-679F-7C4D-A12E148012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MANAGERS AS PROBLEM SOLVERS</a:t>
            </a:r>
          </a:p>
          <a:p>
            <a:pPr marL="0" indent="0">
              <a:buNone/>
            </a:pPr>
            <a:r>
              <a:rPr lang="en-CA" dirty="0">
                <a:solidFill>
                  <a:srgbClr val="FF0000"/>
                </a:solidFill>
              </a:rPr>
              <a:t>Problem-solving</a:t>
            </a:r>
            <a:r>
              <a:rPr lang="en-CA" dirty="0"/>
              <a:t> involves identifying and taking action to resolve problems.</a:t>
            </a:r>
          </a:p>
          <a:p>
            <a:pPr marL="0" indent="0">
              <a:buNone/>
            </a:pPr>
            <a:r>
              <a:rPr lang="en-CA" dirty="0"/>
              <a:t>A </a:t>
            </a:r>
            <a:r>
              <a:rPr lang="en-CA" dirty="0">
                <a:solidFill>
                  <a:srgbClr val="FF0000"/>
                </a:solidFill>
              </a:rPr>
              <a:t>decision </a:t>
            </a:r>
            <a:r>
              <a:rPr lang="en-CA" dirty="0"/>
              <a:t>is a choice among possible alternative courses of action.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611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B2FE6-42EF-25D2-913E-B99820800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MANAGERS AS PROBLEM SOLVERS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F6169-E0BF-F51D-2FEE-87E212897A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CA" dirty="0"/>
              <a:t>Managers sometimes face </a:t>
            </a:r>
            <a:r>
              <a:rPr lang="en-CA" dirty="0">
                <a:solidFill>
                  <a:srgbClr val="FF0000"/>
                </a:solidFill>
              </a:rPr>
              <a:t>structured problems</a:t>
            </a:r>
            <a:r>
              <a:rPr lang="en-CA" dirty="0"/>
              <a:t>—ones that are familiar, straightforward, and clear with respect to information needs.</a:t>
            </a:r>
          </a:p>
          <a:p>
            <a:r>
              <a:rPr lang="en-CA" dirty="0"/>
              <a:t>These problems are routine and occur over and over again, they can be dealt with by </a:t>
            </a:r>
            <a:r>
              <a:rPr lang="en-CA" dirty="0">
                <a:solidFill>
                  <a:srgbClr val="FF0000"/>
                </a:solidFill>
              </a:rPr>
              <a:t>programmed decisions </a:t>
            </a:r>
            <a:r>
              <a:rPr lang="en-CA" dirty="0"/>
              <a:t>that use solutions already available from past experience</a:t>
            </a:r>
          </a:p>
          <a:p>
            <a:r>
              <a:rPr lang="en-CA" dirty="0"/>
              <a:t>Managers also deal with </a:t>
            </a:r>
            <a:r>
              <a:rPr lang="en-CA" dirty="0">
                <a:solidFill>
                  <a:srgbClr val="FF0000"/>
                </a:solidFill>
              </a:rPr>
              <a:t>unstructured problems </a:t>
            </a:r>
            <a:r>
              <a:rPr lang="en-CA" dirty="0"/>
              <a:t>in the form of new or unusual situations full of ambiguities. These require </a:t>
            </a:r>
            <a:r>
              <a:rPr lang="en-CA" dirty="0">
                <a:solidFill>
                  <a:srgbClr val="FF0000"/>
                </a:solidFill>
              </a:rPr>
              <a:t>un structured</a:t>
            </a:r>
            <a:r>
              <a:rPr lang="en-CA" dirty="0"/>
              <a:t> </a:t>
            </a:r>
            <a:r>
              <a:rPr lang="en-CA" dirty="0">
                <a:solidFill>
                  <a:srgbClr val="FF0000"/>
                </a:solidFill>
              </a:rPr>
              <a:t>decisions</a:t>
            </a:r>
            <a:r>
              <a:rPr lang="en-CA" dirty="0"/>
              <a:t>. A  un structured decision is a non-programmed decision which  applies a specific solution crafted for a unique problem.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7814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1383D6-1CEF-C9B4-B6F1-DCABDCD95D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A</a:t>
            </a:r>
            <a:r>
              <a:rPr lang="en-CA" dirty="0">
                <a:solidFill>
                  <a:srgbClr val="FF0000"/>
                </a:solidFill>
              </a:rPr>
              <a:t> crisis </a:t>
            </a:r>
            <a:r>
              <a:rPr lang="en-CA" dirty="0"/>
              <a:t>is an unexpected problem that can lead to disaster if not resolved quickly and appropriately.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990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519</Words>
  <Application>Microsoft Office PowerPoint</Application>
  <PresentationFormat>Widescreen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Information technology helps us acquire, store, process, and transmit information.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MANAGERS AS PROBLEM SOLVERS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Shaheer Akram</dc:creator>
  <cp:lastModifiedBy>Shaheer Akram</cp:lastModifiedBy>
  <cp:revision>14</cp:revision>
  <dcterms:created xsi:type="dcterms:W3CDTF">2022-11-02T19:01:23Z</dcterms:created>
  <dcterms:modified xsi:type="dcterms:W3CDTF">2022-11-02T20:23:32Z</dcterms:modified>
</cp:coreProperties>
</file>