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79" r:id="rId2"/>
    <p:sldId id="378" r:id="rId3"/>
    <p:sldId id="377" r:id="rId4"/>
    <p:sldId id="376" r:id="rId5"/>
    <p:sldId id="375" r:id="rId6"/>
    <p:sldId id="374" r:id="rId7"/>
    <p:sldId id="373" r:id="rId8"/>
    <p:sldId id="372" r:id="rId9"/>
    <p:sldId id="371" r:id="rId10"/>
    <p:sldId id="370" r:id="rId11"/>
    <p:sldId id="369" r:id="rId12"/>
    <p:sldId id="368" r:id="rId13"/>
    <p:sldId id="367" r:id="rId14"/>
    <p:sldId id="366" r:id="rId15"/>
    <p:sldId id="365" r:id="rId16"/>
    <p:sldId id="364" r:id="rId17"/>
    <p:sldId id="363" r:id="rId18"/>
    <p:sldId id="362" r:id="rId19"/>
    <p:sldId id="361" r:id="rId20"/>
    <p:sldId id="360" r:id="rId21"/>
    <p:sldId id="359" r:id="rId22"/>
    <p:sldId id="3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4660"/>
  </p:normalViewPr>
  <p:slideViewPr>
    <p:cSldViewPr snapToGrid="0">
      <p:cViewPr varScale="1">
        <p:scale>
          <a:sx n="94" d="100"/>
          <a:sy n="94" d="100"/>
        </p:scale>
        <p:origin x="11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C5473-AC0A-44BA-9E14-2BFA230BCB20}" type="doc">
      <dgm:prSet loTypeId="urn:microsoft.com/office/officeart/2005/8/layout/process1" loCatId="process" qsTypeId="urn:microsoft.com/office/officeart/2005/8/quickstyle/simple1" qsCatId="simple" csTypeId="urn:microsoft.com/office/officeart/2005/8/colors/accent1_2" csCatId="accent1" phldr="1"/>
      <dgm:spPr/>
    </dgm:pt>
    <dgm:pt modelId="{A768B2AF-6845-4F9A-A1F2-1AFC2D588F71}">
      <dgm:prSet phldrT="[Text]"/>
      <dgm:spPr/>
      <dgm:t>
        <a:bodyPr/>
        <a:lstStyle/>
        <a:p>
          <a:r>
            <a:rPr lang="en-CA" dirty="0"/>
            <a:t>Walked home topless in July 1991</a:t>
          </a:r>
          <a:endParaRPr lang="en-US" dirty="0"/>
        </a:p>
      </dgm:t>
    </dgm:pt>
    <dgm:pt modelId="{6A2C4D6C-5379-4A58-91D6-A121E3E09CCA}" type="parTrans" cxnId="{286BFBC6-68D2-41B3-90CD-0792BA5BD8CA}">
      <dgm:prSet/>
      <dgm:spPr/>
      <dgm:t>
        <a:bodyPr/>
        <a:lstStyle/>
        <a:p>
          <a:endParaRPr lang="en-US"/>
        </a:p>
      </dgm:t>
    </dgm:pt>
    <dgm:pt modelId="{92FBE970-5128-4D4F-B565-D2F0104C42EF}" type="sibTrans" cxnId="{286BFBC6-68D2-41B3-90CD-0792BA5BD8CA}">
      <dgm:prSet/>
      <dgm:spPr/>
      <dgm:t>
        <a:bodyPr/>
        <a:lstStyle/>
        <a:p>
          <a:endParaRPr lang="en-US"/>
        </a:p>
      </dgm:t>
    </dgm:pt>
    <dgm:pt modelId="{3ADAF718-FE84-4872-86EE-F3FAE23D3FED}">
      <dgm:prSet phldrT="[Text]"/>
      <dgm:spPr/>
      <dgm:t>
        <a:bodyPr/>
        <a:lstStyle/>
        <a:p>
          <a:r>
            <a:rPr lang="en-CA" dirty="0"/>
            <a:t>Topless protests in Guelph </a:t>
          </a:r>
          <a:endParaRPr lang="en-US" dirty="0"/>
        </a:p>
      </dgm:t>
    </dgm:pt>
    <dgm:pt modelId="{C8391870-6754-450F-BC26-05D56AD3A9BA}" type="parTrans" cxnId="{CD0C4F73-5A2F-4CEB-A886-101D73187629}">
      <dgm:prSet/>
      <dgm:spPr/>
      <dgm:t>
        <a:bodyPr/>
        <a:lstStyle/>
        <a:p>
          <a:endParaRPr lang="en-US"/>
        </a:p>
      </dgm:t>
    </dgm:pt>
    <dgm:pt modelId="{9959EA98-1E14-4FB9-82EC-42A5B2463C74}" type="sibTrans" cxnId="{CD0C4F73-5A2F-4CEB-A886-101D73187629}">
      <dgm:prSet/>
      <dgm:spPr/>
      <dgm:t>
        <a:bodyPr/>
        <a:lstStyle/>
        <a:p>
          <a:endParaRPr lang="en-US"/>
        </a:p>
      </dgm:t>
    </dgm:pt>
    <dgm:pt modelId="{48F9177E-0790-4707-AEFF-7BE97986808A}">
      <dgm:prSet phldrT="[Text]"/>
      <dgm:spPr/>
      <dgm:t>
        <a:bodyPr/>
        <a:lstStyle/>
        <a:p>
          <a:r>
            <a:rPr lang="en-CA" dirty="0"/>
            <a:t>Social movement recognizing gender inequality</a:t>
          </a:r>
          <a:endParaRPr lang="en-US" dirty="0"/>
        </a:p>
      </dgm:t>
    </dgm:pt>
    <dgm:pt modelId="{C4D780FF-48DC-444E-A4E8-DB57E056BB8A}" type="parTrans" cxnId="{6A832204-8589-477E-A11C-40D87EA45DC6}">
      <dgm:prSet/>
      <dgm:spPr/>
      <dgm:t>
        <a:bodyPr/>
        <a:lstStyle/>
        <a:p>
          <a:endParaRPr lang="en-US"/>
        </a:p>
      </dgm:t>
    </dgm:pt>
    <dgm:pt modelId="{4116F9AC-185E-4DDC-838E-2A822297F5F2}" type="sibTrans" cxnId="{6A832204-8589-477E-A11C-40D87EA45DC6}">
      <dgm:prSet/>
      <dgm:spPr/>
      <dgm:t>
        <a:bodyPr/>
        <a:lstStyle/>
        <a:p>
          <a:endParaRPr lang="en-US"/>
        </a:p>
      </dgm:t>
    </dgm:pt>
    <dgm:pt modelId="{E19E3DD4-D608-4B42-8E5C-28CC038E81F7}">
      <dgm:prSet/>
      <dgm:spPr/>
      <dgm:t>
        <a:bodyPr/>
        <a:lstStyle/>
        <a:p>
          <a:r>
            <a:rPr lang="en-CA" dirty="0"/>
            <a:t>Breast feeding in public</a:t>
          </a:r>
          <a:endParaRPr lang="en-US" dirty="0"/>
        </a:p>
      </dgm:t>
    </dgm:pt>
    <dgm:pt modelId="{E42B4576-7658-4DED-84F1-42943D7FE8E5}" type="parTrans" cxnId="{0E8C2E6E-C6E7-46AD-88CC-CA88E5620A01}">
      <dgm:prSet/>
      <dgm:spPr/>
      <dgm:t>
        <a:bodyPr/>
        <a:lstStyle/>
        <a:p>
          <a:endParaRPr lang="en-US"/>
        </a:p>
      </dgm:t>
    </dgm:pt>
    <dgm:pt modelId="{73F9055D-677B-4FE7-83B7-FC46FA4C63B0}" type="sibTrans" cxnId="{0E8C2E6E-C6E7-46AD-88CC-CA88E5620A01}">
      <dgm:prSet/>
      <dgm:spPr/>
      <dgm:t>
        <a:bodyPr/>
        <a:lstStyle/>
        <a:p>
          <a:endParaRPr lang="en-US"/>
        </a:p>
      </dgm:t>
    </dgm:pt>
    <dgm:pt modelId="{BD49E263-BBD9-4609-984F-5E2BB79C2EF5}">
      <dgm:prSet/>
      <dgm:spPr/>
      <dgm:t>
        <a:bodyPr/>
        <a:lstStyle/>
        <a:p>
          <a:r>
            <a:rPr lang="en-CA" dirty="0"/>
            <a:t>National Action Committee on the Status of Women</a:t>
          </a:r>
          <a:endParaRPr lang="en-US" dirty="0"/>
        </a:p>
      </dgm:t>
    </dgm:pt>
    <dgm:pt modelId="{A1338B98-D6E9-4AA4-A744-782335BB6C63}" type="parTrans" cxnId="{03403BA7-D314-40F5-89C2-24ED673A9A4F}">
      <dgm:prSet/>
      <dgm:spPr/>
      <dgm:t>
        <a:bodyPr/>
        <a:lstStyle/>
        <a:p>
          <a:endParaRPr lang="en-US"/>
        </a:p>
      </dgm:t>
    </dgm:pt>
    <dgm:pt modelId="{DB5458A4-9A0E-4AC7-A285-32294C1236AB}" type="sibTrans" cxnId="{03403BA7-D314-40F5-89C2-24ED673A9A4F}">
      <dgm:prSet/>
      <dgm:spPr/>
      <dgm:t>
        <a:bodyPr/>
        <a:lstStyle/>
        <a:p>
          <a:endParaRPr lang="en-US"/>
        </a:p>
      </dgm:t>
    </dgm:pt>
    <dgm:pt modelId="{82D2433C-4385-42CE-9E3C-B633C6DB4C7B}">
      <dgm:prSet/>
      <dgm:spPr/>
      <dgm:t>
        <a:bodyPr/>
        <a:lstStyle/>
        <a:p>
          <a:r>
            <a:rPr lang="en-CA" dirty="0"/>
            <a:t>Law changed and is no longer a double standard</a:t>
          </a:r>
          <a:endParaRPr lang="en-US" dirty="0"/>
        </a:p>
      </dgm:t>
    </dgm:pt>
    <dgm:pt modelId="{C4835D36-8886-48D8-B4B7-F987BBF57FF4}" type="parTrans" cxnId="{C1288681-F600-4720-A3E9-0E9758253A2D}">
      <dgm:prSet/>
      <dgm:spPr/>
      <dgm:t>
        <a:bodyPr/>
        <a:lstStyle/>
        <a:p>
          <a:endParaRPr lang="en-US"/>
        </a:p>
      </dgm:t>
    </dgm:pt>
    <dgm:pt modelId="{202E1B1D-D4D9-42E9-B45C-BE842A273E2C}" type="sibTrans" cxnId="{C1288681-F600-4720-A3E9-0E9758253A2D}">
      <dgm:prSet/>
      <dgm:spPr/>
      <dgm:t>
        <a:bodyPr/>
        <a:lstStyle/>
        <a:p>
          <a:endParaRPr lang="en-US"/>
        </a:p>
      </dgm:t>
    </dgm:pt>
    <dgm:pt modelId="{A5C10B0B-B8A2-4B35-B1B5-F5D57A24A4B6}" type="pres">
      <dgm:prSet presAssocID="{DFEC5473-AC0A-44BA-9E14-2BFA230BCB20}" presName="Name0" presStyleCnt="0">
        <dgm:presLayoutVars>
          <dgm:dir/>
          <dgm:resizeHandles val="exact"/>
        </dgm:presLayoutVars>
      </dgm:prSet>
      <dgm:spPr/>
    </dgm:pt>
    <dgm:pt modelId="{04F28B79-8300-4D0A-B407-F8B59CAF6F6E}" type="pres">
      <dgm:prSet presAssocID="{A768B2AF-6845-4F9A-A1F2-1AFC2D588F71}" presName="node" presStyleLbl="node1" presStyleIdx="0" presStyleCnt="6">
        <dgm:presLayoutVars>
          <dgm:bulletEnabled val="1"/>
        </dgm:presLayoutVars>
      </dgm:prSet>
      <dgm:spPr/>
    </dgm:pt>
    <dgm:pt modelId="{FFF7215C-7875-40B3-9D3E-BF0C31056A98}" type="pres">
      <dgm:prSet presAssocID="{92FBE970-5128-4D4F-B565-D2F0104C42EF}" presName="sibTrans" presStyleLbl="sibTrans2D1" presStyleIdx="0" presStyleCnt="5"/>
      <dgm:spPr/>
    </dgm:pt>
    <dgm:pt modelId="{15C4DC3C-208E-4931-B09E-27B0DD09809C}" type="pres">
      <dgm:prSet presAssocID="{92FBE970-5128-4D4F-B565-D2F0104C42EF}" presName="connectorText" presStyleLbl="sibTrans2D1" presStyleIdx="0" presStyleCnt="5"/>
      <dgm:spPr/>
    </dgm:pt>
    <dgm:pt modelId="{C8BF7993-A982-41AB-BF6E-2C63F2E0A89C}" type="pres">
      <dgm:prSet presAssocID="{3ADAF718-FE84-4872-86EE-F3FAE23D3FED}" presName="node" presStyleLbl="node1" presStyleIdx="1" presStyleCnt="6">
        <dgm:presLayoutVars>
          <dgm:bulletEnabled val="1"/>
        </dgm:presLayoutVars>
      </dgm:prSet>
      <dgm:spPr/>
    </dgm:pt>
    <dgm:pt modelId="{DD01196E-C24B-4349-85C7-33B8F435DE16}" type="pres">
      <dgm:prSet presAssocID="{9959EA98-1E14-4FB9-82EC-42A5B2463C74}" presName="sibTrans" presStyleLbl="sibTrans2D1" presStyleIdx="1" presStyleCnt="5"/>
      <dgm:spPr/>
    </dgm:pt>
    <dgm:pt modelId="{C444C909-CAC9-4F0D-B842-A2F0169AC8BC}" type="pres">
      <dgm:prSet presAssocID="{9959EA98-1E14-4FB9-82EC-42A5B2463C74}" presName="connectorText" presStyleLbl="sibTrans2D1" presStyleIdx="1" presStyleCnt="5"/>
      <dgm:spPr/>
    </dgm:pt>
    <dgm:pt modelId="{CF1A657B-F840-4A7B-8A7E-05C2ED261C7D}" type="pres">
      <dgm:prSet presAssocID="{48F9177E-0790-4707-AEFF-7BE97986808A}" presName="node" presStyleLbl="node1" presStyleIdx="2" presStyleCnt="6">
        <dgm:presLayoutVars>
          <dgm:bulletEnabled val="1"/>
        </dgm:presLayoutVars>
      </dgm:prSet>
      <dgm:spPr/>
    </dgm:pt>
    <dgm:pt modelId="{6D7CB3E6-8820-418D-AA89-18F6D22B2E6D}" type="pres">
      <dgm:prSet presAssocID="{4116F9AC-185E-4DDC-838E-2A822297F5F2}" presName="sibTrans" presStyleLbl="sibTrans2D1" presStyleIdx="2" presStyleCnt="5"/>
      <dgm:spPr/>
    </dgm:pt>
    <dgm:pt modelId="{EC84A977-0356-45FF-8961-746E0B306A68}" type="pres">
      <dgm:prSet presAssocID="{4116F9AC-185E-4DDC-838E-2A822297F5F2}" presName="connectorText" presStyleLbl="sibTrans2D1" presStyleIdx="2" presStyleCnt="5"/>
      <dgm:spPr/>
    </dgm:pt>
    <dgm:pt modelId="{D94B3328-26B3-4EF4-BFB3-D4DB5A1751E8}" type="pres">
      <dgm:prSet presAssocID="{BD49E263-BBD9-4609-984F-5E2BB79C2EF5}" presName="node" presStyleLbl="node1" presStyleIdx="3" presStyleCnt="6">
        <dgm:presLayoutVars>
          <dgm:bulletEnabled val="1"/>
        </dgm:presLayoutVars>
      </dgm:prSet>
      <dgm:spPr/>
    </dgm:pt>
    <dgm:pt modelId="{F0793A25-21AD-4108-B8DF-92902E347AB2}" type="pres">
      <dgm:prSet presAssocID="{DB5458A4-9A0E-4AC7-A285-32294C1236AB}" presName="sibTrans" presStyleLbl="sibTrans2D1" presStyleIdx="3" presStyleCnt="5"/>
      <dgm:spPr/>
    </dgm:pt>
    <dgm:pt modelId="{F4E88691-F730-45DC-B8B8-A454C5EDA081}" type="pres">
      <dgm:prSet presAssocID="{DB5458A4-9A0E-4AC7-A285-32294C1236AB}" presName="connectorText" presStyleLbl="sibTrans2D1" presStyleIdx="3" presStyleCnt="5"/>
      <dgm:spPr/>
    </dgm:pt>
    <dgm:pt modelId="{8E3ACB6B-4A05-4795-9CCF-6804B990CC97}" type="pres">
      <dgm:prSet presAssocID="{82D2433C-4385-42CE-9E3C-B633C6DB4C7B}" presName="node" presStyleLbl="node1" presStyleIdx="4" presStyleCnt="6">
        <dgm:presLayoutVars>
          <dgm:bulletEnabled val="1"/>
        </dgm:presLayoutVars>
      </dgm:prSet>
      <dgm:spPr/>
    </dgm:pt>
    <dgm:pt modelId="{0DB3B33B-0711-4CFA-A6C7-C04A846752F7}" type="pres">
      <dgm:prSet presAssocID="{202E1B1D-D4D9-42E9-B45C-BE842A273E2C}" presName="sibTrans" presStyleLbl="sibTrans2D1" presStyleIdx="4" presStyleCnt="5"/>
      <dgm:spPr/>
    </dgm:pt>
    <dgm:pt modelId="{A408D2A3-6673-4A6D-9B92-870933F0111F}" type="pres">
      <dgm:prSet presAssocID="{202E1B1D-D4D9-42E9-B45C-BE842A273E2C}" presName="connectorText" presStyleLbl="sibTrans2D1" presStyleIdx="4" presStyleCnt="5"/>
      <dgm:spPr/>
    </dgm:pt>
    <dgm:pt modelId="{4C121668-FD61-42A2-9291-100CC315790E}" type="pres">
      <dgm:prSet presAssocID="{E19E3DD4-D608-4B42-8E5C-28CC038E81F7}" presName="node" presStyleLbl="node1" presStyleIdx="5" presStyleCnt="6">
        <dgm:presLayoutVars>
          <dgm:bulletEnabled val="1"/>
        </dgm:presLayoutVars>
      </dgm:prSet>
      <dgm:spPr/>
    </dgm:pt>
  </dgm:ptLst>
  <dgm:cxnLst>
    <dgm:cxn modelId="{6A832204-8589-477E-A11C-40D87EA45DC6}" srcId="{DFEC5473-AC0A-44BA-9E14-2BFA230BCB20}" destId="{48F9177E-0790-4707-AEFF-7BE97986808A}" srcOrd="2" destOrd="0" parTransId="{C4D780FF-48DC-444E-A4E8-DB57E056BB8A}" sibTransId="{4116F9AC-185E-4DDC-838E-2A822297F5F2}"/>
    <dgm:cxn modelId="{1EE1840F-A216-41E3-B586-DE432636B1A4}" type="presOf" srcId="{DB5458A4-9A0E-4AC7-A285-32294C1236AB}" destId="{F4E88691-F730-45DC-B8B8-A454C5EDA081}" srcOrd="1" destOrd="0" presId="urn:microsoft.com/office/officeart/2005/8/layout/process1"/>
    <dgm:cxn modelId="{49847627-0D5B-4173-B396-69297D6FE902}" type="presOf" srcId="{82D2433C-4385-42CE-9E3C-B633C6DB4C7B}" destId="{8E3ACB6B-4A05-4795-9CCF-6804B990CC97}" srcOrd="0" destOrd="0" presId="urn:microsoft.com/office/officeart/2005/8/layout/process1"/>
    <dgm:cxn modelId="{E91BB32C-2D11-4B92-98E3-DB5E4C1044C6}" type="presOf" srcId="{48F9177E-0790-4707-AEFF-7BE97986808A}" destId="{CF1A657B-F840-4A7B-8A7E-05C2ED261C7D}" srcOrd="0" destOrd="0" presId="urn:microsoft.com/office/officeart/2005/8/layout/process1"/>
    <dgm:cxn modelId="{B5111438-C3C2-4A3F-A05D-74D8C521FC3B}" type="presOf" srcId="{92FBE970-5128-4D4F-B565-D2F0104C42EF}" destId="{15C4DC3C-208E-4931-B09E-27B0DD09809C}" srcOrd="1" destOrd="0" presId="urn:microsoft.com/office/officeart/2005/8/layout/process1"/>
    <dgm:cxn modelId="{B74A0240-7B33-4FFA-8275-A1E0FB86ED03}" type="presOf" srcId="{A768B2AF-6845-4F9A-A1F2-1AFC2D588F71}" destId="{04F28B79-8300-4D0A-B407-F8B59CAF6F6E}" srcOrd="0" destOrd="0" presId="urn:microsoft.com/office/officeart/2005/8/layout/process1"/>
    <dgm:cxn modelId="{78BA8043-2322-4B53-B587-873E098EE458}" type="presOf" srcId="{9959EA98-1E14-4FB9-82EC-42A5B2463C74}" destId="{DD01196E-C24B-4349-85C7-33B8F435DE16}" srcOrd="0" destOrd="0" presId="urn:microsoft.com/office/officeart/2005/8/layout/process1"/>
    <dgm:cxn modelId="{E5AEB165-73F1-4E8A-8320-5177D37D8438}" type="presOf" srcId="{202E1B1D-D4D9-42E9-B45C-BE842A273E2C}" destId="{0DB3B33B-0711-4CFA-A6C7-C04A846752F7}" srcOrd="0" destOrd="0" presId="urn:microsoft.com/office/officeart/2005/8/layout/process1"/>
    <dgm:cxn modelId="{0E8C2E6E-C6E7-46AD-88CC-CA88E5620A01}" srcId="{DFEC5473-AC0A-44BA-9E14-2BFA230BCB20}" destId="{E19E3DD4-D608-4B42-8E5C-28CC038E81F7}" srcOrd="5" destOrd="0" parTransId="{E42B4576-7658-4DED-84F1-42943D7FE8E5}" sibTransId="{73F9055D-677B-4FE7-83B7-FC46FA4C63B0}"/>
    <dgm:cxn modelId="{CD0C4F73-5A2F-4CEB-A886-101D73187629}" srcId="{DFEC5473-AC0A-44BA-9E14-2BFA230BCB20}" destId="{3ADAF718-FE84-4872-86EE-F3FAE23D3FED}" srcOrd="1" destOrd="0" parTransId="{C8391870-6754-450F-BC26-05D56AD3A9BA}" sibTransId="{9959EA98-1E14-4FB9-82EC-42A5B2463C74}"/>
    <dgm:cxn modelId="{35866E54-FC67-4C5D-8CDA-0472E2C1BEF1}" type="presOf" srcId="{92FBE970-5128-4D4F-B565-D2F0104C42EF}" destId="{FFF7215C-7875-40B3-9D3E-BF0C31056A98}" srcOrd="0" destOrd="0" presId="urn:microsoft.com/office/officeart/2005/8/layout/process1"/>
    <dgm:cxn modelId="{2506D158-546B-4026-8A0C-1C2111963E66}" type="presOf" srcId="{BD49E263-BBD9-4609-984F-5E2BB79C2EF5}" destId="{D94B3328-26B3-4EF4-BFB3-D4DB5A1751E8}" srcOrd="0" destOrd="0" presId="urn:microsoft.com/office/officeart/2005/8/layout/process1"/>
    <dgm:cxn modelId="{1EBDED59-A691-43C7-B40B-7C5D5972DCBC}" type="presOf" srcId="{DB5458A4-9A0E-4AC7-A285-32294C1236AB}" destId="{F0793A25-21AD-4108-B8DF-92902E347AB2}" srcOrd="0" destOrd="0" presId="urn:microsoft.com/office/officeart/2005/8/layout/process1"/>
    <dgm:cxn modelId="{E32B187B-BBC7-4591-A4CF-89357703BB43}" type="presOf" srcId="{4116F9AC-185E-4DDC-838E-2A822297F5F2}" destId="{6D7CB3E6-8820-418D-AA89-18F6D22B2E6D}" srcOrd="0" destOrd="0" presId="urn:microsoft.com/office/officeart/2005/8/layout/process1"/>
    <dgm:cxn modelId="{C1288681-F600-4720-A3E9-0E9758253A2D}" srcId="{DFEC5473-AC0A-44BA-9E14-2BFA230BCB20}" destId="{82D2433C-4385-42CE-9E3C-B633C6DB4C7B}" srcOrd="4" destOrd="0" parTransId="{C4835D36-8886-48D8-B4B7-F987BBF57FF4}" sibTransId="{202E1B1D-D4D9-42E9-B45C-BE842A273E2C}"/>
    <dgm:cxn modelId="{14480D85-AC21-47E4-AC2A-0BF4DF3B40C1}" type="presOf" srcId="{DFEC5473-AC0A-44BA-9E14-2BFA230BCB20}" destId="{A5C10B0B-B8A2-4B35-B1B5-F5D57A24A4B6}" srcOrd="0" destOrd="0" presId="urn:microsoft.com/office/officeart/2005/8/layout/process1"/>
    <dgm:cxn modelId="{C218359D-D08B-48B7-9C02-DEC5D2D0A2EF}" type="presOf" srcId="{E19E3DD4-D608-4B42-8E5C-28CC038E81F7}" destId="{4C121668-FD61-42A2-9291-100CC315790E}" srcOrd="0" destOrd="0" presId="urn:microsoft.com/office/officeart/2005/8/layout/process1"/>
    <dgm:cxn modelId="{03403BA7-D314-40F5-89C2-24ED673A9A4F}" srcId="{DFEC5473-AC0A-44BA-9E14-2BFA230BCB20}" destId="{BD49E263-BBD9-4609-984F-5E2BB79C2EF5}" srcOrd="3" destOrd="0" parTransId="{A1338B98-D6E9-4AA4-A744-782335BB6C63}" sibTransId="{DB5458A4-9A0E-4AC7-A285-32294C1236AB}"/>
    <dgm:cxn modelId="{DAEAE2C0-16E6-4FC0-BDD6-DFD981F4BBD3}" type="presOf" srcId="{202E1B1D-D4D9-42E9-B45C-BE842A273E2C}" destId="{A408D2A3-6673-4A6D-9B92-870933F0111F}" srcOrd="1" destOrd="0" presId="urn:microsoft.com/office/officeart/2005/8/layout/process1"/>
    <dgm:cxn modelId="{286BFBC6-68D2-41B3-90CD-0792BA5BD8CA}" srcId="{DFEC5473-AC0A-44BA-9E14-2BFA230BCB20}" destId="{A768B2AF-6845-4F9A-A1F2-1AFC2D588F71}" srcOrd="0" destOrd="0" parTransId="{6A2C4D6C-5379-4A58-91D6-A121E3E09CCA}" sibTransId="{92FBE970-5128-4D4F-B565-D2F0104C42EF}"/>
    <dgm:cxn modelId="{A1E9C6D4-8803-4FA3-B3A9-47ABD92B285B}" type="presOf" srcId="{4116F9AC-185E-4DDC-838E-2A822297F5F2}" destId="{EC84A977-0356-45FF-8961-746E0B306A68}" srcOrd="1" destOrd="0" presId="urn:microsoft.com/office/officeart/2005/8/layout/process1"/>
    <dgm:cxn modelId="{CCFF5AD7-BBCE-4281-AA8D-A6DFAD971F92}" type="presOf" srcId="{3ADAF718-FE84-4872-86EE-F3FAE23D3FED}" destId="{C8BF7993-A982-41AB-BF6E-2C63F2E0A89C}" srcOrd="0" destOrd="0" presId="urn:microsoft.com/office/officeart/2005/8/layout/process1"/>
    <dgm:cxn modelId="{9E4CD6E0-1FA9-4D1C-9BD2-FC2AA8E81F51}" type="presOf" srcId="{9959EA98-1E14-4FB9-82EC-42A5B2463C74}" destId="{C444C909-CAC9-4F0D-B842-A2F0169AC8BC}" srcOrd="1" destOrd="0" presId="urn:microsoft.com/office/officeart/2005/8/layout/process1"/>
    <dgm:cxn modelId="{00CECE72-26F5-467D-AE14-3A16511E2B88}" type="presParOf" srcId="{A5C10B0B-B8A2-4B35-B1B5-F5D57A24A4B6}" destId="{04F28B79-8300-4D0A-B407-F8B59CAF6F6E}" srcOrd="0" destOrd="0" presId="urn:microsoft.com/office/officeart/2005/8/layout/process1"/>
    <dgm:cxn modelId="{3075A55B-6E64-4E4F-98E6-F8844C80C8AA}" type="presParOf" srcId="{A5C10B0B-B8A2-4B35-B1B5-F5D57A24A4B6}" destId="{FFF7215C-7875-40B3-9D3E-BF0C31056A98}" srcOrd="1" destOrd="0" presId="urn:microsoft.com/office/officeart/2005/8/layout/process1"/>
    <dgm:cxn modelId="{CD14A4CC-4CAD-421E-9C71-900D7263F3CC}" type="presParOf" srcId="{FFF7215C-7875-40B3-9D3E-BF0C31056A98}" destId="{15C4DC3C-208E-4931-B09E-27B0DD09809C}" srcOrd="0" destOrd="0" presId="urn:microsoft.com/office/officeart/2005/8/layout/process1"/>
    <dgm:cxn modelId="{9B02006E-91B1-4A54-AB97-8C0BF5319985}" type="presParOf" srcId="{A5C10B0B-B8A2-4B35-B1B5-F5D57A24A4B6}" destId="{C8BF7993-A982-41AB-BF6E-2C63F2E0A89C}" srcOrd="2" destOrd="0" presId="urn:microsoft.com/office/officeart/2005/8/layout/process1"/>
    <dgm:cxn modelId="{5AD45916-4FE8-418A-A516-C43C7A8A0E00}" type="presParOf" srcId="{A5C10B0B-B8A2-4B35-B1B5-F5D57A24A4B6}" destId="{DD01196E-C24B-4349-85C7-33B8F435DE16}" srcOrd="3" destOrd="0" presId="urn:microsoft.com/office/officeart/2005/8/layout/process1"/>
    <dgm:cxn modelId="{A0EE65C3-C36C-4B50-917E-C84C2C0A38F2}" type="presParOf" srcId="{DD01196E-C24B-4349-85C7-33B8F435DE16}" destId="{C444C909-CAC9-4F0D-B842-A2F0169AC8BC}" srcOrd="0" destOrd="0" presId="urn:microsoft.com/office/officeart/2005/8/layout/process1"/>
    <dgm:cxn modelId="{0534C0AC-FBAB-4AF4-8D20-311F6A0191E4}" type="presParOf" srcId="{A5C10B0B-B8A2-4B35-B1B5-F5D57A24A4B6}" destId="{CF1A657B-F840-4A7B-8A7E-05C2ED261C7D}" srcOrd="4" destOrd="0" presId="urn:microsoft.com/office/officeart/2005/8/layout/process1"/>
    <dgm:cxn modelId="{C2EEF9F4-65C4-445D-B84A-7BC7191249C7}" type="presParOf" srcId="{A5C10B0B-B8A2-4B35-B1B5-F5D57A24A4B6}" destId="{6D7CB3E6-8820-418D-AA89-18F6D22B2E6D}" srcOrd="5" destOrd="0" presId="urn:microsoft.com/office/officeart/2005/8/layout/process1"/>
    <dgm:cxn modelId="{EC401DAE-4722-4B99-97BC-B5490037F3D0}" type="presParOf" srcId="{6D7CB3E6-8820-418D-AA89-18F6D22B2E6D}" destId="{EC84A977-0356-45FF-8961-746E0B306A68}" srcOrd="0" destOrd="0" presId="urn:microsoft.com/office/officeart/2005/8/layout/process1"/>
    <dgm:cxn modelId="{07094CBE-A8C6-47D1-8FEF-2C1440813726}" type="presParOf" srcId="{A5C10B0B-B8A2-4B35-B1B5-F5D57A24A4B6}" destId="{D94B3328-26B3-4EF4-BFB3-D4DB5A1751E8}" srcOrd="6" destOrd="0" presId="urn:microsoft.com/office/officeart/2005/8/layout/process1"/>
    <dgm:cxn modelId="{80AD9928-65B5-434B-811E-61AA28733779}" type="presParOf" srcId="{A5C10B0B-B8A2-4B35-B1B5-F5D57A24A4B6}" destId="{F0793A25-21AD-4108-B8DF-92902E347AB2}" srcOrd="7" destOrd="0" presId="urn:microsoft.com/office/officeart/2005/8/layout/process1"/>
    <dgm:cxn modelId="{60FC6BE7-88D1-40B4-BAD8-E8F93131F4F2}" type="presParOf" srcId="{F0793A25-21AD-4108-B8DF-92902E347AB2}" destId="{F4E88691-F730-45DC-B8B8-A454C5EDA081}" srcOrd="0" destOrd="0" presId="urn:microsoft.com/office/officeart/2005/8/layout/process1"/>
    <dgm:cxn modelId="{33812E75-58EE-4742-B6BA-5F8F31786621}" type="presParOf" srcId="{A5C10B0B-B8A2-4B35-B1B5-F5D57A24A4B6}" destId="{8E3ACB6B-4A05-4795-9CCF-6804B990CC97}" srcOrd="8" destOrd="0" presId="urn:microsoft.com/office/officeart/2005/8/layout/process1"/>
    <dgm:cxn modelId="{9F33FD2F-8844-4E9D-8FE2-F24097D5B1DD}" type="presParOf" srcId="{A5C10B0B-B8A2-4B35-B1B5-F5D57A24A4B6}" destId="{0DB3B33B-0711-4CFA-A6C7-C04A846752F7}" srcOrd="9" destOrd="0" presId="urn:microsoft.com/office/officeart/2005/8/layout/process1"/>
    <dgm:cxn modelId="{F9585B9A-3EE3-43B5-BB14-95319F35BC3C}" type="presParOf" srcId="{0DB3B33B-0711-4CFA-A6C7-C04A846752F7}" destId="{A408D2A3-6673-4A6D-9B92-870933F0111F}" srcOrd="0" destOrd="0" presId="urn:microsoft.com/office/officeart/2005/8/layout/process1"/>
    <dgm:cxn modelId="{F5A7D5E2-357E-42A5-BEA8-A8EB43E8A078}" type="presParOf" srcId="{A5C10B0B-B8A2-4B35-B1B5-F5D57A24A4B6}" destId="{4C121668-FD61-42A2-9291-100CC315790E}"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55DAD-40CE-4D0D-82AC-E4810185D4A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76D008-FB80-4C39-823A-5FCF514F668D}">
      <dgm:prSet/>
      <dgm:spPr/>
      <dgm:t>
        <a:bodyPr/>
        <a:lstStyle/>
        <a:p>
          <a:pPr>
            <a:defRPr cap="all"/>
          </a:pPr>
          <a:r>
            <a:rPr lang="en-CA"/>
            <a:t>Looking at patterns of technological change from the social science perspective </a:t>
          </a:r>
          <a:endParaRPr lang="en-US"/>
        </a:p>
      </dgm:t>
    </dgm:pt>
    <dgm:pt modelId="{BCFC7C52-A489-4DE1-B9B3-819B6529D6B5}" type="parTrans" cxnId="{EC14D48A-FA0A-4469-B710-89F800C62A3F}">
      <dgm:prSet/>
      <dgm:spPr/>
      <dgm:t>
        <a:bodyPr/>
        <a:lstStyle/>
        <a:p>
          <a:endParaRPr lang="en-US"/>
        </a:p>
      </dgm:t>
    </dgm:pt>
    <dgm:pt modelId="{E82396E3-991B-4AF7-93B1-F264E81E9EA8}" type="sibTrans" cxnId="{EC14D48A-FA0A-4469-B710-89F800C62A3F}">
      <dgm:prSet/>
      <dgm:spPr/>
      <dgm:t>
        <a:bodyPr/>
        <a:lstStyle/>
        <a:p>
          <a:endParaRPr lang="en-US"/>
        </a:p>
      </dgm:t>
    </dgm:pt>
    <dgm:pt modelId="{88EA9D23-B85B-4F95-809A-F4C4F1744CCD}">
      <dgm:prSet/>
      <dgm:spPr/>
      <dgm:t>
        <a:bodyPr/>
        <a:lstStyle/>
        <a:p>
          <a:pPr>
            <a:defRPr cap="all"/>
          </a:pPr>
          <a:r>
            <a:rPr lang="en-CA"/>
            <a:t>Identify how society has adapted to cope with the social stressors of technological change on the individual </a:t>
          </a:r>
          <a:endParaRPr lang="en-US"/>
        </a:p>
      </dgm:t>
    </dgm:pt>
    <dgm:pt modelId="{0700D0C4-5838-4387-AB66-4DBD18A42121}" type="parTrans" cxnId="{021115BE-32DE-4D63-9BD1-2D99BD5C3F55}">
      <dgm:prSet/>
      <dgm:spPr/>
      <dgm:t>
        <a:bodyPr/>
        <a:lstStyle/>
        <a:p>
          <a:endParaRPr lang="en-US"/>
        </a:p>
      </dgm:t>
    </dgm:pt>
    <dgm:pt modelId="{BB65EA2C-E0DB-4CD9-A5C4-EF675292FA5D}" type="sibTrans" cxnId="{021115BE-32DE-4D63-9BD1-2D99BD5C3F55}">
      <dgm:prSet/>
      <dgm:spPr/>
      <dgm:t>
        <a:bodyPr/>
        <a:lstStyle/>
        <a:p>
          <a:endParaRPr lang="en-US"/>
        </a:p>
      </dgm:t>
    </dgm:pt>
    <dgm:pt modelId="{012E97A5-0461-4DD4-9A94-4651517E9DA3}">
      <dgm:prSet/>
      <dgm:spPr/>
      <dgm:t>
        <a:bodyPr/>
        <a:lstStyle/>
        <a:p>
          <a:pPr>
            <a:defRPr cap="all"/>
          </a:pPr>
          <a:r>
            <a:rPr lang="en-CA"/>
            <a:t>Analyze the technological advances which have led to cultural adaptations </a:t>
          </a:r>
          <a:endParaRPr lang="en-US"/>
        </a:p>
      </dgm:t>
    </dgm:pt>
    <dgm:pt modelId="{34FC6912-C8C8-4C00-954B-CA266493CADE}" type="parTrans" cxnId="{B33C98FA-8568-4022-9D60-E8A342EFB360}">
      <dgm:prSet/>
      <dgm:spPr/>
      <dgm:t>
        <a:bodyPr/>
        <a:lstStyle/>
        <a:p>
          <a:endParaRPr lang="en-US"/>
        </a:p>
      </dgm:t>
    </dgm:pt>
    <dgm:pt modelId="{56472F09-C14F-4DB1-9EE8-A1E3252539D4}" type="sibTrans" cxnId="{B33C98FA-8568-4022-9D60-E8A342EFB360}">
      <dgm:prSet/>
      <dgm:spPr/>
      <dgm:t>
        <a:bodyPr/>
        <a:lstStyle/>
        <a:p>
          <a:endParaRPr lang="en-US"/>
        </a:p>
      </dgm:t>
    </dgm:pt>
    <dgm:pt modelId="{DDA9EB6C-5D23-40A1-8482-29862314DBD7}" type="pres">
      <dgm:prSet presAssocID="{82255DAD-40CE-4D0D-82AC-E4810185D4A5}" presName="root" presStyleCnt="0">
        <dgm:presLayoutVars>
          <dgm:dir/>
          <dgm:resizeHandles val="exact"/>
        </dgm:presLayoutVars>
      </dgm:prSet>
      <dgm:spPr/>
    </dgm:pt>
    <dgm:pt modelId="{142A2730-2F1D-4EC4-9492-BBB6969C16C7}" type="pres">
      <dgm:prSet presAssocID="{D876D008-FB80-4C39-823A-5FCF514F668D}" presName="compNode" presStyleCnt="0"/>
      <dgm:spPr/>
    </dgm:pt>
    <dgm:pt modelId="{49EAEEFF-CF85-417A-B509-456BA15269CA}" type="pres">
      <dgm:prSet presAssocID="{D876D008-FB80-4C39-823A-5FCF514F668D}" presName="iconBgRect" presStyleLbl="bgShp" presStyleIdx="0" presStyleCnt="3"/>
      <dgm:spPr>
        <a:prstGeom prst="round2DiagRect">
          <a:avLst>
            <a:gd name="adj1" fmla="val 29727"/>
            <a:gd name="adj2" fmla="val 0"/>
          </a:avLst>
        </a:prstGeom>
      </dgm:spPr>
    </dgm:pt>
    <dgm:pt modelId="{9AF822DE-4CDD-4CCF-943E-A05C6527CB27}" type="pres">
      <dgm:prSet presAssocID="{D876D008-FB80-4C39-823A-5FCF514F66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56F178A9-8FA0-4B0B-AB0A-B86848DCB7A0}" type="pres">
      <dgm:prSet presAssocID="{D876D008-FB80-4C39-823A-5FCF514F668D}" presName="spaceRect" presStyleCnt="0"/>
      <dgm:spPr/>
    </dgm:pt>
    <dgm:pt modelId="{05939A99-8AD9-4ED5-91EE-55AB04537319}" type="pres">
      <dgm:prSet presAssocID="{D876D008-FB80-4C39-823A-5FCF514F668D}" presName="textRect" presStyleLbl="revTx" presStyleIdx="0" presStyleCnt="3">
        <dgm:presLayoutVars>
          <dgm:chMax val="1"/>
          <dgm:chPref val="1"/>
        </dgm:presLayoutVars>
      </dgm:prSet>
      <dgm:spPr/>
    </dgm:pt>
    <dgm:pt modelId="{2F7B4CEB-1542-4F77-AA9B-C1A97CECFE7F}" type="pres">
      <dgm:prSet presAssocID="{E82396E3-991B-4AF7-93B1-F264E81E9EA8}" presName="sibTrans" presStyleCnt="0"/>
      <dgm:spPr/>
    </dgm:pt>
    <dgm:pt modelId="{00B871ED-7EAF-404C-9E96-04C59BD00AE7}" type="pres">
      <dgm:prSet presAssocID="{88EA9D23-B85B-4F95-809A-F4C4F1744CCD}" presName="compNode" presStyleCnt="0"/>
      <dgm:spPr/>
    </dgm:pt>
    <dgm:pt modelId="{ABF11F07-3B1F-4487-A815-D84C72869C66}" type="pres">
      <dgm:prSet presAssocID="{88EA9D23-B85B-4F95-809A-F4C4F1744CCD}" presName="iconBgRect" presStyleLbl="bgShp" presStyleIdx="1" presStyleCnt="3"/>
      <dgm:spPr>
        <a:prstGeom prst="round2DiagRect">
          <a:avLst>
            <a:gd name="adj1" fmla="val 29727"/>
            <a:gd name="adj2" fmla="val 0"/>
          </a:avLst>
        </a:prstGeom>
      </dgm:spPr>
    </dgm:pt>
    <dgm:pt modelId="{8657B5A8-B4C6-4C53-B81D-D673B0925B1F}" type="pres">
      <dgm:prSet presAssocID="{88EA9D23-B85B-4F95-809A-F4C4F1744C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F8BD3263-C18C-41A8-9F48-AFC50BB4BFB5}" type="pres">
      <dgm:prSet presAssocID="{88EA9D23-B85B-4F95-809A-F4C4F1744CCD}" presName="spaceRect" presStyleCnt="0"/>
      <dgm:spPr/>
    </dgm:pt>
    <dgm:pt modelId="{9632F10B-1FAB-4645-8B28-0BC47A0FD87A}" type="pres">
      <dgm:prSet presAssocID="{88EA9D23-B85B-4F95-809A-F4C4F1744CCD}" presName="textRect" presStyleLbl="revTx" presStyleIdx="1" presStyleCnt="3">
        <dgm:presLayoutVars>
          <dgm:chMax val="1"/>
          <dgm:chPref val="1"/>
        </dgm:presLayoutVars>
      </dgm:prSet>
      <dgm:spPr/>
    </dgm:pt>
    <dgm:pt modelId="{BDCB3D4E-31E8-48DB-84F4-3D1F67B1E674}" type="pres">
      <dgm:prSet presAssocID="{BB65EA2C-E0DB-4CD9-A5C4-EF675292FA5D}" presName="sibTrans" presStyleCnt="0"/>
      <dgm:spPr/>
    </dgm:pt>
    <dgm:pt modelId="{A57BBDAE-2DC6-4036-B8A9-F083F892C23E}" type="pres">
      <dgm:prSet presAssocID="{012E97A5-0461-4DD4-9A94-4651517E9DA3}" presName="compNode" presStyleCnt="0"/>
      <dgm:spPr/>
    </dgm:pt>
    <dgm:pt modelId="{C9E8D5F2-3AA0-4301-9079-1DBC5A5F3F87}" type="pres">
      <dgm:prSet presAssocID="{012E97A5-0461-4DD4-9A94-4651517E9DA3}" presName="iconBgRect" presStyleLbl="bgShp" presStyleIdx="2" presStyleCnt="3"/>
      <dgm:spPr>
        <a:prstGeom prst="round2DiagRect">
          <a:avLst>
            <a:gd name="adj1" fmla="val 29727"/>
            <a:gd name="adj2" fmla="val 0"/>
          </a:avLst>
        </a:prstGeom>
      </dgm:spPr>
    </dgm:pt>
    <dgm:pt modelId="{E357A91F-56A3-47F9-8C3C-E020A003BC85}" type="pres">
      <dgm:prSet presAssocID="{012E97A5-0461-4DD4-9A94-4651517E9D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743BAE4D-EC11-4357-8078-9583B8B94659}" type="pres">
      <dgm:prSet presAssocID="{012E97A5-0461-4DD4-9A94-4651517E9DA3}" presName="spaceRect" presStyleCnt="0"/>
      <dgm:spPr/>
    </dgm:pt>
    <dgm:pt modelId="{8A5019F1-D481-433A-808A-D77AEB7ABDE6}" type="pres">
      <dgm:prSet presAssocID="{012E97A5-0461-4DD4-9A94-4651517E9DA3}" presName="textRect" presStyleLbl="revTx" presStyleIdx="2" presStyleCnt="3">
        <dgm:presLayoutVars>
          <dgm:chMax val="1"/>
          <dgm:chPref val="1"/>
        </dgm:presLayoutVars>
      </dgm:prSet>
      <dgm:spPr/>
    </dgm:pt>
  </dgm:ptLst>
  <dgm:cxnLst>
    <dgm:cxn modelId="{611AB451-A3C5-443B-B352-1B50BAF2F5F0}" type="presOf" srcId="{012E97A5-0461-4DD4-9A94-4651517E9DA3}" destId="{8A5019F1-D481-433A-808A-D77AEB7ABDE6}" srcOrd="0" destOrd="0" presId="urn:microsoft.com/office/officeart/2018/5/layout/IconLeafLabelList"/>
    <dgm:cxn modelId="{E9D5B47F-4526-4C2F-A389-87C026370552}" type="presOf" srcId="{82255DAD-40CE-4D0D-82AC-E4810185D4A5}" destId="{DDA9EB6C-5D23-40A1-8482-29862314DBD7}" srcOrd="0" destOrd="0" presId="urn:microsoft.com/office/officeart/2018/5/layout/IconLeafLabelList"/>
    <dgm:cxn modelId="{EC14D48A-FA0A-4469-B710-89F800C62A3F}" srcId="{82255DAD-40CE-4D0D-82AC-E4810185D4A5}" destId="{D876D008-FB80-4C39-823A-5FCF514F668D}" srcOrd="0" destOrd="0" parTransId="{BCFC7C52-A489-4DE1-B9B3-819B6529D6B5}" sibTransId="{E82396E3-991B-4AF7-93B1-F264E81E9EA8}"/>
    <dgm:cxn modelId="{021115BE-32DE-4D63-9BD1-2D99BD5C3F55}" srcId="{82255DAD-40CE-4D0D-82AC-E4810185D4A5}" destId="{88EA9D23-B85B-4F95-809A-F4C4F1744CCD}" srcOrd="1" destOrd="0" parTransId="{0700D0C4-5838-4387-AB66-4DBD18A42121}" sibTransId="{BB65EA2C-E0DB-4CD9-A5C4-EF675292FA5D}"/>
    <dgm:cxn modelId="{845683F5-540B-4866-B1E9-FB44F5E877C9}" type="presOf" srcId="{D876D008-FB80-4C39-823A-5FCF514F668D}" destId="{05939A99-8AD9-4ED5-91EE-55AB04537319}" srcOrd="0" destOrd="0" presId="urn:microsoft.com/office/officeart/2018/5/layout/IconLeafLabelList"/>
    <dgm:cxn modelId="{B33C98FA-8568-4022-9D60-E8A342EFB360}" srcId="{82255DAD-40CE-4D0D-82AC-E4810185D4A5}" destId="{012E97A5-0461-4DD4-9A94-4651517E9DA3}" srcOrd="2" destOrd="0" parTransId="{34FC6912-C8C8-4C00-954B-CA266493CADE}" sibTransId="{56472F09-C14F-4DB1-9EE8-A1E3252539D4}"/>
    <dgm:cxn modelId="{E11CA8FC-961B-446D-B8BD-BE425E297590}" type="presOf" srcId="{88EA9D23-B85B-4F95-809A-F4C4F1744CCD}" destId="{9632F10B-1FAB-4645-8B28-0BC47A0FD87A}" srcOrd="0" destOrd="0" presId="urn:microsoft.com/office/officeart/2018/5/layout/IconLeafLabelList"/>
    <dgm:cxn modelId="{70FD2E15-31B7-4F04-A871-8D06B6E143D4}" type="presParOf" srcId="{DDA9EB6C-5D23-40A1-8482-29862314DBD7}" destId="{142A2730-2F1D-4EC4-9492-BBB6969C16C7}" srcOrd="0" destOrd="0" presId="urn:microsoft.com/office/officeart/2018/5/layout/IconLeafLabelList"/>
    <dgm:cxn modelId="{0D972F46-2213-42CE-A4E6-F47C4071D3C6}" type="presParOf" srcId="{142A2730-2F1D-4EC4-9492-BBB6969C16C7}" destId="{49EAEEFF-CF85-417A-B509-456BA15269CA}" srcOrd="0" destOrd="0" presId="urn:microsoft.com/office/officeart/2018/5/layout/IconLeafLabelList"/>
    <dgm:cxn modelId="{809456DD-6708-4AE1-9626-14929B0FD9CD}" type="presParOf" srcId="{142A2730-2F1D-4EC4-9492-BBB6969C16C7}" destId="{9AF822DE-4CDD-4CCF-943E-A05C6527CB27}" srcOrd="1" destOrd="0" presId="urn:microsoft.com/office/officeart/2018/5/layout/IconLeafLabelList"/>
    <dgm:cxn modelId="{7BD1B028-6162-473A-B8B1-8FF262FDBA78}" type="presParOf" srcId="{142A2730-2F1D-4EC4-9492-BBB6969C16C7}" destId="{56F178A9-8FA0-4B0B-AB0A-B86848DCB7A0}" srcOrd="2" destOrd="0" presId="urn:microsoft.com/office/officeart/2018/5/layout/IconLeafLabelList"/>
    <dgm:cxn modelId="{DF0C1C8F-F596-47E2-85B4-6F1B0CE1E53C}" type="presParOf" srcId="{142A2730-2F1D-4EC4-9492-BBB6969C16C7}" destId="{05939A99-8AD9-4ED5-91EE-55AB04537319}" srcOrd="3" destOrd="0" presId="urn:microsoft.com/office/officeart/2018/5/layout/IconLeafLabelList"/>
    <dgm:cxn modelId="{7F2DCC2F-83F1-40F8-AE20-67EB13760663}" type="presParOf" srcId="{DDA9EB6C-5D23-40A1-8482-29862314DBD7}" destId="{2F7B4CEB-1542-4F77-AA9B-C1A97CECFE7F}" srcOrd="1" destOrd="0" presId="urn:microsoft.com/office/officeart/2018/5/layout/IconLeafLabelList"/>
    <dgm:cxn modelId="{0BC5CA90-C5F0-4AB3-ABAF-7CE6AD4CD578}" type="presParOf" srcId="{DDA9EB6C-5D23-40A1-8482-29862314DBD7}" destId="{00B871ED-7EAF-404C-9E96-04C59BD00AE7}" srcOrd="2" destOrd="0" presId="urn:microsoft.com/office/officeart/2018/5/layout/IconLeafLabelList"/>
    <dgm:cxn modelId="{79CEF31F-E5B0-43BA-9880-0CA2E107E6A9}" type="presParOf" srcId="{00B871ED-7EAF-404C-9E96-04C59BD00AE7}" destId="{ABF11F07-3B1F-4487-A815-D84C72869C66}" srcOrd="0" destOrd="0" presId="urn:microsoft.com/office/officeart/2018/5/layout/IconLeafLabelList"/>
    <dgm:cxn modelId="{86F47D7F-CA4B-4602-9DA8-152E48D24D24}" type="presParOf" srcId="{00B871ED-7EAF-404C-9E96-04C59BD00AE7}" destId="{8657B5A8-B4C6-4C53-B81D-D673B0925B1F}" srcOrd="1" destOrd="0" presId="urn:microsoft.com/office/officeart/2018/5/layout/IconLeafLabelList"/>
    <dgm:cxn modelId="{52D472C1-CF4B-49F0-9E4B-847ACAED81C4}" type="presParOf" srcId="{00B871ED-7EAF-404C-9E96-04C59BD00AE7}" destId="{F8BD3263-C18C-41A8-9F48-AFC50BB4BFB5}" srcOrd="2" destOrd="0" presId="urn:microsoft.com/office/officeart/2018/5/layout/IconLeafLabelList"/>
    <dgm:cxn modelId="{55340C42-C54E-4CD7-8F68-A52AC9167C95}" type="presParOf" srcId="{00B871ED-7EAF-404C-9E96-04C59BD00AE7}" destId="{9632F10B-1FAB-4645-8B28-0BC47A0FD87A}" srcOrd="3" destOrd="0" presId="urn:microsoft.com/office/officeart/2018/5/layout/IconLeafLabelList"/>
    <dgm:cxn modelId="{E8BC9294-7AEF-4A82-B572-C97336E0EE3E}" type="presParOf" srcId="{DDA9EB6C-5D23-40A1-8482-29862314DBD7}" destId="{BDCB3D4E-31E8-48DB-84F4-3D1F67B1E674}" srcOrd="3" destOrd="0" presId="urn:microsoft.com/office/officeart/2018/5/layout/IconLeafLabelList"/>
    <dgm:cxn modelId="{200BA468-03B1-4312-9146-D87D8E7C2284}" type="presParOf" srcId="{DDA9EB6C-5D23-40A1-8482-29862314DBD7}" destId="{A57BBDAE-2DC6-4036-B8A9-F083F892C23E}" srcOrd="4" destOrd="0" presId="urn:microsoft.com/office/officeart/2018/5/layout/IconLeafLabelList"/>
    <dgm:cxn modelId="{C3AD8DE9-1B41-4950-8EAD-8824514B3145}" type="presParOf" srcId="{A57BBDAE-2DC6-4036-B8A9-F083F892C23E}" destId="{C9E8D5F2-3AA0-4301-9079-1DBC5A5F3F87}" srcOrd="0" destOrd="0" presId="urn:microsoft.com/office/officeart/2018/5/layout/IconLeafLabelList"/>
    <dgm:cxn modelId="{9E6B1726-E5CF-43C9-A9B2-0279F6BD9A96}" type="presParOf" srcId="{A57BBDAE-2DC6-4036-B8A9-F083F892C23E}" destId="{E357A91F-56A3-47F9-8C3C-E020A003BC85}" srcOrd="1" destOrd="0" presId="urn:microsoft.com/office/officeart/2018/5/layout/IconLeafLabelList"/>
    <dgm:cxn modelId="{E6E4F999-4775-41F0-8EC1-5877E967AC42}" type="presParOf" srcId="{A57BBDAE-2DC6-4036-B8A9-F083F892C23E}" destId="{743BAE4D-EC11-4357-8078-9583B8B94659}" srcOrd="2" destOrd="0" presId="urn:microsoft.com/office/officeart/2018/5/layout/IconLeafLabelList"/>
    <dgm:cxn modelId="{5B084CEC-8935-4C68-B696-7BE5A3DCD84F}" type="presParOf" srcId="{A57BBDAE-2DC6-4036-B8A9-F083F892C23E}" destId="{8A5019F1-D481-433A-808A-D77AEB7ABDE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28B79-8300-4D0A-B407-F8B59CAF6F6E}">
      <dsp:nvSpPr>
        <dsp:cNvPr id="0" name=""/>
        <dsp:cNvSpPr/>
      </dsp:nvSpPr>
      <dsp:spPr>
        <a:xfrm>
          <a:off x="0" y="1005384"/>
          <a:ext cx="1378743" cy="166746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Walked home topless in July 1991</a:t>
          </a:r>
          <a:endParaRPr lang="en-US" sz="1800" kern="1200" dirty="0"/>
        </a:p>
      </dsp:txBody>
      <dsp:txXfrm>
        <a:off x="40382" y="1045766"/>
        <a:ext cx="1297979" cy="1586704"/>
      </dsp:txXfrm>
    </dsp:sp>
    <dsp:sp modelId="{FFF7215C-7875-40B3-9D3E-BF0C31056A98}">
      <dsp:nvSpPr>
        <dsp:cNvPr id="0" name=""/>
        <dsp:cNvSpPr/>
      </dsp:nvSpPr>
      <dsp:spPr>
        <a:xfrm>
          <a:off x="1516618" y="1668154"/>
          <a:ext cx="292293" cy="341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16618" y="1736540"/>
        <a:ext cx="204605" cy="205156"/>
      </dsp:txXfrm>
    </dsp:sp>
    <dsp:sp modelId="{C8BF7993-A982-41AB-BF6E-2C63F2E0A89C}">
      <dsp:nvSpPr>
        <dsp:cNvPr id="0" name=""/>
        <dsp:cNvSpPr/>
      </dsp:nvSpPr>
      <dsp:spPr>
        <a:xfrm>
          <a:off x="1930241" y="1005384"/>
          <a:ext cx="1378743" cy="166746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Topless protests in Guelph </a:t>
          </a:r>
          <a:endParaRPr lang="en-US" sz="1800" kern="1200" dirty="0"/>
        </a:p>
      </dsp:txBody>
      <dsp:txXfrm>
        <a:off x="1970623" y="1045766"/>
        <a:ext cx="1297979" cy="1586704"/>
      </dsp:txXfrm>
    </dsp:sp>
    <dsp:sp modelId="{DD01196E-C24B-4349-85C7-33B8F435DE16}">
      <dsp:nvSpPr>
        <dsp:cNvPr id="0" name=""/>
        <dsp:cNvSpPr/>
      </dsp:nvSpPr>
      <dsp:spPr>
        <a:xfrm>
          <a:off x="3446859" y="1668154"/>
          <a:ext cx="292293" cy="341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46859" y="1736540"/>
        <a:ext cx="204605" cy="205156"/>
      </dsp:txXfrm>
    </dsp:sp>
    <dsp:sp modelId="{CF1A657B-F840-4A7B-8A7E-05C2ED261C7D}">
      <dsp:nvSpPr>
        <dsp:cNvPr id="0" name=""/>
        <dsp:cNvSpPr/>
      </dsp:nvSpPr>
      <dsp:spPr>
        <a:xfrm>
          <a:off x="3860482" y="1005384"/>
          <a:ext cx="1378743" cy="166746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Social movement recognizing gender inequality</a:t>
          </a:r>
          <a:endParaRPr lang="en-US" sz="1800" kern="1200" dirty="0"/>
        </a:p>
      </dsp:txBody>
      <dsp:txXfrm>
        <a:off x="3900864" y="1045766"/>
        <a:ext cx="1297979" cy="1586704"/>
      </dsp:txXfrm>
    </dsp:sp>
    <dsp:sp modelId="{6D7CB3E6-8820-418D-AA89-18F6D22B2E6D}">
      <dsp:nvSpPr>
        <dsp:cNvPr id="0" name=""/>
        <dsp:cNvSpPr/>
      </dsp:nvSpPr>
      <dsp:spPr>
        <a:xfrm>
          <a:off x="5377100" y="1668154"/>
          <a:ext cx="292293" cy="341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377100" y="1736540"/>
        <a:ext cx="204605" cy="205156"/>
      </dsp:txXfrm>
    </dsp:sp>
    <dsp:sp modelId="{D94B3328-26B3-4EF4-BFB3-D4DB5A1751E8}">
      <dsp:nvSpPr>
        <dsp:cNvPr id="0" name=""/>
        <dsp:cNvSpPr/>
      </dsp:nvSpPr>
      <dsp:spPr>
        <a:xfrm>
          <a:off x="5790723" y="1005384"/>
          <a:ext cx="1378743" cy="166746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National Action Committee on the Status of Women</a:t>
          </a:r>
          <a:endParaRPr lang="en-US" sz="1800" kern="1200" dirty="0"/>
        </a:p>
      </dsp:txBody>
      <dsp:txXfrm>
        <a:off x="5831105" y="1045766"/>
        <a:ext cx="1297979" cy="1586704"/>
      </dsp:txXfrm>
    </dsp:sp>
    <dsp:sp modelId="{F0793A25-21AD-4108-B8DF-92902E347AB2}">
      <dsp:nvSpPr>
        <dsp:cNvPr id="0" name=""/>
        <dsp:cNvSpPr/>
      </dsp:nvSpPr>
      <dsp:spPr>
        <a:xfrm>
          <a:off x="7307341" y="1668154"/>
          <a:ext cx="292293" cy="341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307341" y="1736540"/>
        <a:ext cx="204605" cy="205156"/>
      </dsp:txXfrm>
    </dsp:sp>
    <dsp:sp modelId="{8E3ACB6B-4A05-4795-9CCF-6804B990CC97}">
      <dsp:nvSpPr>
        <dsp:cNvPr id="0" name=""/>
        <dsp:cNvSpPr/>
      </dsp:nvSpPr>
      <dsp:spPr>
        <a:xfrm>
          <a:off x="7720965" y="1005384"/>
          <a:ext cx="1378743" cy="166746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Law changed and is no longer a double standard</a:t>
          </a:r>
          <a:endParaRPr lang="en-US" sz="1800" kern="1200" dirty="0"/>
        </a:p>
      </dsp:txBody>
      <dsp:txXfrm>
        <a:off x="7761347" y="1045766"/>
        <a:ext cx="1297979" cy="1586704"/>
      </dsp:txXfrm>
    </dsp:sp>
    <dsp:sp modelId="{0DB3B33B-0711-4CFA-A6C7-C04A846752F7}">
      <dsp:nvSpPr>
        <dsp:cNvPr id="0" name=""/>
        <dsp:cNvSpPr/>
      </dsp:nvSpPr>
      <dsp:spPr>
        <a:xfrm>
          <a:off x="9237583" y="1668154"/>
          <a:ext cx="292293" cy="3419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237583" y="1736540"/>
        <a:ext cx="204605" cy="205156"/>
      </dsp:txXfrm>
    </dsp:sp>
    <dsp:sp modelId="{4C121668-FD61-42A2-9291-100CC315790E}">
      <dsp:nvSpPr>
        <dsp:cNvPr id="0" name=""/>
        <dsp:cNvSpPr/>
      </dsp:nvSpPr>
      <dsp:spPr>
        <a:xfrm>
          <a:off x="9651206" y="1005384"/>
          <a:ext cx="1378743" cy="1667468"/>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CA" sz="1800" kern="1200" dirty="0"/>
            <a:t>Breast feeding in public</a:t>
          </a:r>
          <a:endParaRPr lang="en-US" sz="1800" kern="1200" dirty="0"/>
        </a:p>
      </dsp:txBody>
      <dsp:txXfrm>
        <a:off x="9691588" y="1045766"/>
        <a:ext cx="1297979" cy="1586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AEEFF-CF85-417A-B509-456BA15269CA}">
      <dsp:nvSpPr>
        <dsp:cNvPr id="0" name=""/>
        <dsp:cNvSpPr/>
      </dsp:nvSpPr>
      <dsp:spPr>
        <a:xfrm>
          <a:off x="425934" y="1150815"/>
          <a:ext cx="1269562" cy="1269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822DE-4CDD-4CCF-943E-A05C6527CB27}">
      <dsp:nvSpPr>
        <dsp:cNvPr id="0" name=""/>
        <dsp:cNvSpPr/>
      </dsp:nvSpPr>
      <dsp:spPr>
        <a:xfrm>
          <a:off x="696497" y="1421378"/>
          <a:ext cx="728437" cy="728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939A99-8AD9-4ED5-91EE-55AB04537319}">
      <dsp:nvSpPr>
        <dsp:cNvPr id="0" name=""/>
        <dsp:cNvSpPr/>
      </dsp:nvSpPr>
      <dsp:spPr>
        <a:xfrm>
          <a:off x="20091" y="2815815"/>
          <a:ext cx="208125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Looking at patterns of technological change from the social science perspective </a:t>
          </a:r>
          <a:endParaRPr lang="en-US" sz="1100" kern="1200"/>
        </a:p>
      </dsp:txBody>
      <dsp:txXfrm>
        <a:off x="20091" y="2815815"/>
        <a:ext cx="2081250" cy="742500"/>
      </dsp:txXfrm>
    </dsp:sp>
    <dsp:sp modelId="{ABF11F07-3B1F-4487-A815-D84C72869C66}">
      <dsp:nvSpPr>
        <dsp:cNvPr id="0" name=""/>
        <dsp:cNvSpPr/>
      </dsp:nvSpPr>
      <dsp:spPr>
        <a:xfrm>
          <a:off x="2871403" y="1150815"/>
          <a:ext cx="1269562" cy="1269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7B5A8-B4C6-4C53-B81D-D673B0925B1F}">
      <dsp:nvSpPr>
        <dsp:cNvPr id="0" name=""/>
        <dsp:cNvSpPr/>
      </dsp:nvSpPr>
      <dsp:spPr>
        <a:xfrm>
          <a:off x="3141966" y="1421378"/>
          <a:ext cx="728437" cy="728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32F10B-1FAB-4645-8B28-0BC47A0FD87A}">
      <dsp:nvSpPr>
        <dsp:cNvPr id="0" name=""/>
        <dsp:cNvSpPr/>
      </dsp:nvSpPr>
      <dsp:spPr>
        <a:xfrm>
          <a:off x="2465560" y="2815815"/>
          <a:ext cx="208125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Identify how society has adapted to cope with the social stressors of technological change on the individual </a:t>
          </a:r>
          <a:endParaRPr lang="en-US" sz="1100" kern="1200"/>
        </a:p>
      </dsp:txBody>
      <dsp:txXfrm>
        <a:off x="2465560" y="2815815"/>
        <a:ext cx="2081250" cy="742500"/>
      </dsp:txXfrm>
    </dsp:sp>
    <dsp:sp modelId="{C9E8D5F2-3AA0-4301-9079-1DBC5A5F3F87}">
      <dsp:nvSpPr>
        <dsp:cNvPr id="0" name=""/>
        <dsp:cNvSpPr/>
      </dsp:nvSpPr>
      <dsp:spPr>
        <a:xfrm>
          <a:off x="5316872" y="1150815"/>
          <a:ext cx="1269562" cy="12695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7A91F-56A3-47F9-8C3C-E020A003BC85}">
      <dsp:nvSpPr>
        <dsp:cNvPr id="0" name=""/>
        <dsp:cNvSpPr/>
      </dsp:nvSpPr>
      <dsp:spPr>
        <a:xfrm>
          <a:off x="5587435" y="1421378"/>
          <a:ext cx="728437" cy="728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5019F1-D481-433A-808A-D77AEB7ABDE6}">
      <dsp:nvSpPr>
        <dsp:cNvPr id="0" name=""/>
        <dsp:cNvSpPr/>
      </dsp:nvSpPr>
      <dsp:spPr>
        <a:xfrm>
          <a:off x="4911028" y="2815815"/>
          <a:ext cx="2081250" cy="74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CA" sz="1100" kern="1200"/>
            <a:t>Analyze the technological advances which have led to cultural adaptations </a:t>
          </a:r>
          <a:endParaRPr lang="en-US" sz="1100" kern="1200"/>
        </a:p>
      </dsp:txBody>
      <dsp:txXfrm>
        <a:off x="4911028" y="2815815"/>
        <a:ext cx="2081250" cy="7425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2/12/2024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471901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04184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2/12/2024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58011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6207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2/12/2024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30671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9198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650435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1892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78473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2/12/2024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346147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1855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2/12/2024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41448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theguardian.com/world/2011/oct/16/occupy-protests-europe-london-assang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SNk7Ksdx1j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tinfoil-tirades.blogspot.co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aEr6K1bwIV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683F1FFD-1AA8-4EC2-97B9-FEC7564F48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3" name="Rectangle 72">
            <a:extLst>
              <a:ext uri="{FF2B5EF4-FFF2-40B4-BE49-F238E27FC236}">
                <a16:creationId xmlns:a16="http://schemas.microsoft.com/office/drawing/2014/main" id="{8FF0F8A7-C9E3-49D9-A67E-09FF582C78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026" name="Picture 2" descr="Image result for tattoo face">
            <a:extLst>
              <a:ext uri="{FF2B5EF4-FFF2-40B4-BE49-F238E27FC236}">
                <a16:creationId xmlns:a16="http://schemas.microsoft.com/office/drawing/2014/main" id="{BB6DDB50-5D2E-4BF9-B2AD-BFD637FABD2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2" r="2" b="23274"/>
          <a:stretch/>
        </p:blipFill>
        <p:spPr bwMode="auto">
          <a:xfrm>
            <a:off x="446534" y="723899"/>
            <a:ext cx="7498616" cy="5676901"/>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A4274C20-A98B-4AC3-B16A-B7F41CB582DC}"/>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76" name="Rectangle 75">
              <a:extLst>
                <a:ext uri="{FF2B5EF4-FFF2-40B4-BE49-F238E27FC236}">
                  <a16:creationId xmlns:a16="http://schemas.microsoft.com/office/drawing/2014/main" id="{43ECC69B-2243-424A-8237-CF490F8B06C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6D2EA3B9-3D17-4510-8464-E74F67267C00}"/>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77">
              <a:extLst>
                <a:ext uri="{FF2B5EF4-FFF2-40B4-BE49-F238E27FC236}">
                  <a16:creationId xmlns:a16="http://schemas.microsoft.com/office/drawing/2014/main" id="{AA5DFA43-F31D-4C31-8826-6B40A21CF9AD}"/>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B851D70-B42B-4929-A76B-984D56E201AF}"/>
              </a:ext>
            </a:extLst>
          </p:cNvPr>
          <p:cNvSpPr>
            <a:spLocks noGrp="1"/>
          </p:cNvSpPr>
          <p:nvPr>
            <p:ph type="ctrTitle"/>
          </p:nvPr>
        </p:nvSpPr>
        <p:spPr>
          <a:xfrm>
            <a:off x="8296275" y="1419225"/>
            <a:ext cx="3081576" cy="2085869"/>
          </a:xfrm>
        </p:spPr>
        <p:txBody>
          <a:bodyPr>
            <a:normAutofit/>
          </a:bodyPr>
          <a:lstStyle/>
          <a:p>
            <a:r>
              <a:rPr lang="en-CA" dirty="0">
                <a:solidFill>
                  <a:srgbClr val="FFFFFF"/>
                </a:solidFill>
              </a:rPr>
              <a:t>Social deviance </a:t>
            </a:r>
            <a:endParaRPr lang="en-US" dirty="0">
              <a:solidFill>
                <a:srgbClr val="FFFFFF"/>
              </a:solidFill>
            </a:endParaRPr>
          </a:p>
        </p:txBody>
      </p:sp>
      <p:sp>
        <p:nvSpPr>
          <p:cNvPr id="3" name="Subtitle 2">
            <a:extLst>
              <a:ext uri="{FF2B5EF4-FFF2-40B4-BE49-F238E27FC236}">
                <a16:creationId xmlns:a16="http://schemas.microsoft.com/office/drawing/2014/main" id="{5A7E3E66-100A-4F60-B1E5-B283E3E35F50}"/>
              </a:ext>
            </a:extLst>
          </p:cNvPr>
          <p:cNvSpPr>
            <a:spLocks noGrp="1"/>
          </p:cNvSpPr>
          <p:nvPr>
            <p:ph type="subTitle" idx="1"/>
          </p:nvPr>
        </p:nvSpPr>
        <p:spPr>
          <a:xfrm>
            <a:off x="8296275" y="3505095"/>
            <a:ext cx="3081576" cy="1733655"/>
          </a:xfrm>
        </p:spPr>
        <p:txBody>
          <a:bodyPr>
            <a:normAutofit/>
          </a:bodyPr>
          <a:lstStyle/>
          <a:p>
            <a:r>
              <a:rPr lang="en-CA" dirty="0">
                <a:solidFill>
                  <a:schemeClr val="bg2"/>
                </a:solidFill>
              </a:rPr>
              <a:t>Subculture</a:t>
            </a:r>
            <a:endParaRPr lang="en-US" dirty="0">
              <a:solidFill>
                <a:schemeClr val="bg2"/>
              </a:solidFill>
            </a:endParaRPr>
          </a:p>
        </p:txBody>
      </p:sp>
    </p:spTree>
    <p:extLst>
      <p:ext uri="{BB962C8B-B14F-4D97-AF65-F5344CB8AC3E}">
        <p14:creationId xmlns:p14="http://schemas.microsoft.com/office/powerpoint/2010/main" val="86726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louis riel comic">
            <a:extLst>
              <a:ext uri="{FF2B5EF4-FFF2-40B4-BE49-F238E27FC236}">
                <a16:creationId xmlns:a16="http://schemas.microsoft.com/office/drawing/2014/main" id="{91DB1B10-53C2-4F6E-98F9-0CE7F7A68B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49125" y="2326196"/>
            <a:ext cx="7693750" cy="38661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6FB2DF-6F30-4800-BEC8-638D56E1720C}"/>
              </a:ext>
            </a:extLst>
          </p:cNvPr>
          <p:cNvSpPr>
            <a:spLocks noGrp="1"/>
          </p:cNvSpPr>
          <p:nvPr>
            <p:ph type="title"/>
          </p:nvPr>
        </p:nvSpPr>
        <p:spPr>
          <a:xfrm>
            <a:off x="1297038" y="803345"/>
            <a:ext cx="7413623" cy="898149"/>
          </a:xfrm>
        </p:spPr>
        <p:txBody>
          <a:bodyPr vert="horz" lIns="91440" tIns="45720" rIns="91440" bIns="45720" rtlCol="0" anchor="b">
            <a:normAutofit/>
          </a:bodyPr>
          <a:lstStyle/>
          <a:p>
            <a:pPr algn="r"/>
            <a:r>
              <a:rPr lang="en-CA" sz="4800" dirty="0"/>
              <a:t>Human Factors</a:t>
            </a:r>
            <a:endParaRPr lang="en-US" sz="4800" dirty="0"/>
          </a:p>
        </p:txBody>
      </p:sp>
    </p:spTree>
    <p:extLst>
      <p:ext uri="{BB962C8B-B14F-4D97-AF65-F5344CB8AC3E}">
        <p14:creationId xmlns:p14="http://schemas.microsoft.com/office/powerpoint/2010/main" val="3336730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60BC-0CF7-472F-9F61-A9B0226B53BD}"/>
              </a:ext>
            </a:extLst>
          </p:cNvPr>
          <p:cNvSpPr>
            <a:spLocks noGrp="1"/>
          </p:cNvSpPr>
          <p:nvPr>
            <p:ph type="title"/>
          </p:nvPr>
        </p:nvSpPr>
        <p:spPr/>
        <p:txBody>
          <a:bodyPr/>
          <a:lstStyle/>
          <a:p>
            <a:r>
              <a:rPr lang="en-CA" dirty="0"/>
              <a:t>OCCUPY PROTESTS OF 2011</a:t>
            </a:r>
            <a:endParaRPr lang="en-US" dirty="0"/>
          </a:p>
        </p:txBody>
      </p:sp>
      <p:sp>
        <p:nvSpPr>
          <p:cNvPr id="3" name="Content Placeholder 2">
            <a:extLst>
              <a:ext uri="{FF2B5EF4-FFF2-40B4-BE49-F238E27FC236}">
                <a16:creationId xmlns:a16="http://schemas.microsoft.com/office/drawing/2014/main" id="{D541B0FB-204F-4977-9CF6-554C790E71F8}"/>
              </a:ext>
            </a:extLst>
          </p:cNvPr>
          <p:cNvSpPr>
            <a:spLocks noGrp="1"/>
          </p:cNvSpPr>
          <p:nvPr>
            <p:ph idx="1"/>
          </p:nvPr>
        </p:nvSpPr>
        <p:spPr/>
        <p:txBody>
          <a:bodyPr/>
          <a:lstStyle/>
          <a:p>
            <a:r>
              <a:rPr lang="en-US" dirty="0">
                <a:hlinkClick r:id="rId2"/>
              </a:rPr>
              <a:t>https://www.theguardian.com/world/2011/oct/16/occupy-protests-europe-london-assange</a:t>
            </a:r>
            <a:endParaRPr lang="en-US" dirty="0"/>
          </a:p>
          <a:p>
            <a:endParaRPr lang="en-US" dirty="0"/>
          </a:p>
        </p:txBody>
      </p:sp>
      <p:sp>
        <p:nvSpPr>
          <p:cNvPr id="4" name="AutoShape 2" descr="Occupy Wall Street protesters take part in a demonstration at Times Square in New York.">
            <a:extLst>
              <a:ext uri="{FF2B5EF4-FFF2-40B4-BE49-F238E27FC236}">
                <a16:creationId xmlns:a16="http://schemas.microsoft.com/office/drawing/2014/main" id="{295B66FD-DC29-411A-ADCA-8C3C9B1E5C7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2334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276C-6452-4B5F-836E-7213D568D698}"/>
              </a:ext>
            </a:extLst>
          </p:cNvPr>
          <p:cNvSpPr>
            <a:spLocks noGrp="1"/>
          </p:cNvSpPr>
          <p:nvPr>
            <p:ph type="title"/>
          </p:nvPr>
        </p:nvSpPr>
        <p:spPr/>
        <p:txBody>
          <a:bodyPr/>
          <a:lstStyle/>
          <a:p>
            <a:r>
              <a:rPr lang="en-CA" dirty="0"/>
              <a:t>THE OCCUPY PROTEST</a:t>
            </a:r>
            <a:endParaRPr lang="en-US" dirty="0"/>
          </a:p>
        </p:txBody>
      </p:sp>
      <p:sp>
        <p:nvSpPr>
          <p:cNvPr id="3" name="Content Placeholder 2">
            <a:extLst>
              <a:ext uri="{FF2B5EF4-FFF2-40B4-BE49-F238E27FC236}">
                <a16:creationId xmlns:a16="http://schemas.microsoft.com/office/drawing/2014/main" id="{BDD88F1B-1549-477F-AE6A-17551F438C40}"/>
              </a:ext>
            </a:extLst>
          </p:cNvPr>
          <p:cNvSpPr>
            <a:spLocks noGrp="1"/>
          </p:cNvSpPr>
          <p:nvPr>
            <p:ph idx="1"/>
          </p:nvPr>
        </p:nvSpPr>
        <p:spPr/>
        <p:txBody>
          <a:bodyPr/>
          <a:lstStyle/>
          <a:p>
            <a:r>
              <a:rPr lang="en-CA" dirty="0"/>
              <a:t>The protests occurred in London, Stockholm, Bosnia, Berlin, and New York. </a:t>
            </a:r>
          </a:p>
          <a:p>
            <a:r>
              <a:rPr lang="en-CA" dirty="0"/>
              <a:t>Do you think that capitalism is something that could be changed through agents of social change like protests?</a:t>
            </a:r>
            <a:endParaRPr lang="en-US" dirty="0"/>
          </a:p>
        </p:txBody>
      </p:sp>
      <p:sp>
        <p:nvSpPr>
          <p:cNvPr id="4" name="AutoShape 2" descr="Occupy Wall Street protesters take part in a demonstration at Times Square in New York.">
            <a:extLst>
              <a:ext uri="{FF2B5EF4-FFF2-40B4-BE49-F238E27FC236}">
                <a16:creationId xmlns:a16="http://schemas.microsoft.com/office/drawing/2014/main" id="{0FA8F394-BE5D-4870-9ACC-33A19ACFB52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29049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8F4F8-13E2-423E-AFF1-8BACE2297DD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F0364B-8288-4C7F-9216-D300FDEE3E1B}"/>
              </a:ext>
            </a:extLst>
          </p:cNvPr>
          <p:cNvSpPr>
            <a:spLocks noGrp="1"/>
          </p:cNvSpPr>
          <p:nvPr>
            <p:ph idx="1"/>
          </p:nvPr>
        </p:nvSpPr>
        <p:spPr/>
        <p:txBody>
          <a:bodyPr/>
          <a:lstStyle/>
          <a:p>
            <a:endParaRPr lang="en-US"/>
          </a:p>
        </p:txBody>
      </p:sp>
      <p:pic>
        <p:nvPicPr>
          <p:cNvPr id="3074" name="Picture 2" descr="Image result for warren buffet wealth">
            <a:extLst>
              <a:ext uri="{FF2B5EF4-FFF2-40B4-BE49-F238E27FC236}">
                <a16:creationId xmlns:a16="http://schemas.microsoft.com/office/drawing/2014/main" id="{553419F7-82E4-45AC-AD61-B35407939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49" y="216976"/>
            <a:ext cx="11290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09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F86DB-B83C-44EF-9BE0-4A0E950BC087}"/>
              </a:ext>
            </a:extLst>
          </p:cNvPr>
          <p:cNvSpPr>
            <a:spLocks noGrp="1"/>
          </p:cNvSpPr>
          <p:nvPr>
            <p:ph type="title"/>
          </p:nvPr>
        </p:nvSpPr>
        <p:spPr/>
        <p:txBody>
          <a:bodyPr/>
          <a:lstStyle/>
          <a:p>
            <a:r>
              <a:rPr lang="en-CA" dirty="0"/>
              <a:t>Anti-immigration protests (2017)</a:t>
            </a:r>
            <a:endParaRPr lang="en-US" dirty="0"/>
          </a:p>
        </p:txBody>
      </p:sp>
      <p:sp>
        <p:nvSpPr>
          <p:cNvPr id="3" name="Content Placeholder 2">
            <a:extLst>
              <a:ext uri="{FF2B5EF4-FFF2-40B4-BE49-F238E27FC236}">
                <a16:creationId xmlns:a16="http://schemas.microsoft.com/office/drawing/2014/main" id="{27FDA9AD-78A7-44DF-8B1A-F15BD11467A2}"/>
              </a:ext>
            </a:extLst>
          </p:cNvPr>
          <p:cNvSpPr>
            <a:spLocks noGrp="1"/>
          </p:cNvSpPr>
          <p:nvPr>
            <p:ph idx="1"/>
          </p:nvPr>
        </p:nvSpPr>
        <p:spPr/>
        <p:txBody>
          <a:bodyPr/>
          <a:lstStyle/>
          <a:p>
            <a:r>
              <a:rPr lang="en-US" dirty="0"/>
              <a:t>https://www.thestar.com/news/canada/2017/08/20/trudeau-urges-trust-in-government-as-anti-immigrant-protests-take-place-in-quebec.html</a:t>
            </a:r>
          </a:p>
        </p:txBody>
      </p:sp>
    </p:spTree>
    <p:extLst>
      <p:ext uri="{BB962C8B-B14F-4D97-AF65-F5344CB8AC3E}">
        <p14:creationId xmlns:p14="http://schemas.microsoft.com/office/powerpoint/2010/main" val="43632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BA45-7EAF-4C86-AC46-097EB612F813}"/>
              </a:ext>
            </a:extLst>
          </p:cNvPr>
          <p:cNvSpPr>
            <a:spLocks noGrp="1"/>
          </p:cNvSpPr>
          <p:nvPr>
            <p:ph type="title"/>
          </p:nvPr>
        </p:nvSpPr>
        <p:spPr/>
        <p:txBody>
          <a:bodyPr/>
          <a:lstStyle/>
          <a:p>
            <a:r>
              <a:rPr lang="en-CA" dirty="0"/>
              <a:t>Protests: </a:t>
            </a:r>
            <a:r>
              <a:rPr lang="en-CA" dirty="0" err="1"/>
              <a:t>gwen</a:t>
            </a:r>
            <a:r>
              <a:rPr lang="en-CA" dirty="0"/>
              <a:t> Jacobs (JULY 1991)</a:t>
            </a:r>
            <a:endParaRPr lang="en-US" dirty="0"/>
          </a:p>
        </p:txBody>
      </p:sp>
      <p:graphicFrame>
        <p:nvGraphicFramePr>
          <p:cNvPr id="5" name="Content Placeholder 4">
            <a:extLst>
              <a:ext uri="{FF2B5EF4-FFF2-40B4-BE49-F238E27FC236}">
                <a16:creationId xmlns:a16="http://schemas.microsoft.com/office/drawing/2014/main" id="{1227E02A-EC04-4B37-B145-E871DFBEE068}"/>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4BFE249E-1AE6-4FE1-B486-3C2110691012}"/>
              </a:ext>
            </a:extLst>
          </p:cNvPr>
          <p:cNvPicPr>
            <a:picLocks noChangeAspect="1"/>
          </p:cNvPicPr>
          <p:nvPr/>
        </p:nvPicPr>
        <p:blipFill>
          <a:blip r:embed="rId7"/>
          <a:stretch>
            <a:fillRect/>
          </a:stretch>
        </p:blipFill>
        <p:spPr>
          <a:xfrm>
            <a:off x="9918914" y="691850"/>
            <a:ext cx="1839132" cy="2513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21387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A8AF9B1-7D64-4564-969F-CB2B27ED9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5" name="Picture 4" descr="Different coloured question marks">
            <a:extLst>
              <a:ext uri="{FF2B5EF4-FFF2-40B4-BE49-F238E27FC236}">
                <a16:creationId xmlns:a16="http://schemas.microsoft.com/office/drawing/2014/main" id="{24EC245D-6941-4190-A055-1764FFE23B4F}"/>
              </a:ext>
            </a:extLst>
          </p:cNvPr>
          <p:cNvPicPr>
            <a:picLocks noChangeAspect="1"/>
          </p:cNvPicPr>
          <p:nvPr/>
        </p:nvPicPr>
        <p:blipFill rotWithShape="1">
          <a:blip r:embed="rId2"/>
          <a:srcRect r="9085" b="9085"/>
          <a:stretch/>
        </p:blipFill>
        <p:spPr>
          <a:xfrm>
            <a:off x="20" y="10"/>
            <a:ext cx="12191980" cy="6857990"/>
          </a:xfrm>
          <a:prstGeom prst="rect">
            <a:avLst/>
          </a:prstGeom>
        </p:spPr>
      </p:pic>
      <p:grpSp>
        <p:nvGrpSpPr>
          <p:cNvPr id="11" name="Group 10">
            <a:extLst>
              <a:ext uri="{FF2B5EF4-FFF2-40B4-BE49-F238E27FC236}">
                <a16:creationId xmlns:a16="http://schemas.microsoft.com/office/drawing/2014/main" id="{8D854759-2D3E-4B54-A780-D84D49E80F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2" name="Rectangle 11">
              <a:extLst>
                <a:ext uri="{FF2B5EF4-FFF2-40B4-BE49-F238E27FC236}">
                  <a16:creationId xmlns:a16="http://schemas.microsoft.com/office/drawing/2014/main" id="{459856EA-FC8A-44D1-BC3D-2B8EDD0C8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1038B56-933B-44DD-AF10-63436FCCF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C95411E1-D3A3-4AFB-85C4-19A3FA90F46D}"/>
              </a:ext>
            </a:extLst>
          </p:cNvPr>
          <p:cNvSpPr>
            <a:spLocks noGrp="1"/>
          </p:cNvSpPr>
          <p:nvPr>
            <p:ph type="title"/>
          </p:nvPr>
        </p:nvSpPr>
        <p:spPr>
          <a:xfrm>
            <a:off x="584200" y="1006956"/>
            <a:ext cx="3412067" cy="1372177"/>
          </a:xfrm>
        </p:spPr>
        <p:txBody>
          <a:bodyPr anchor="ctr">
            <a:normAutofit/>
          </a:bodyPr>
          <a:lstStyle/>
          <a:p>
            <a:r>
              <a:rPr lang="en-CA">
                <a:solidFill>
                  <a:srgbClr val="FFFFFF"/>
                </a:solidFill>
              </a:rPr>
              <a:t>QUESTION:</a:t>
            </a:r>
            <a:endParaRPr lang="en-US">
              <a:solidFill>
                <a:srgbClr val="FFFFFF"/>
              </a:solidFill>
            </a:endParaRPr>
          </a:p>
        </p:txBody>
      </p:sp>
      <p:sp>
        <p:nvSpPr>
          <p:cNvPr id="3" name="Content Placeholder 2">
            <a:extLst>
              <a:ext uri="{FF2B5EF4-FFF2-40B4-BE49-F238E27FC236}">
                <a16:creationId xmlns:a16="http://schemas.microsoft.com/office/drawing/2014/main" id="{29E5960C-18BE-4C71-B2E9-474F2512E76B}"/>
              </a:ext>
            </a:extLst>
          </p:cNvPr>
          <p:cNvSpPr>
            <a:spLocks noGrp="1"/>
          </p:cNvSpPr>
          <p:nvPr>
            <p:ph idx="1"/>
          </p:nvPr>
        </p:nvSpPr>
        <p:spPr>
          <a:xfrm>
            <a:off x="581193" y="2438399"/>
            <a:ext cx="3415074" cy="3564467"/>
          </a:xfrm>
        </p:spPr>
        <p:txBody>
          <a:bodyPr>
            <a:normAutofit/>
          </a:bodyPr>
          <a:lstStyle/>
          <a:p>
            <a:r>
              <a:rPr lang="en-CA">
                <a:solidFill>
                  <a:srgbClr val="FFFFFF"/>
                </a:solidFill>
              </a:rPr>
              <a:t>Where do criminals fall within the categories of social deviance? </a:t>
            </a:r>
            <a:endParaRPr lang="en-US">
              <a:solidFill>
                <a:srgbClr val="FFFFFF"/>
              </a:solidFill>
            </a:endParaRPr>
          </a:p>
        </p:txBody>
      </p:sp>
    </p:spTree>
    <p:extLst>
      <p:ext uri="{BB962C8B-B14F-4D97-AF65-F5344CB8AC3E}">
        <p14:creationId xmlns:p14="http://schemas.microsoft.com/office/powerpoint/2010/main" val="351130072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691D59-8F51-4DD8-AD41-D568D29B08F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AEF18-0627-48F3-9B3D-F7E8F050B1D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CEAEE08A-C572-438F-9753-B0D527A515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DB93146F-62ED-4C59-844C-0935D0FB503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F9CD4BEB-C391-4F7E-9838-95411A83234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26" name="Picture 2" descr="Image result for rope knot">
            <a:extLst>
              <a:ext uri="{FF2B5EF4-FFF2-40B4-BE49-F238E27FC236}">
                <a16:creationId xmlns:a16="http://schemas.microsoft.com/office/drawing/2014/main" id="{F8DF14EA-320B-42BE-8318-04D7C8EC58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27" y="2790605"/>
            <a:ext cx="6491416" cy="36027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ECBAE7-C94B-4ED8-A3DA-1232C8641C2E}"/>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dirty="0">
                <a:solidFill>
                  <a:schemeClr val="accent1"/>
                </a:solidFill>
              </a:rPr>
              <a:t>Tug-of-war discussion</a:t>
            </a:r>
          </a:p>
        </p:txBody>
      </p:sp>
      <p:sp>
        <p:nvSpPr>
          <p:cNvPr id="3" name="Content Placeholder 2">
            <a:extLst>
              <a:ext uri="{FF2B5EF4-FFF2-40B4-BE49-F238E27FC236}">
                <a16:creationId xmlns:a16="http://schemas.microsoft.com/office/drawing/2014/main" id="{CA77E040-566E-4A5D-82A2-700B88DBAA7A}"/>
              </a:ext>
            </a:extLst>
          </p:cNvPr>
          <p:cNvSpPr>
            <a:spLocks noGrp="1"/>
          </p:cNvSpPr>
          <p:nvPr>
            <p:ph idx="1"/>
          </p:nvPr>
        </p:nvSpPr>
        <p:spPr>
          <a:xfrm>
            <a:off x="581194" y="2172965"/>
            <a:ext cx="10993546" cy="525565"/>
          </a:xfrm>
        </p:spPr>
        <p:txBody>
          <a:bodyPr vert="horz" lIns="91440" tIns="45720" rIns="91440" bIns="45720" rtlCol="0" anchor="t">
            <a:normAutofit fontScale="92500" lnSpcReduction="20000"/>
          </a:bodyPr>
          <a:lstStyle/>
          <a:p>
            <a:pPr marL="0" indent="0">
              <a:buNone/>
            </a:pPr>
            <a:r>
              <a:rPr lang="en-US" cap="all" dirty="0">
                <a:solidFill>
                  <a:schemeClr val="tx1"/>
                </a:solidFill>
              </a:rPr>
              <a:t>Do you think that a negative event could lead to a social change or movement? Why or why not?</a:t>
            </a:r>
          </a:p>
        </p:txBody>
      </p:sp>
    </p:spTree>
    <p:extLst>
      <p:ext uri="{BB962C8B-B14F-4D97-AF65-F5344CB8AC3E}">
        <p14:creationId xmlns:p14="http://schemas.microsoft.com/office/powerpoint/2010/main" val="121036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923FD-F0F9-45F4-8A3E-7D0B073C53AD}"/>
              </a:ext>
            </a:extLst>
          </p:cNvPr>
          <p:cNvSpPr>
            <a:spLocks noGrp="1"/>
          </p:cNvSpPr>
          <p:nvPr>
            <p:ph type="title"/>
          </p:nvPr>
        </p:nvSpPr>
        <p:spPr>
          <a:xfrm>
            <a:off x="581192" y="702156"/>
            <a:ext cx="11029616" cy="1013800"/>
          </a:xfrm>
        </p:spPr>
        <p:txBody>
          <a:bodyPr/>
          <a:lstStyle/>
          <a:p>
            <a:r>
              <a:rPr lang="en-CA" dirty="0"/>
              <a:t>Tug-of war discussion</a:t>
            </a:r>
            <a:endParaRPr lang="en-US" dirty="0"/>
          </a:p>
        </p:txBody>
      </p:sp>
      <p:sp>
        <p:nvSpPr>
          <p:cNvPr id="3" name="Content Placeholder 2">
            <a:extLst>
              <a:ext uri="{FF2B5EF4-FFF2-40B4-BE49-F238E27FC236}">
                <a16:creationId xmlns:a16="http://schemas.microsoft.com/office/drawing/2014/main" id="{342A2536-A408-40C8-867F-A91469EF0840}"/>
              </a:ext>
            </a:extLst>
          </p:cNvPr>
          <p:cNvSpPr>
            <a:spLocks noGrp="1"/>
          </p:cNvSpPr>
          <p:nvPr>
            <p:ph idx="1"/>
          </p:nvPr>
        </p:nvSpPr>
        <p:spPr/>
        <p:txBody>
          <a:bodyPr/>
          <a:lstStyle/>
          <a:p>
            <a:r>
              <a:rPr lang="en-CA" sz="2800" b="1" dirty="0"/>
              <a:t>Yes    </a:t>
            </a:r>
            <a:r>
              <a:rPr lang="en-CA" dirty="0"/>
              <a:t>                                                                                                                              </a:t>
            </a:r>
            <a:r>
              <a:rPr lang="en-CA" sz="2800" b="1" dirty="0"/>
              <a:t>No</a:t>
            </a:r>
            <a:endParaRPr lang="en-US" b="1" dirty="0"/>
          </a:p>
        </p:txBody>
      </p:sp>
      <p:pic>
        <p:nvPicPr>
          <p:cNvPr id="2050" name="Picture 2" descr="Image result for stickies">
            <a:extLst>
              <a:ext uri="{FF2B5EF4-FFF2-40B4-BE49-F238E27FC236}">
                <a16:creationId xmlns:a16="http://schemas.microsoft.com/office/drawing/2014/main" id="{832B657F-E2E5-4667-81EC-C3900DD76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397" y="2180496"/>
            <a:ext cx="2600130" cy="18106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tickies">
            <a:extLst>
              <a:ext uri="{FF2B5EF4-FFF2-40B4-BE49-F238E27FC236}">
                <a16:creationId xmlns:a16="http://schemas.microsoft.com/office/drawing/2014/main" id="{744AEFFA-D654-4FCF-8759-7BC35606F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55" y="4187613"/>
            <a:ext cx="3066872" cy="21357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tickies">
            <a:extLst>
              <a:ext uri="{FF2B5EF4-FFF2-40B4-BE49-F238E27FC236}">
                <a16:creationId xmlns:a16="http://schemas.microsoft.com/office/drawing/2014/main" id="{8F207234-A516-40E9-88CF-E85FA0095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8553" y="2106353"/>
            <a:ext cx="2514092" cy="17507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stickies">
            <a:extLst>
              <a:ext uri="{FF2B5EF4-FFF2-40B4-BE49-F238E27FC236}">
                <a16:creationId xmlns:a16="http://schemas.microsoft.com/office/drawing/2014/main" id="{6CF5BEA8-42BA-4D9A-832A-E5F3DDDC7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3174" y="4349321"/>
            <a:ext cx="2514092" cy="17507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stickies">
            <a:extLst>
              <a:ext uri="{FF2B5EF4-FFF2-40B4-BE49-F238E27FC236}">
                <a16:creationId xmlns:a16="http://schemas.microsoft.com/office/drawing/2014/main" id="{F30E5E6F-E111-4AAF-9721-4DD8600A5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2645" y="2268869"/>
            <a:ext cx="2514092" cy="17507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stickies">
            <a:extLst>
              <a:ext uri="{FF2B5EF4-FFF2-40B4-BE49-F238E27FC236}">
                <a16:creationId xmlns:a16="http://schemas.microsoft.com/office/drawing/2014/main" id="{3FDDCC6D-F88C-43AB-A0E4-16BCB5EFAD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5541" y="3857131"/>
            <a:ext cx="2514092" cy="175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96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5B93-9F50-45DD-955C-CF281E801BC5}"/>
              </a:ext>
            </a:extLst>
          </p:cNvPr>
          <p:cNvSpPr>
            <a:spLocks noGrp="1"/>
          </p:cNvSpPr>
          <p:nvPr>
            <p:ph type="title"/>
          </p:nvPr>
        </p:nvSpPr>
        <p:spPr/>
        <p:txBody>
          <a:bodyPr/>
          <a:lstStyle/>
          <a:p>
            <a:r>
              <a:rPr lang="en-CA" dirty="0"/>
              <a:t>Violence against women:  Angelina </a:t>
            </a:r>
            <a:r>
              <a:rPr lang="en-CA" dirty="0" err="1"/>
              <a:t>jolie</a:t>
            </a:r>
            <a:r>
              <a:rPr lang="en-CA" dirty="0"/>
              <a:t> (2017)</a:t>
            </a:r>
            <a:endParaRPr lang="en-US" dirty="0"/>
          </a:p>
        </p:txBody>
      </p:sp>
      <p:pic>
        <p:nvPicPr>
          <p:cNvPr id="4" name="Online Media 3" title="Angelina Jolie takes UN to task for not doing more to fight violence against women">
            <a:hlinkClick r:id="" action="ppaction://media"/>
            <a:extLst>
              <a:ext uri="{FF2B5EF4-FFF2-40B4-BE49-F238E27FC236}">
                <a16:creationId xmlns:a16="http://schemas.microsoft.com/office/drawing/2014/main" id="{B8F8129B-69FF-4007-87E9-427F374AF8D8}"/>
              </a:ext>
            </a:extLst>
          </p:cNvPr>
          <p:cNvPicPr>
            <a:picLocks noGrp="1" noRot="1" noChangeAspect="1"/>
          </p:cNvPicPr>
          <p:nvPr>
            <p:ph idx="1"/>
            <a:videoFile r:link="rId1"/>
          </p:nvPr>
        </p:nvPicPr>
        <p:blipFill>
          <a:blip r:embed="rId3"/>
          <a:stretch>
            <a:fillRect/>
          </a:stretch>
        </p:blipFill>
        <p:spPr>
          <a:xfrm>
            <a:off x="2472906" y="1701995"/>
            <a:ext cx="7001773" cy="5254924"/>
          </a:xfrm>
        </p:spPr>
      </p:pic>
    </p:spTree>
    <p:extLst>
      <p:ext uri="{BB962C8B-B14F-4D97-AF65-F5344CB8AC3E}">
        <p14:creationId xmlns:p14="http://schemas.microsoft.com/office/powerpoint/2010/main" val="2329220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DAA6-873F-4B9E-B445-A2FA28B73A91}"/>
              </a:ext>
            </a:extLst>
          </p:cNvPr>
          <p:cNvSpPr>
            <a:spLocks noGrp="1"/>
          </p:cNvSpPr>
          <p:nvPr>
            <p:ph type="title"/>
          </p:nvPr>
        </p:nvSpPr>
        <p:spPr/>
        <p:txBody>
          <a:bodyPr/>
          <a:lstStyle/>
          <a:p>
            <a:r>
              <a:rPr lang="en-US" dirty="0"/>
              <a:t>Social deviance</a:t>
            </a:r>
          </a:p>
        </p:txBody>
      </p:sp>
      <p:sp>
        <p:nvSpPr>
          <p:cNvPr id="3" name="Content Placeholder 2">
            <a:extLst>
              <a:ext uri="{FF2B5EF4-FFF2-40B4-BE49-F238E27FC236}">
                <a16:creationId xmlns:a16="http://schemas.microsoft.com/office/drawing/2014/main" id="{01CBEF5E-CF1E-4F45-8D65-30969B1053DE}"/>
              </a:ext>
            </a:extLst>
          </p:cNvPr>
          <p:cNvSpPr>
            <a:spLocks noGrp="1"/>
          </p:cNvSpPr>
          <p:nvPr>
            <p:ph idx="1"/>
          </p:nvPr>
        </p:nvSpPr>
        <p:spPr/>
        <p:txBody>
          <a:bodyPr/>
          <a:lstStyle/>
          <a:p>
            <a:r>
              <a:rPr lang="en-CA" b="1" dirty="0"/>
              <a:t>Deviance</a:t>
            </a:r>
            <a:r>
              <a:rPr lang="en-CA" dirty="0"/>
              <a:t> is behaviour that violates the standards of conduct or expectations of a group or society</a:t>
            </a:r>
          </a:p>
          <a:p>
            <a:r>
              <a:rPr lang="en-CA" b="1" dirty="0"/>
              <a:t>Subculture</a:t>
            </a:r>
            <a:r>
              <a:rPr lang="en-CA" dirty="0"/>
              <a:t> is an alternative system of values and beliefs that does not conform to the mainstream cultural and social beliefs of a society</a:t>
            </a:r>
          </a:p>
          <a:p>
            <a:r>
              <a:rPr lang="en-CA" dirty="0"/>
              <a:t>For example, hip hop subculture and cyber goth subculture</a:t>
            </a:r>
          </a:p>
          <a:p>
            <a:r>
              <a:rPr lang="en-CA" dirty="0"/>
              <a:t>People join subcultures because like-minded people share their beliefs and attitudes, or an interest in art, fashion, etc.   </a:t>
            </a:r>
            <a:endParaRPr lang="en-US" dirty="0"/>
          </a:p>
        </p:txBody>
      </p:sp>
    </p:spTree>
    <p:extLst>
      <p:ext uri="{BB962C8B-B14F-4D97-AF65-F5344CB8AC3E}">
        <p14:creationId xmlns:p14="http://schemas.microsoft.com/office/powerpoint/2010/main" val="1735036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98E696-4BBA-46BE-AD86-F7E300B89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090B0CA3-C333-4560-9975-E31D1B7B92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03A8A4E-CE1C-4C2F-A0A4-DD08497A266C}"/>
              </a:ext>
            </a:extLst>
          </p:cNvPr>
          <p:cNvSpPr>
            <a:spLocks noGrp="1"/>
          </p:cNvSpPr>
          <p:nvPr>
            <p:ph type="title"/>
          </p:nvPr>
        </p:nvSpPr>
        <p:spPr>
          <a:xfrm>
            <a:off x="8369643" y="1037967"/>
            <a:ext cx="3054091" cy="4709131"/>
          </a:xfrm>
        </p:spPr>
        <p:txBody>
          <a:bodyPr anchor="ctr">
            <a:normAutofit/>
          </a:bodyPr>
          <a:lstStyle/>
          <a:p>
            <a:r>
              <a:rPr lang="en-CA">
                <a:solidFill>
                  <a:srgbClr val="FFFEFF"/>
                </a:solidFill>
              </a:rPr>
              <a:t>Trends in science and technology </a:t>
            </a:r>
            <a:endParaRPr lang="en-US">
              <a:solidFill>
                <a:srgbClr val="FFFEFF"/>
              </a:solidFill>
            </a:endParaRPr>
          </a:p>
        </p:txBody>
      </p:sp>
      <p:graphicFrame>
        <p:nvGraphicFramePr>
          <p:cNvPr id="5" name="Content Placeholder 2">
            <a:extLst>
              <a:ext uri="{FF2B5EF4-FFF2-40B4-BE49-F238E27FC236}">
                <a16:creationId xmlns:a16="http://schemas.microsoft.com/office/drawing/2014/main" id="{94EA842C-388C-4309-AFA4-D4FA91044BEA}"/>
              </a:ext>
            </a:extLst>
          </p:cNvPr>
          <p:cNvGraphicFramePr>
            <a:graphicFrameLocks noGrp="1"/>
          </p:cNvGraphicFramePr>
          <p:nvPr>
            <p:ph idx="1"/>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682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3C66121-E389-4C98-8756-D3ABA4232C8C}"/>
              </a:ext>
            </a:extLst>
          </p:cNvPr>
          <p:cNvSpPr>
            <a:spLocks noGrp="1"/>
          </p:cNvSpPr>
          <p:nvPr>
            <p:ph type="title"/>
          </p:nvPr>
        </p:nvSpPr>
        <p:spPr>
          <a:xfrm>
            <a:off x="762121" y="960723"/>
            <a:ext cx="4968489" cy="1013800"/>
          </a:xfrm>
        </p:spPr>
        <p:txBody>
          <a:bodyPr>
            <a:normAutofit/>
          </a:bodyPr>
          <a:lstStyle/>
          <a:p>
            <a:r>
              <a:rPr lang="en-CA">
                <a:solidFill>
                  <a:srgbClr val="FFFFFF"/>
                </a:solidFill>
              </a:rPr>
              <a:t>TYPES OF DEVIANCE</a:t>
            </a:r>
            <a:endParaRPr lang="en-US">
              <a:solidFill>
                <a:srgbClr val="FFFFFF"/>
              </a:solidFill>
            </a:endParaRPr>
          </a:p>
        </p:txBody>
      </p:sp>
      <p:sp>
        <p:nvSpPr>
          <p:cNvPr id="8"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D46FF47-33DE-4C7A-A17E-5173DEE132B3}"/>
              </a:ext>
            </a:extLst>
          </p:cNvPr>
          <p:cNvSpPr>
            <a:spLocks noGrp="1"/>
          </p:cNvSpPr>
          <p:nvPr>
            <p:ph idx="1"/>
          </p:nvPr>
        </p:nvSpPr>
        <p:spPr>
          <a:xfrm>
            <a:off x="783387" y="2254102"/>
            <a:ext cx="4947221" cy="3650344"/>
          </a:xfrm>
        </p:spPr>
        <p:txBody>
          <a:bodyPr>
            <a:normAutofit/>
          </a:bodyPr>
          <a:lstStyle/>
          <a:p>
            <a:pPr marL="305435" indent="-305435"/>
            <a:r>
              <a:rPr lang="en-CA" dirty="0">
                <a:solidFill>
                  <a:srgbClr val="FFFFFF"/>
                </a:solidFill>
              </a:rPr>
              <a:t>Cutting the line </a:t>
            </a:r>
            <a:endParaRPr lang="en-US"/>
          </a:p>
          <a:p>
            <a:pPr marL="305435" indent="-305435"/>
            <a:r>
              <a:rPr lang="en-CA" dirty="0">
                <a:solidFill>
                  <a:srgbClr val="FFFFFF"/>
                </a:solidFill>
              </a:rPr>
              <a:t>A person speaking loudly in a library or church</a:t>
            </a:r>
          </a:p>
          <a:p>
            <a:pPr marL="305435" indent="-305435"/>
            <a:r>
              <a:rPr lang="en-CA" dirty="0">
                <a:solidFill>
                  <a:srgbClr val="FFFFFF"/>
                </a:solidFill>
              </a:rPr>
              <a:t>Being overweight, whereas other cultures see thickness as a sign of beauty </a:t>
            </a:r>
          </a:p>
          <a:p>
            <a:pPr marL="305435" indent="-305435"/>
            <a:r>
              <a:rPr lang="en-CA" dirty="0">
                <a:solidFill>
                  <a:srgbClr val="FFFFFF"/>
                </a:solidFill>
              </a:rPr>
              <a:t>A deviant is a person who has violated one of the valued standards of conduct or expectations of a group or society</a:t>
            </a:r>
            <a:endParaRPr lang="en-US" dirty="0">
              <a:solidFill>
                <a:srgbClr val="FFFFFF"/>
              </a:solidFill>
            </a:endParaRPr>
          </a:p>
        </p:txBody>
      </p:sp>
      <p:pic>
        <p:nvPicPr>
          <p:cNvPr id="4" name="Picture 4" descr="Clipart - Waiting in Line">
            <a:extLst>
              <a:ext uri="{FF2B5EF4-FFF2-40B4-BE49-F238E27FC236}">
                <a16:creationId xmlns:a16="http://schemas.microsoft.com/office/drawing/2014/main" id="{ED6A075E-506F-4488-BDAD-38390CC8DE64}"/>
              </a:ext>
            </a:extLst>
          </p:cNvPr>
          <p:cNvPicPr>
            <a:picLocks noChangeAspect="1"/>
          </p:cNvPicPr>
          <p:nvPr/>
        </p:nvPicPr>
        <p:blipFill>
          <a:blip r:embed="rId2"/>
          <a:stretch>
            <a:fillRect/>
          </a:stretch>
        </p:blipFill>
        <p:spPr>
          <a:xfrm>
            <a:off x="6468084" y="1328749"/>
            <a:ext cx="4952475" cy="4209603"/>
          </a:xfrm>
          <a:prstGeom prst="rect">
            <a:avLst/>
          </a:prstGeom>
        </p:spPr>
      </p:pic>
    </p:spTree>
    <p:extLst>
      <p:ext uri="{BB962C8B-B14F-4D97-AF65-F5344CB8AC3E}">
        <p14:creationId xmlns:p14="http://schemas.microsoft.com/office/powerpoint/2010/main" val="365923777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0BCAF26-466B-4D52-84FE-03929E39417A}"/>
              </a:ext>
            </a:extLst>
          </p:cNvPr>
          <p:cNvSpPr>
            <a:spLocks noGrp="1"/>
          </p:cNvSpPr>
          <p:nvPr>
            <p:ph type="title"/>
          </p:nvPr>
        </p:nvSpPr>
        <p:spPr>
          <a:xfrm>
            <a:off x="609906" y="702155"/>
            <a:ext cx="3568661" cy="1269713"/>
          </a:xfrm>
        </p:spPr>
        <p:txBody>
          <a:bodyPr>
            <a:normAutofit/>
          </a:bodyPr>
          <a:lstStyle/>
          <a:p>
            <a:r>
              <a:rPr lang="en-CA">
                <a:solidFill>
                  <a:schemeClr val="tx2"/>
                </a:solidFill>
              </a:rPr>
              <a:t>stigma</a:t>
            </a:r>
            <a:endParaRPr lang="en-US">
              <a:solidFill>
                <a:schemeClr val="tx2"/>
              </a:solidFill>
            </a:endParaRPr>
          </a:p>
        </p:txBody>
      </p:sp>
      <p:sp>
        <p:nvSpPr>
          <p:cNvPr id="12" name="Rectangle 11">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E2CBA0A8-0B63-4CAC-8A8C-0BD20EE25292}"/>
              </a:ext>
            </a:extLst>
          </p:cNvPr>
          <p:cNvSpPr>
            <a:spLocks noGrp="1"/>
          </p:cNvSpPr>
          <p:nvPr>
            <p:ph idx="1"/>
          </p:nvPr>
        </p:nvSpPr>
        <p:spPr>
          <a:xfrm>
            <a:off x="609906" y="2340864"/>
            <a:ext cx="3568661" cy="3634486"/>
          </a:xfrm>
        </p:spPr>
        <p:txBody>
          <a:bodyPr>
            <a:normAutofit/>
          </a:bodyPr>
          <a:lstStyle/>
          <a:p>
            <a:pPr>
              <a:lnSpc>
                <a:spcPct val="90000"/>
              </a:lnSpc>
            </a:pPr>
            <a:r>
              <a:rPr lang="en-CA" sz="1500"/>
              <a:t>Erving </a:t>
            </a:r>
            <a:r>
              <a:rPr lang="en-CA" sz="1500" err="1"/>
              <a:t>Groffman</a:t>
            </a:r>
            <a:r>
              <a:rPr lang="en-CA" sz="1500"/>
              <a:t> used the term stigma to describe labels that society uses to devalue members of certain groups </a:t>
            </a:r>
          </a:p>
          <a:p>
            <a:pPr>
              <a:lnSpc>
                <a:spcPct val="90000"/>
              </a:lnSpc>
            </a:pPr>
            <a:r>
              <a:rPr lang="en-CA" sz="1500"/>
              <a:t>People with IQ’s greater than 140 are called nerds; teens who dress in Gothic style are Goths </a:t>
            </a:r>
          </a:p>
          <a:p>
            <a:pPr>
              <a:lnSpc>
                <a:spcPct val="90000"/>
              </a:lnSpc>
            </a:pPr>
            <a:r>
              <a:rPr lang="en-CA" sz="1500"/>
              <a:t>Tattoos and piercings used to be considered as a stigma, but now they are more accepted and mainstream</a:t>
            </a:r>
          </a:p>
          <a:p>
            <a:pPr>
              <a:lnSpc>
                <a:spcPct val="90000"/>
              </a:lnSpc>
            </a:pPr>
            <a:r>
              <a:rPr lang="en-CA" sz="1500"/>
              <a:t>Individuals with mental illnesses were placed in asylums in the 1900s, and with questionable treatments, </a:t>
            </a:r>
          </a:p>
          <a:p>
            <a:pPr>
              <a:lnSpc>
                <a:spcPct val="90000"/>
              </a:lnSpc>
            </a:pPr>
            <a:r>
              <a:rPr lang="en-CA" sz="1500"/>
              <a:t>Now, mental illnesses are much more widely accepted  </a:t>
            </a:r>
            <a:endParaRPr lang="en-US" sz="1500"/>
          </a:p>
        </p:txBody>
      </p:sp>
      <p:pic>
        <p:nvPicPr>
          <p:cNvPr id="4" name="Picture 4" descr="Two people sitting on a couch&#10;&#10;Description automatically generated">
            <a:extLst>
              <a:ext uri="{FF2B5EF4-FFF2-40B4-BE49-F238E27FC236}">
                <a16:creationId xmlns:a16="http://schemas.microsoft.com/office/drawing/2014/main" id="{4271FAA4-9CC5-4C12-AFFD-9C19EBBCBAF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54296" y="1444458"/>
            <a:ext cx="6735272" cy="3788590"/>
          </a:xfrm>
          <a:prstGeom prst="rect">
            <a:avLst/>
          </a:prstGeom>
        </p:spPr>
      </p:pic>
    </p:spTree>
    <p:extLst>
      <p:ext uri="{BB962C8B-B14F-4D97-AF65-F5344CB8AC3E}">
        <p14:creationId xmlns:p14="http://schemas.microsoft.com/office/powerpoint/2010/main" val="354401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9A26B8-6C4E-452B-ADD3-ED324A7AB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1" name="Rectangle 10">
            <a:extLst>
              <a:ext uri="{FF2B5EF4-FFF2-40B4-BE49-F238E27FC236}">
                <a16:creationId xmlns:a16="http://schemas.microsoft.com/office/drawing/2014/main" id="{9B4167E1-E2B0-4192-8DA2-6967DDFF87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61D5272-8DBB-486F-B3FE-A67542F9305A}"/>
              </a:ext>
            </a:extLst>
          </p:cNvPr>
          <p:cNvSpPr>
            <a:spLocks noGrp="1"/>
          </p:cNvSpPr>
          <p:nvPr>
            <p:ph type="title"/>
          </p:nvPr>
        </p:nvSpPr>
        <p:spPr>
          <a:xfrm>
            <a:off x="762121" y="960723"/>
            <a:ext cx="4968489" cy="1013800"/>
          </a:xfrm>
        </p:spPr>
        <p:txBody>
          <a:bodyPr>
            <a:normAutofit/>
          </a:bodyPr>
          <a:lstStyle/>
          <a:p>
            <a:r>
              <a:rPr lang="en-CA">
                <a:solidFill>
                  <a:srgbClr val="FFFFFF"/>
                </a:solidFill>
              </a:rPr>
              <a:t>Discussion question </a:t>
            </a:r>
            <a:endParaRPr lang="en-US">
              <a:solidFill>
                <a:srgbClr val="FFFFFF"/>
              </a:solidFill>
            </a:endParaRPr>
          </a:p>
        </p:txBody>
      </p:sp>
      <p:sp>
        <p:nvSpPr>
          <p:cNvPr id="13" name="Rectangle 12">
            <a:extLst>
              <a:ext uri="{FF2B5EF4-FFF2-40B4-BE49-F238E27FC236}">
                <a16:creationId xmlns:a16="http://schemas.microsoft.com/office/drawing/2014/main" id="{D03E4FEE-2E6A-44AB-B6BA-C1AD0CD6D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0817EB59-13B3-43DA-9B91-A7CC174A6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B837318-19FE-4BF3-BFB1-A1A6DD47157E}"/>
              </a:ext>
            </a:extLst>
          </p:cNvPr>
          <p:cNvSpPr>
            <a:spLocks noGrp="1"/>
          </p:cNvSpPr>
          <p:nvPr>
            <p:ph idx="1"/>
          </p:nvPr>
        </p:nvSpPr>
        <p:spPr>
          <a:xfrm>
            <a:off x="783387" y="2254102"/>
            <a:ext cx="4947221" cy="3650344"/>
          </a:xfrm>
        </p:spPr>
        <p:txBody>
          <a:bodyPr>
            <a:normAutofit/>
          </a:bodyPr>
          <a:lstStyle/>
          <a:p>
            <a:r>
              <a:rPr lang="en-CA">
                <a:solidFill>
                  <a:srgbClr val="FFFFFF"/>
                </a:solidFill>
              </a:rPr>
              <a:t>Do you think that a person with piercings and tattoos is socially deviant? Why or why not?</a:t>
            </a:r>
            <a:endParaRPr lang="en-US">
              <a:solidFill>
                <a:srgbClr val="FFFFFF"/>
              </a:solidFill>
            </a:endParaRPr>
          </a:p>
        </p:txBody>
      </p:sp>
      <p:pic>
        <p:nvPicPr>
          <p:cNvPr id="4" name="Graphic 4" descr="Questions with solid fill">
            <a:extLst>
              <a:ext uri="{FF2B5EF4-FFF2-40B4-BE49-F238E27FC236}">
                <a16:creationId xmlns:a16="http://schemas.microsoft.com/office/drawing/2014/main" id="{35682A90-09FB-4FDA-B26A-B9139D561C1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71493" y="960723"/>
            <a:ext cx="4945656" cy="4945656"/>
          </a:xfrm>
          <a:prstGeom prst="rect">
            <a:avLst/>
          </a:prstGeom>
        </p:spPr>
      </p:pic>
    </p:spTree>
    <p:extLst>
      <p:ext uri="{BB962C8B-B14F-4D97-AF65-F5344CB8AC3E}">
        <p14:creationId xmlns:p14="http://schemas.microsoft.com/office/powerpoint/2010/main" val="373251530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F381D-16F4-4965-A9A2-FBA02C51B301}"/>
              </a:ext>
            </a:extLst>
          </p:cNvPr>
          <p:cNvSpPr>
            <a:spLocks noGrp="1"/>
          </p:cNvSpPr>
          <p:nvPr>
            <p:ph type="title"/>
          </p:nvPr>
        </p:nvSpPr>
        <p:spPr/>
        <p:txBody>
          <a:bodyPr/>
          <a:lstStyle/>
          <a:p>
            <a:r>
              <a:rPr lang="en-CA" dirty="0"/>
              <a:t>Slut walk</a:t>
            </a:r>
            <a:endParaRPr lang="en-US" dirty="0"/>
          </a:p>
        </p:txBody>
      </p:sp>
      <p:sp>
        <p:nvSpPr>
          <p:cNvPr id="3" name="Content Placeholder 2">
            <a:extLst>
              <a:ext uri="{FF2B5EF4-FFF2-40B4-BE49-F238E27FC236}">
                <a16:creationId xmlns:a16="http://schemas.microsoft.com/office/drawing/2014/main" id="{6E0DC418-04C7-4CFA-9B79-836EC929497B}"/>
              </a:ext>
            </a:extLst>
          </p:cNvPr>
          <p:cNvSpPr>
            <a:spLocks noGrp="1"/>
          </p:cNvSpPr>
          <p:nvPr>
            <p:ph idx="1"/>
          </p:nvPr>
        </p:nvSpPr>
        <p:spPr/>
        <p:txBody>
          <a:bodyPr/>
          <a:lstStyle/>
          <a:p>
            <a:r>
              <a:rPr lang="en-CA" dirty="0" err="1"/>
              <a:t>Slutwalk</a:t>
            </a:r>
            <a:r>
              <a:rPr lang="en-CA" dirty="0"/>
              <a:t> Guelph is one of many similar events held across the country to take a stand against rape culture, victim blaming, slut shaming and supporting survivors.  </a:t>
            </a:r>
          </a:p>
          <a:p>
            <a:r>
              <a:rPr lang="en-CA" dirty="0"/>
              <a:t>CSAHS Family Relations and Applied Nutrition professor Dr. Ruth </a:t>
            </a:r>
            <a:r>
              <a:rPr lang="en-CA" dirty="0" err="1"/>
              <a:t>Neustifter</a:t>
            </a:r>
            <a:r>
              <a:rPr lang="en-CA" dirty="0"/>
              <a:t> spoke to roughly 100 people who turned out to listen to speakers in St. Georges Square before parading with signs throughout Downtown Guelph.  </a:t>
            </a:r>
          </a:p>
          <a:p>
            <a:r>
              <a:rPr lang="en-CA" dirty="0"/>
              <a:t>"When we gain the ability to create change we must look around immediately and use it in the service of those who are still suffering the higher cost and consequences.  We serve the oppressed among us or else we serve our oppressors," </a:t>
            </a:r>
            <a:r>
              <a:rPr lang="en-CA" dirty="0" err="1"/>
              <a:t>Neustifter</a:t>
            </a:r>
            <a:r>
              <a:rPr lang="en-CA" dirty="0"/>
              <a:t> said. </a:t>
            </a:r>
          </a:p>
          <a:p>
            <a:endParaRPr lang="en-US" dirty="0"/>
          </a:p>
        </p:txBody>
      </p:sp>
    </p:spTree>
    <p:extLst>
      <p:ext uri="{BB962C8B-B14F-4D97-AF65-F5344CB8AC3E}">
        <p14:creationId xmlns:p14="http://schemas.microsoft.com/office/powerpoint/2010/main" val="396006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F48D04A-B18A-4669-86FA-1F7C104C46B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2050" name="Picture 2" descr="Image result for guelph female protest">
            <a:extLst>
              <a:ext uri="{FF2B5EF4-FFF2-40B4-BE49-F238E27FC236}">
                <a16:creationId xmlns:a16="http://schemas.microsoft.com/office/drawing/2014/main" id="{492C53FE-C8C7-4C67-AD67-08F185BAAE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98" r="7010" b="2"/>
          <a:stretch/>
        </p:blipFill>
        <p:spPr bwMode="auto">
          <a:xfrm>
            <a:off x="657225" y="2361056"/>
            <a:ext cx="4962525" cy="36492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0ADAAE9-5FA8-4154-9E21-CB92FD5EC838}"/>
              </a:ext>
            </a:extLst>
          </p:cNvPr>
          <p:cNvSpPr>
            <a:spLocks noGrp="1"/>
          </p:cNvSpPr>
          <p:nvPr>
            <p:ph type="title"/>
          </p:nvPr>
        </p:nvSpPr>
        <p:spPr>
          <a:xfrm>
            <a:off x="581192" y="702156"/>
            <a:ext cx="11029616" cy="1013800"/>
          </a:xfrm>
        </p:spPr>
        <p:txBody>
          <a:bodyPr>
            <a:normAutofit/>
          </a:bodyPr>
          <a:lstStyle/>
          <a:p>
            <a:r>
              <a:rPr lang="en-CA" dirty="0"/>
              <a:t>Deviant behaviour </a:t>
            </a:r>
            <a:endParaRPr lang="en-US" dirty="0"/>
          </a:p>
        </p:txBody>
      </p:sp>
      <p:sp>
        <p:nvSpPr>
          <p:cNvPr id="3" name="Content Placeholder 2">
            <a:extLst>
              <a:ext uri="{FF2B5EF4-FFF2-40B4-BE49-F238E27FC236}">
                <a16:creationId xmlns:a16="http://schemas.microsoft.com/office/drawing/2014/main" id="{2AC9B4C7-EE52-4714-B290-672C99EC3AD3}"/>
              </a:ext>
            </a:extLst>
          </p:cNvPr>
          <p:cNvSpPr>
            <a:spLocks noGrp="1"/>
          </p:cNvSpPr>
          <p:nvPr>
            <p:ph idx="1"/>
          </p:nvPr>
        </p:nvSpPr>
        <p:spPr>
          <a:xfrm>
            <a:off x="6335805" y="2180496"/>
            <a:ext cx="5275001" cy="4045683"/>
          </a:xfrm>
        </p:spPr>
        <p:txBody>
          <a:bodyPr>
            <a:normAutofit/>
          </a:bodyPr>
          <a:lstStyle/>
          <a:p>
            <a:r>
              <a:rPr lang="en-CA" dirty="0"/>
              <a:t>People in subcultures reject conventional models of dress and taste</a:t>
            </a:r>
          </a:p>
          <a:p>
            <a:r>
              <a:rPr lang="en-CA" dirty="0"/>
              <a:t>Subcultures are often exaggerated or distorted versions of mainstream culture and are most prevalent among youth</a:t>
            </a:r>
          </a:p>
          <a:p>
            <a:r>
              <a:rPr lang="en-CA" dirty="0"/>
              <a:t>Mostly, deviant behaviour does not include a criminal element, and it is usually an impetus for social change</a:t>
            </a:r>
          </a:p>
          <a:p>
            <a:r>
              <a:rPr lang="en-CA" dirty="0"/>
              <a:t>Civil rights activism, feminism, and gay rights are all examples of this </a:t>
            </a:r>
          </a:p>
          <a:p>
            <a:r>
              <a:rPr lang="en-CA" dirty="0"/>
              <a:t>Thus, deviant behaviour can produce a positive change </a:t>
            </a:r>
          </a:p>
          <a:p>
            <a:endParaRPr lang="en-US" dirty="0"/>
          </a:p>
        </p:txBody>
      </p:sp>
    </p:spTree>
    <p:extLst>
      <p:ext uri="{BB962C8B-B14F-4D97-AF65-F5344CB8AC3E}">
        <p14:creationId xmlns:p14="http://schemas.microsoft.com/office/powerpoint/2010/main" val="4120029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E1DB-77C7-43A1-8CE2-B34779897B1F}"/>
              </a:ext>
            </a:extLst>
          </p:cNvPr>
          <p:cNvSpPr>
            <a:spLocks noGrp="1"/>
          </p:cNvSpPr>
          <p:nvPr>
            <p:ph type="title"/>
          </p:nvPr>
        </p:nvSpPr>
        <p:spPr/>
        <p:txBody>
          <a:bodyPr/>
          <a:lstStyle/>
          <a:p>
            <a:r>
              <a:rPr lang="en-CA" dirty="0"/>
              <a:t>Social change </a:t>
            </a:r>
            <a:endParaRPr lang="en-US" dirty="0"/>
          </a:p>
        </p:txBody>
      </p:sp>
      <p:sp>
        <p:nvSpPr>
          <p:cNvPr id="3" name="Content Placeholder 2">
            <a:extLst>
              <a:ext uri="{FF2B5EF4-FFF2-40B4-BE49-F238E27FC236}">
                <a16:creationId xmlns:a16="http://schemas.microsoft.com/office/drawing/2014/main" id="{1A091894-4E5F-4EB0-B029-85F7484D56F9}"/>
              </a:ext>
            </a:extLst>
          </p:cNvPr>
          <p:cNvSpPr>
            <a:spLocks noGrp="1"/>
          </p:cNvSpPr>
          <p:nvPr>
            <p:ph idx="1"/>
          </p:nvPr>
        </p:nvSpPr>
        <p:spPr/>
        <p:txBody>
          <a:bodyPr/>
          <a:lstStyle/>
          <a:p>
            <a:r>
              <a:rPr lang="en-CA" dirty="0"/>
              <a:t>"I hope that we are here to remember that it's not enough for us to seize a bit of that power just today. It is not enough to be satisfied with just scraps of power and it's definitely not enough to be happy when we hold a bit more power than yesterday while ignoring those who do not," said </a:t>
            </a:r>
            <a:r>
              <a:rPr lang="en-CA" dirty="0" err="1"/>
              <a:t>Neustifter</a:t>
            </a:r>
            <a:r>
              <a:rPr lang="en-CA" dirty="0"/>
              <a:t>, making the point that power imbalance in gender, sexuality, and race are all related.</a:t>
            </a:r>
          </a:p>
          <a:p>
            <a:r>
              <a:rPr lang="en-CA" dirty="0"/>
              <a:t>"When we gain the ability to create change we must look around immediately and use it in the service of those who are still suffering the higher cost and consequences. We serve the oppressed among us or else we serve our oppressors," </a:t>
            </a:r>
            <a:r>
              <a:rPr lang="en-CA" dirty="0" err="1"/>
              <a:t>Neustifter</a:t>
            </a:r>
            <a:r>
              <a:rPr lang="en-CA" dirty="0"/>
              <a:t> said</a:t>
            </a:r>
          </a:p>
          <a:p>
            <a:r>
              <a:rPr lang="en-CA"/>
              <a:t>https://www.guelphtoday.com/local-news/slutwalk-guelph-rallies-against-rape-culture-victim-blaming-and-slut-shaming-578319</a:t>
            </a:r>
            <a:endParaRPr lang="en-CA" dirty="0"/>
          </a:p>
          <a:p>
            <a:endParaRPr lang="en-US" dirty="0"/>
          </a:p>
        </p:txBody>
      </p:sp>
    </p:spTree>
    <p:extLst>
      <p:ext uri="{BB962C8B-B14F-4D97-AF65-F5344CB8AC3E}">
        <p14:creationId xmlns:p14="http://schemas.microsoft.com/office/powerpoint/2010/main" val="36095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louis riel">
            <a:extLst>
              <a:ext uri="{FF2B5EF4-FFF2-40B4-BE49-F238E27FC236}">
                <a16:creationId xmlns:a16="http://schemas.microsoft.com/office/drawing/2014/main" id="{D8050DA1-75EB-474B-AB22-47E9A4891A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61" t="9091" r="-3" b="-3"/>
          <a:stretch/>
        </p:blipFill>
        <p:spPr bwMode="auto">
          <a:xfrm>
            <a:off x="20" y="10"/>
            <a:ext cx="4726526" cy="685799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Image result for louis riel">
            <a:extLst>
              <a:ext uri="{FF2B5EF4-FFF2-40B4-BE49-F238E27FC236}">
                <a16:creationId xmlns:a16="http://schemas.microsoft.com/office/drawing/2014/main" id="{92F9EFF1-52C3-49D6-8D94-2E000FE1D5E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5648BC07-05E5-4333-863C-391C62A58783}"/>
              </a:ext>
            </a:extLst>
          </p:cNvPr>
          <p:cNvSpPr>
            <a:spLocks noGrp="1"/>
          </p:cNvSpPr>
          <p:nvPr>
            <p:ph type="title"/>
          </p:nvPr>
        </p:nvSpPr>
        <p:spPr>
          <a:xfrm>
            <a:off x="5078277" y="275166"/>
            <a:ext cx="7345891" cy="1413933"/>
          </a:xfrm>
        </p:spPr>
        <p:txBody>
          <a:bodyPr>
            <a:normAutofit/>
          </a:bodyPr>
          <a:lstStyle/>
          <a:p>
            <a:r>
              <a:rPr lang="en-CA" dirty="0"/>
              <a:t>Riel: A REBEL</a:t>
            </a:r>
            <a:endParaRPr lang="en-US" dirty="0"/>
          </a:p>
        </p:txBody>
      </p:sp>
      <p:sp>
        <p:nvSpPr>
          <p:cNvPr id="3" name="Content Placeholder 2">
            <a:extLst>
              <a:ext uri="{FF2B5EF4-FFF2-40B4-BE49-F238E27FC236}">
                <a16:creationId xmlns:a16="http://schemas.microsoft.com/office/drawing/2014/main" id="{B9104810-D36A-4E62-891E-110ED7DA8FBD}"/>
              </a:ext>
            </a:extLst>
          </p:cNvPr>
          <p:cNvSpPr>
            <a:spLocks noGrp="1"/>
          </p:cNvSpPr>
          <p:nvPr>
            <p:ph idx="1"/>
          </p:nvPr>
        </p:nvSpPr>
        <p:spPr>
          <a:xfrm>
            <a:off x="3843867" y="2048933"/>
            <a:ext cx="7659156" cy="3742267"/>
          </a:xfrm>
        </p:spPr>
        <p:txBody>
          <a:bodyPr>
            <a:normAutofit/>
          </a:bodyPr>
          <a:lstStyle/>
          <a:p>
            <a:pPr>
              <a:lnSpc>
                <a:spcPct val="90000"/>
              </a:lnSpc>
            </a:pPr>
            <a:r>
              <a:rPr lang="en-CA" dirty="0"/>
              <a:t>The American Revolution succeeded in 1770s</a:t>
            </a:r>
          </a:p>
          <a:p>
            <a:pPr>
              <a:lnSpc>
                <a:spcPct val="90000"/>
              </a:lnSpc>
            </a:pPr>
            <a:r>
              <a:rPr lang="en-CA" dirty="0"/>
              <a:t>Louis Riel led two rebellions against the government of Canada and its first post-Confederation prime minister, John A. Macdonald. </a:t>
            </a:r>
          </a:p>
          <a:p>
            <a:pPr>
              <a:lnSpc>
                <a:spcPct val="90000"/>
              </a:lnSpc>
            </a:pPr>
            <a:r>
              <a:rPr lang="en-CA" b="1" dirty="0"/>
              <a:t>Riel</a:t>
            </a:r>
            <a:r>
              <a:rPr lang="en-CA" dirty="0"/>
              <a:t> sought to preserve Métis rights and culture as their homelands in the Northwest came progressively under the Canadian sphere of influence.</a:t>
            </a:r>
          </a:p>
          <a:p>
            <a:pPr>
              <a:lnSpc>
                <a:spcPct val="90000"/>
              </a:lnSpc>
            </a:pPr>
            <a:r>
              <a:rPr lang="en-CA" dirty="0"/>
              <a:t>In 1869 the Metis refused to transfer of their territories of the Hudson Bay Company to the Dominion of Canada </a:t>
            </a:r>
            <a:endParaRPr lang="en-US" dirty="0"/>
          </a:p>
        </p:txBody>
      </p:sp>
    </p:spTree>
    <p:extLst>
      <p:ext uri="{BB962C8B-B14F-4D97-AF65-F5344CB8AC3E}">
        <p14:creationId xmlns:p14="http://schemas.microsoft.com/office/powerpoint/2010/main" val="51893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4CC5F-9246-4659-983F-BC2DF579747C}"/>
              </a:ext>
            </a:extLst>
          </p:cNvPr>
          <p:cNvSpPr>
            <a:spLocks noGrp="1"/>
          </p:cNvSpPr>
          <p:nvPr>
            <p:ph type="title"/>
          </p:nvPr>
        </p:nvSpPr>
        <p:spPr/>
        <p:txBody>
          <a:bodyPr/>
          <a:lstStyle/>
          <a:p>
            <a:r>
              <a:rPr lang="en-CA" dirty="0"/>
              <a:t>RIEL’S FAME</a:t>
            </a:r>
            <a:endParaRPr lang="en-US" dirty="0"/>
          </a:p>
        </p:txBody>
      </p:sp>
      <p:sp>
        <p:nvSpPr>
          <p:cNvPr id="3" name="Content Placeholder 2">
            <a:extLst>
              <a:ext uri="{FF2B5EF4-FFF2-40B4-BE49-F238E27FC236}">
                <a16:creationId xmlns:a16="http://schemas.microsoft.com/office/drawing/2014/main" id="{528B7206-33BA-40AB-AB9D-17324E61CB01}"/>
              </a:ext>
            </a:extLst>
          </p:cNvPr>
          <p:cNvSpPr>
            <a:spLocks noGrp="1"/>
          </p:cNvSpPr>
          <p:nvPr>
            <p:ph idx="1"/>
          </p:nvPr>
        </p:nvSpPr>
        <p:spPr/>
        <p:txBody>
          <a:bodyPr/>
          <a:lstStyle/>
          <a:p>
            <a:r>
              <a:rPr lang="en-CA" dirty="0"/>
              <a:t>Far from the days where Riel was a hated “traitor” and the “murderer” of  Scott, Riel has been recognized as a Father of Confederation, as a wronged man, as a defender of his people, and as a protector of minority rights in Canada.</a:t>
            </a:r>
            <a:endParaRPr lang="en-US" dirty="0"/>
          </a:p>
        </p:txBody>
      </p:sp>
    </p:spTree>
    <p:extLst>
      <p:ext uri="{BB962C8B-B14F-4D97-AF65-F5344CB8AC3E}">
        <p14:creationId xmlns:p14="http://schemas.microsoft.com/office/powerpoint/2010/main" val="394662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890F4-C505-4042-8D5C-BD2B39870C32}"/>
              </a:ext>
            </a:extLst>
          </p:cNvPr>
          <p:cNvSpPr>
            <a:spLocks noGrp="1"/>
          </p:cNvSpPr>
          <p:nvPr>
            <p:ph type="title"/>
          </p:nvPr>
        </p:nvSpPr>
        <p:spPr/>
        <p:txBody>
          <a:bodyPr/>
          <a:lstStyle/>
          <a:p>
            <a:r>
              <a:rPr lang="en-CA" dirty="0"/>
              <a:t>STEVE JOBS</a:t>
            </a:r>
            <a:endParaRPr lang="en-US" dirty="0"/>
          </a:p>
        </p:txBody>
      </p:sp>
      <p:pic>
        <p:nvPicPr>
          <p:cNvPr id="4" name="Online Media 3" title="Steve Jobs - Official Trailer (HD)">
            <a:hlinkClick r:id="" action="ppaction://media"/>
            <a:extLst>
              <a:ext uri="{FF2B5EF4-FFF2-40B4-BE49-F238E27FC236}">
                <a16:creationId xmlns:a16="http://schemas.microsoft.com/office/drawing/2014/main" id="{9307F9B6-BC6F-49CB-BCDB-D2861E3F88EA}"/>
              </a:ext>
            </a:extLst>
          </p:cNvPr>
          <p:cNvPicPr>
            <a:picLocks noGrp="1" noRot="1" noChangeAspect="1"/>
          </p:cNvPicPr>
          <p:nvPr>
            <p:ph idx="1"/>
            <a:videoFile r:link="rId1"/>
          </p:nvPr>
        </p:nvPicPr>
        <p:blipFill>
          <a:blip r:embed="rId3"/>
          <a:stretch>
            <a:fillRect/>
          </a:stretch>
        </p:blipFill>
        <p:spPr>
          <a:xfrm>
            <a:off x="2530415" y="1716372"/>
            <a:ext cx="6556075" cy="4909867"/>
          </a:xfrm>
        </p:spPr>
      </p:pic>
    </p:spTree>
    <p:extLst>
      <p:ext uri="{BB962C8B-B14F-4D97-AF65-F5344CB8AC3E}">
        <p14:creationId xmlns:p14="http://schemas.microsoft.com/office/powerpoint/2010/main" val="4000255616"/>
      </p:ext>
    </p:extLst>
  </p:cSld>
  <p:clrMapOvr>
    <a:masterClrMapping/>
  </p:clrMapOvr>
</p:sld>
</file>

<file path=ppt/theme/theme1.xml><?xml version="1.0" encoding="utf-8"?>
<a:theme xmlns:a="http://schemas.openxmlformats.org/drawingml/2006/main" name="Dividend">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Widescreen</PresentationFormat>
  <Paragraphs>68</Paragraphs>
  <Slides>22</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Gill Sans MT</vt:lpstr>
      <vt:lpstr>Wingdings 2</vt:lpstr>
      <vt:lpstr>Dividend</vt:lpstr>
      <vt:lpstr>Social deviance </vt:lpstr>
      <vt:lpstr>Social deviance</vt:lpstr>
      <vt:lpstr>Discussion question </vt:lpstr>
      <vt:lpstr>Slut walk</vt:lpstr>
      <vt:lpstr>Deviant behaviour </vt:lpstr>
      <vt:lpstr>Social change </vt:lpstr>
      <vt:lpstr>Riel: A REBEL</vt:lpstr>
      <vt:lpstr>RIEL’S FAME</vt:lpstr>
      <vt:lpstr>STEVE JOBS</vt:lpstr>
      <vt:lpstr>Human Factors</vt:lpstr>
      <vt:lpstr>OCCUPY PROTESTS OF 2011</vt:lpstr>
      <vt:lpstr>THE OCCUPY PROTEST</vt:lpstr>
      <vt:lpstr>PowerPoint Presentation</vt:lpstr>
      <vt:lpstr>Anti-immigration protests (2017)</vt:lpstr>
      <vt:lpstr>Protests: gwen Jacobs (JULY 1991)</vt:lpstr>
      <vt:lpstr>QUESTION:</vt:lpstr>
      <vt:lpstr>Tug-of-war discussion</vt:lpstr>
      <vt:lpstr>Tug-of war discussion</vt:lpstr>
      <vt:lpstr>Violence against women:  Angelina jolie (2017)</vt:lpstr>
      <vt:lpstr>Trends in science and technology </vt:lpstr>
      <vt:lpstr>TYPES OF DEVIANCE</vt:lpstr>
      <vt:lpstr>stigma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deviance </dc:title>
  <dc:creator>Julie Bamford</dc:creator>
  <cp:lastModifiedBy>Julie Bamford</cp:lastModifiedBy>
  <cp:revision>1</cp:revision>
  <dcterms:created xsi:type="dcterms:W3CDTF">2024-02-12T15:10:04Z</dcterms:created>
  <dcterms:modified xsi:type="dcterms:W3CDTF">2024-02-12T15:10:18Z</dcterms:modified>
</cp:coreProperties>
</file>