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9" d="100"/>
          <a:sy n="59" d="100"/>
        </p:scale>
        <p:origin x="11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4/12/2023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4/12/2023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4/12/2023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4/12/2023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4/12/2023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523E0-0AE7-A7DE-A39E-5B903CFCBB47}"/>
              </a:ext>
            </a:extLst>
          </p:cNvPr>
          <p:cNvSpPr>
            <a:spLocks noGrp="1"/>
          </p:cNvSpPr>
          <p:nvPr>
            <p:ph type="ctrTitle"/>
          </p:nvPr>
        </p:nvSpPr>
        <p:spPr>
          <a:xfrm>
            <a:off x="1915128" y="914400"/>
            <a:ext cx="8361229" cy="4294414"/>
          </a:xfrm>
        </p:spPr>
        <p:txBody>
          <a:bodyPr/>
          <a:lstStyle/>
          <a:p>
            <a:r>
              <a:rPr lang="en-US" dirty="0"/>
              <a:t>ALTERNATIVE ECONOMIC MEASURES</a:t>
            </a:r>
          </a:p>
        </p:txBody>
      </p:sp>
    </p:spTree>
    <p:extLst>
      <p:ext uri="{BB962C8B-B14F-4D97-AF65-F5344CB8AC3E}">
        <p14:creationId xmlns:p14="http://schemas.microsoft.com/office/powerpoint/2010/main" val="378579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3F3D60-FCC7-8B0B-98A0-970B75DAFE87}"/>
              </a:ext>
            </a:extLst>
          </p:cNvPr>
          <p:cNvSpPr txBox="1"/>
          <p:nvPr/>
        </p:nvSpPr>
        <p:spPr>
          <a:xfrm>
            <a:off x="1126670" y="1094014"/>
            <a:ext cx="11065329" cy="3108543"/>
          </a:xfrm>
          <a:prstGeom prst="rect">
            <a:avLst/>
          </a:prstGeom>
          <a:noFill/>
        </p:spPr>
        <p:txBody>
          <a:bodyPr wrap="square">
            <a:spAutoFit/>
          </a:bodyPr>
          <a:lstStyle/>
          <a:p>
            <a:r>
              <a:rPr lang="en-CA" sz="2800" b="0" i="0" dirty="0">
                <a:solidFill>
                  <a:srgbClr val="374151"/>
                </a:solidFill>
                <a:effectLst/>
                <a:latin typeface="Söhne"/>
              </a:rPr>
              <a:t>Alternative economic measures like HDI and GPI attempt to address the shortcomings of traditional economic indicators like GDP by taking into account social and environmental factors that affect a country's development and progress. </a:t>
            </a:r>
          </a:p>
          <a:p>
            <a:endParaRPr lang="en-CA" sz="2800" dirty="0">
              <a:solidFill>
                <a:srgbClr val="374151"/>
              </a:solidFill>
              <a:latin typeface="Söhne"/>
            </a:endParaRPr>
          </a:p>
          <a:p>
            <a:r>
              <a:rPr lang="en-CA" sz="2800" b="0" i="0" dirty="0">
                <a:solidFill>
                  <a:srgbClr val="374151"/>
                </a:solidFill>
                <a:effectLst/>
                <a:latin typeface="Söhne"/>
              </a:rPr>
              <a:t>Traditional economic indicators focus mainly on economic growth, which can sometimes come at the expense of social and environmental factors.</a:t>
            </a:r>
            <a:endParaRPr lang="en-US" sz="2800" dirty="0"/>
          </a:p>
        </p:txBody>
      </p:sp>
    </p:spTree>
    <p:extLst>
      <p:ext uri="{BB962C8B-B14F-4D97-AF65-F5344CB8AC3E}">
        <p14:creationId xmlns:p14="http://schemas.microsoft.com/office/powerpoint/2010/main" val="255993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29EE4-B77B-0859-0014-C9119CFD01A2}"/>
              </a:ext>
            </a:extLst>
          </p:cNvPr>
          <p:cNvSpPr txBox="1"/>
          <p:nvPr/>
        </p:nvSpPr>
        <p:spPr>
          <a:xfrm>
            <a:off x="1061356" y="963386"/>
            <a:ext cx="10646229" cy="2062103"/>
          </a:xfrm>
          <a:prstGeom prst="rect">
            <a:avLst/>
          </a:prstGeom>
          <a:noFill/>
        </p:spPr>
        <p:txBody>
          <a:bodyPr wrap="square">
            <a:spAutoFit/>
          </a:bodyPr>
          <a:lstStyle/>
          <a:p>
            <a:r>
              <a:rPr lang="en-CA" sz="3200" b="0" i="0" dirty="0">
                <a:solidFill>
                  <a:srgbClr val="374151"/>
                </a:solidFill>
                <a:effectLst/>
                <a:latin typeface="Söhne"/>
              </a:rPr>
              <a:t>HDI and GPI provide a more comprehensive and holistic view of a country's development and progress by including factors like access to education, healthcare, income distribution, and natural resource depletion.</a:t>
            </a:r>
            <a:endParaRPr lang="en-US" sz="3200" dirty="0"/>
          </a:p>
        </p:txBody>
      </p:sp>
    </p:spTree>
    <p:extLst>
      <p:ext uri="{BB962C8B-B14F-4D97-AF65-F5344CB8AC3E}">
        <p14:creationId xmlns:p14="http://schemas.microsoft.com/office/powerpoint/2010/main" val="2897613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EF2C98-9B67-AFC0-245F-5A47EBAFC824}"/>
              </a:ext>
            </a:extLst>
          </p:cNvPr>
          <p:cNvSpPr txBox="1"/>
          <p:nvPr/>
        </p:nvSpPr>
        <p:spPr>
          <a:xfrm>
            <a:off x="1208314" y="685800"/>
            <a:ext cx="10189029" cy="4524315"/>
          </a:xfrm>
          <a:prstGeom prst="rect">
            <a:avLst/>
          </a:prstGeom>
          <a:noFill/>
        </p:spPr>
        <p:txBody>
          <a:bodyPr wrap="square">
            <a:spAutoFit/>
          </a:bodyPr>
          <a:lstStyle/>
          <a:p>
            <a:r>
              <a:rPr lang="en-CA" sz="3200" b="0" i="0" dirty="0">
                <a:solidFill>
                  <a:srgbClr val="FF0000"/>
                </a:solidFill>
                <a:effectLst/>
                <a:latin typeface="Söhne"/>
              </a:rPr>
              <a:t>HDI</a:t>
            </a:r>
            <a:r>
              <a:rPr lang="en-CA" sz="3200" b="0" i="0" dirty="0">
                <a:solidFill>
                  <a:srgbClr val="374151"/>
                </a:solidFill>
                <a:effectLst/>
                <a:latin typeface="Söhne"/>
              </a:rPr>
              <a:t> is an alternative to traditional economic indicators like GDP because it provides a more comprehensive view of a country's development and progress. Unlike GDP, which measures only economic growth and productivity, HDI takes into account social and environmental factors that are essential for human well-being. HDI is a composite index that measures human development across three dimensions: a long and healthy life, access to knowledge, and a decent standard of living.</a:t>
            </a:r>
            <a:endParaRPr lang="en-US" sz="3200" dirty="0"/>
          </a:p>
        </p:txBody>
      </p:sp>
    </p:spTree>
    <p:extLst>
      <p:ext uri="{BB962C8B-B14F-4D97-AF65-F5344CB8AC3E}">
        <p14:creationId xmlns:p14="http://schemas.microsoft.com/office/powerpoint/2010/main" val="25468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08F029-E021-A71D-6A2F-C5A692E030ED}"/>
              </a:ext>
            </a:extLst>
          </p:cNvPr>
          <p:cNvSpPr txBox="1"/>
          <p:nvPr/>
        </p:nvSpPr>
        <p:spPr>
          <a:xfrm>
            <a:off x="996042" y="685800"/>
            <a:ext cx="11005457" cy="6001643"/>
          </a:xfrm>
          <a:prstGeom prst="rect">
            <a:avLst/>
          </a:prstGeom>
          <a:noFill/>
        </p:spPr>
        <p:txBody>
          <a:bodyPr wrap="square">
            <a:spAutoFit/>
          </a:bodyPr>
          <a:lstStyle/>
          <a:p>
            <a:r>
              <a:rPr lang="en-CA" sz="3200" b="0" i="0" dirty="0">
                <a:solidFill>
                  <a:srgbClr val="FF0000"/>
                </a:solidFill>
                <a:effectLst/>
                <a:latin typeface="Söhne"/>
              </a:rPr>
              <a:t>GPI</a:t>
            </a:r>
            <a:r>
              <a:rPr lang="en-CA" sz="3200" b="0" i="0" dirty="0">
                <a:solidFill>
                  <a:srgbClr val="374151"/>
                </a:solidFill>
                <a:effectLst/>
                <a:latin typeface="Söhne"/>
              </a:rPr>
              <a:t> stands for Genuine Progress Indicator, which is another composite index that attempts to measure the overall well-being and progress of a society beyond just economic growth.</a:t>
            </a:r>
          </a:p>
          <a:p>
            <a:endParaRPr lang="en-CA" sz="3200" dirty="0">
              <a:solidFill>
                <a:srgbClr val="374151"/>
              </a:solidFill>
              <a:latin typeface="Söhne"/>
            </a:endParaRPr>
          </a:p>
          <a:p>
            <a:r>
              <a:rPr lang="en-CA" sz="3200" b="0" i="0" dirty="0">
                <a:solidFill>
                  <a:srgbClr val="374151"/>
                </a:solidFill>
                <a:effectLst/>
                <a:latin typeface="Söhne"/>
              </a:rPr>
              <a:t> It takes into account factors such as income inequality, environmental degradation, and unpaid household work, among others, that are not included in traditional economic measures like GDP.</a:t>
            </a:r>
          </a:p>
          <a:p>
            <a:endParaRPr lang="en-CA" sz="3200" dirty="0">
              <a:solidFill>
                <a:srgbClr val="374151"/>
              </a:solidFill>
              <a:latin typeface="Söhne"/>
            </a:endParaRPr>
          </a:p>
          <a:p>
            <a:r>
              <a:rPr lang="en-CA" sz="3200" b="0" i="0" dirty="0">
                <a:solidFill>
                  <a:srgbClr val="374151"/>
                </a:solidFill>
                <a:effectLst/>
                <a:latin typeface="Söhne"/>
              </a:rPr>
              <a:t> GPI was developed as an alternative to GDP by a group of scholars and policymakers who believed that GDP was an incomplete and inaccurate measure of societal well-being.</a:t>
            </a:r>
            <a:endParaRPr lang="en-US" sz="3200" dirty="0"/>
          </a:p>
        </p:txBody>
      </p:sp>
    </p:spTree>
    <p:extLst>
      <p:ext uri="{BB962C8B-B14F-4D97-AF65-F5344CB8AC3E}">
        <p14:creationId xmlns:p14="http://schemas.microsoft.com/office/powerpoint/2010/main" val="124841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55AA0C-223A-3F60-0230-EA43D33B998A}"/>
              </a:ext>
            </a:extLst>
          </p:cNvPr>
          <p:cNvSpPr txBox="1"/>
          <p:nvPr/>
        </p:nvSpPr>
        <p:spPr>
          <a:xfrm>
            <a:off x="1143000" y="947058"/>
            <a:ext cx="11049000" cy="5509200"/>
          </a:xfrm>
          <a:prstGeom prst="rect">
            <a:avLst/>
          </a:prstGeom>
          <a:noFill/>
        </p:spPr>
        <p:txBody>
          <a:bodyPr wrap="square">
            <a:spAutoFit/>
          </a:bodyPr>
          <a:lstStyle/>
          <a:p>
            <a:r>
              <a:rPr lang="en-CA" sz="3200" b="0" i="0" dirty="0">
                <a:solidFill>
                  <a:srgbClr val="374151"/>
                </a:solidFill>
                <a:effectLst/>
                <a:latin typeface="Söhne"/>
              </a:rPr>
              <a:t>Alternative economic measures like HDI and GPI attempt to address the shortcomings of traditional economic indicators like GDP by taking into account social and environmental factors that affect a country's development and progress.</a:t>
            </a:r>
          </a:p>
          <a:p>
            <a:endParaRPr lang="en-CA" sz="3200" dirty="0">
              <a:solidFill>
                <a:srgbClr val="374151"/>
              </a:solidFill>
              <a:latin typeface="Söhne"/>
            </a:endParaRPr>
          </a:p>
          <a:p>
            <a:r>
              <a:rPr lang="en-CA" sz="3200" b="0" i="0" dirty="0">
                <a:solidFill>
                  <a:srgbClr val="374151"/>
                </a:solidFill>
                <a:effectLst/>
                <a:latin typeface="Söhne"/>
              </a:rPr>
              <a:t> Traditional economic indicators focus mainly on economic growth, which can sometimes come at the expense of social and environmental factors. HDI and GPI provide a more comprehensive and holistic view of a country's development and progress by including factors like access to education, healthcare, income distribution, and natural resource depletion.</a:t>
            </a:r>
            <a:endParaRPr lang="en-US" sz="3200" dirty="0"/>
          </a:p>
        </p:txBody>
      </p:sp>
    </p:spTree>
    <p:extLst>
      <p:ext uri="{BB962C8B-B14F-4D97-AF65-F5344CB8AC3E}">
        <p14:creationId xmlns:p14="http://schemas.microsoft.com/office/powerpoint/2010/main" val="4206542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440581-4AD5-EF03-5B4D-F0021B6E616D}"/>
              </a:ext>
            </a:extLst>
          </p:cNvPr>
          <p:cNvSpPr txBox="1"/>
          <p:nvPr/>
        </p:nvSpPr>
        <p:spPr>
          <a:xfrm>
            <a:off x="979714" y="179614"/>
            <a:ext cx="9944099" cy="5693866"/>
          </a:xfrm>
          <a:prstGeom prst="rect">
            <a:avLst/>
          </a:prstGeom>
          <a:noFill/>
        </p:spPr>
        <p:txBody>
          <a:bodyPr wrap="square">
            <a:spAutoFit/>
          </a:bodyPr>
          <a:lstStyle/>
          <a:p>
            <a:pPr algn="l"/>
            <a:r>
              <a:rPr lang="en-CA" sz="2800" b="0" i="0" dirty="0">
                <a:solidFill>
                  <a:srgbClr val="FF0000"/>
                </a:solidFill>
                <a:effectLst/>
                <a:latin typeface="Söhne"/>
              </a:rPr>
              <a:t>Which measures are more useful or realistic?</a:t>
            </a:r>
          </a:p>
          <a:p>
            <a:pPr algn="l"/>
            <a:r>
              <a:rPr lang="en-CA" sz="2800" b="0" i="0" dirty="0">
                <a:solidFill>
                  <a:srgbClr val="FF0000"/>
                </a:solidFill>
                <a:effectLst/>
                <a:latin typeface="Söhne"/>
              </a:rPr>
              <a:t> </a:t>
            </a:r>
            <a:r>
              <a:rPr lang="en-CA" sz="2800" b="0" i="0" dirty="0">
                <a:solidFill>
                  <a:srgbClr val="374151"/>
                </a:solidFill>
                <a:effectLst/>
                <a:latin typeface="Söhne"/>
              </a:rPr>
              <a:t>Both traditional and alternative measures have their strengths and weaknesses, and their usefulness depends on the context and the purpose of the measurement. Traditional measures like GDP are useful for measuring economic growth and productivity, which are important for policy-making and economic planning. However, they do not provide a complete picture of a country's development and progress. Alternative measures like HDI and GPI are useful for assessing a country's overall well-being, including social and environmental factors, but they may not capture the complexity of economic growth and productivity. Therefore, a combination of traditional and alternative measures may be the most useful and realistic approach.</a:t>
            </a:r>
          </a:p>
        </p:txBody>
      </p:sp>
    </p:spTree>
    <p:extLst>
      <p:ext uri="{BB962C8B-B14F-4D97-AF65-F5344CB8AC3E}">
        <p14:creationId xmlns:p14="http://schemas.microsoft.com/office/powerpoint/2010/main" val="134103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6CFFF0-F313-63CD-E4BD-E57D2B7FF38B}"/>
              </a:ext>
            </a:extLst>
          </p:cNvPr>
          <p:cNvSpPr txBox="1"/>
          <p:nvPr/>
        </p:nvSpPr>
        <p:spPr>
          <a:xfrm>
            <a:off x="1534886" y="996043"/>
            <a:ext cx="10972800" cy="3416320"/>
          </a:xfrm>
          <a:prstGeom prst="rect">
            <a:avLst/>
          </a:prstGeom>
          <a:noFill/>
        </p:spPr>
        <p:txBody>
          <a:bodyPr wrap="square">
            <a:spAutoFit/>
          </a:bodyPr>
          <a:lstStyle/>
          <a:p>
            <a:r>
              <a:rPr lang="en-CA" sz="3200" b="0" i="0" dirty="0">
                <a:solidFill>
                  <a:srgbClr val="FF0000"/>
                </a:solidFill>
                <a:effectLst/>
                <a:latin typeface="Söhne"/>
              </a:rPr>
              <a:t>In conclusion</a:t>
            </a:r>
            <a:r>
              <a:rPr lang="en-CA" b="0" i="0" dirty="0">
                <a:solidFill>
                  <a:srgbClr val="374151"/>
                </a:solidFill>
                <a:effectLst/>
                <a:latin typeface="Söhne"/>
              </a:rPr>
              <a:t>, </a:t>
            </a:r>
            <a:r>
              <a:rPr lang="en-CA" sz="3600" b="0" i="0" dirty="0">
                <a:solidFill>
                  <a:srgbClr val="374151"/>
                </a:solidFill>
                <a:effectLst/>
                <a:latin typeface="Söhne"/>
              </a:rPr>
              <a:t>alternative economic measures play a vital role in shaping policy decisions by providing a more comprehensive and holistic view of a country's development and progress. By utilizing these measures, policymakers can make informed decisions that promote sustainable and equitable development for all</a:t>
            </a:r>
            <a:r>
              <a:rPr lang="en-CA" b="0" i="0" dirty="0">
                <a:solidFill>
                  <a:srgbClr val="374151"/>
                </a:solidFill>
                <a:effectLst/>
                <a:latin typeface="Söhne"/>
              </a:rPr>
              <a:t>.</a:t>
            </a:r>
            <a:endParaRPr lang="en-US" dirty="0"/>
          </a:p>
        </p:txBody>
      </p:sp>
    </p:spTree>
    <p:extLst>
      <p:ext uri="{BB962C8B-B14F-4D97-AF65-F5344CB8AC3E}">
        <p14:creationId xmlns:p14="http://schemas.microsoft.com/office/powerpoint/2010/main" val="270026618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159</TotalTime>
  <Words>528</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Franklin Gothic Book</vt:lpstr>
      <vt:lpstr>Söhne</vt:lpstr>
      <vt:lpstr>Crop</vt:lpstr>
      <vt:lpstr>ALTERNATIVE ECONOMIC MEASURES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ECONOMIC MEASURES</dc:title>
  <dc:creator>Shaheer Akram</dc:creator>
  <cp:lastModifiedBy>Shaheer Akram</cp:lastModifiedBy>
  <cp:revision>2</cp:revision>
  <dcterms:created xsi:type="dcterms:W3CDTF">2023-04-12T23:01:35Z</dcterms:created>
  <dcterms:modified xsi:type="dcterms:W3CDTF">2023-04-13T01:40:48Z</dcterms:modified>
</cp:coreProperties>
</file>