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5" r:id="rId3"/>
    <p:sldId id="287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  <p:cmAuthor id="3" name="Samantha Robertson" initials="SR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3B1D"/>
    <a:srgbClr val="D83B01"/>
    <a:srgbClr val="D7D7D7"/>
    <a:srgbClr val="C8C8C8"/>
    <a:srgbClr val="DD462F"/>
    <a:srgbClr val="0078D7"/>
    <a:srgbClr val="9BC9EF"/>
    <a:srgbClr val="898E8C"/>
    <a:srgbClr val="DFCCBE"/>
    <a:srgbClr val="D247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17" autoAdjust="0"/>
    <p:restoredTop sz="94315" autoAdjust="0"/>
  </p:normalViewPr>
  <p:slideViewPr>
    <p:cSldViewPr snapToGrid="0">
      <p:cViewPr varScale="1">
        <p:scale>
          <a:sx n="88" d="100"/>
          <a:sy n="88" d="100"/>
        </p:scale>
        <p:origin x="200" y="8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1230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90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Office desk with laptop in the center surrounded by paper, pen, pencils, and other office items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718924" y="3394610"/>
            <a:ext cx="9473076" cy="202328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39632" y="3850504"/>
            <a:ext cx="7611908" cy="1111495"/>
          </a:xfrm>
          <a:noFill/>
        </p:spPr>
        <p:txBody>
          <a:bodyPr>
            <a:normAutofit/>
          </a:bodyPr>
          <a:lstStyle>
            <a:lvl1pPr algn="l"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31A3-BB3E-4313-83C9-61296DA7E415}" type="datetimeFigureOut">
              <a:rPr lang="en-US" smtClean="0"/>
              <a:t>5/5/24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4EFAB-AE02-4809-8285-EDC44B9E3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75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92256" y="365125"/>
            <a:ext cx="64008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65125"/>
            <a:ext cx="916305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31A3-BB3E-4313-83C9-61296DA7E415}" type="datetimeFigureOut">
              <a:rPr lang="en-US" smtClean="0"/>
              <a:t>5/5/24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55736" y="6356352"/>
            <a:ext cx="3276600" cy="365125"/>
          </a:xfrm>
        </p:spPr>
        <p:txBody>
          <a:bodyPr/>
          <a:lstStyle/>
          <a:p>
            <a:fld id="{44E4EFAB-AE02-4809-8285-EDC44B9E3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7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440382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lvl="0"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440382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lvl="0" algn="ctr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1752600" y="1444752"/>
            <a:ext cx="10076688" cy="4389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5/5/24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709738"/>
            <a:ext cx="10079736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589463"/>
            <a:ext cx="1007973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31A3-BB3E-4313-83C9-61296DA7E415}" type="datetimeFigureOut">
              <a:rPr lang="en-US" smtClean="0"/>
              <a:t>5/5/24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55736" y="6356352"/>
            <a:ext cx="3276600" cy="365125"/>
          </a:xfrm>
        </p:spPr>
        <p:txBody>
          <a:bodyPr/>
          <a:lstStyle/>
          <a:p>
            <a:fld id="{44E4EFAB-AE02-4809-8285-EDC44B9E3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84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501775"/>
            <a:ext cx="47434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6600" y="1501775"/>
            <a:ext cx="47434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31A3-BB3E-4313-83C9-61296DA7E415}" type="datetimeFigureOut">
              <a:rPr lang="en-US" smtClean="0"/>
              <a:t>5/5/24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4EFAB-AE02-4809-8285-EDC44B9E3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1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1414463"/>
            <a:ext cx="4702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2600" y="2238375"/>
            <a:ext cx="470217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107004" y="1414463"/>
            <a:ext cx="47253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07004" y="2238375"/>
            <a:ext cx="47253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31A3-BB3E-4313-83C9-61296DA7E415}" type="datetimeFigureOut">
              <a:rPr lang="en-US" smtClean="0"/>
              <a:t>5/5/24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55736" y="6356352"/>
            <a:ext cx="3276600" cy="365125"/>
          </a:xfrm>
        </p:spPr>
        <p:txBody>
          <a:bodyPr/>
          <a:lstStyle/>
          <a:p>
            <a:fld id="{44E4EFAB-AE02-4809-8285-EDC44B9E34E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21208" y="448056"/>
            <a:ext cx="11311128" cy="6400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874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4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31A3-BB3E-4313-83C9-61296DA7E415}" type="datetimeFigureOut">
              <a:rPr lang="en-US" smtClean="0"/>
              <a:t>5/5/24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4EFAB-AE02-4809-8285-EDC44B9E3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4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650" y="457200"/>
            <a:ext cx="39433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0300" y="987425"/>
            <a:ext cx="562203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71650" y="2171700"/>
            <a:ext cx="3943350" cy="3697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31A3-BB3E-4313-83C9-61296DA7E415}" type="datetimeFigureOut">
              <a:rPr lang="en-US" smtClean="0"/>
              <a:t>5/5/24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55736" y="6356352"/>
            <a:ext cx="3276600" cy="365125"/>
          </a:xfrm>
        </p:spPr>
        <p:txBody>
          <a:bodyPr/>
          <a:lstStyle/>
          <a:p>
            <a:fld id="{44E4EFAB-AE02-4809-8285-EDC44B9E3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79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3936" y="457200"/>
            <a:ext cx="394106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6208776" y="987425"/>
            <a:ext cx="562356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73936" y="2176272"/>
            <a:ext cx="3941064" cy="369417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31A3-BB3E-4313-83C9-61296DA7E415}" type="datetimeFigureOut">
              <a:rPr lang="en-US" smtClean="0"/>
              <a:t>5/5/24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4EFAB-AE02-4809-8285-EDC44B9E3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8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440382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lvl="0"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11311128" cy="6400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5648" y="1447800"/>
            <a:ext cx="10076688" cy="4386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5648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46192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55736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6" r:id="rId3"/>
    <p:sldLayoutId id="2147483677" r:id="rId4"/>
    <p:sldLayoutId id="2147483678" r:id="rId5"/>
    <p:sldLayoutId id="2147483672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8000"/>
        </a:lnSpc>
        <a:spcBef>
          <a:spcPts val="0"/>
        </a:spcBef>
        <a:spcAft>
          <a:spcPts val="800"/>
        </a:spcAft>
        <a:buClr>
          <a:schemeClr val="tx1">
            <a:lumMod val="75000"/>
            <a:lumOff val="25000"/>
          </a:schemeClr>
        </a:buClr>
        <a:buFontTx/>
        <a:buNone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8000"/>
        </a:lnSpc>
        <a:spcBef>
          <a:spcPts val="0"/>
        </a:spcBef>
        <a:spcAft>
          <a:spcPts val="800"/>
        </a:spcAft>
        <a:buClr>
          <a:schemeClr val="tx1">
            <a:lumMod val="75000"/>
            <a:lumOff val="25000"/>
          </a:schemeClr>
        </a:buClr>
        <a:buFontTx/>
        <a:buNone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8000"/>
        </a:lnSpc>
        <a:spcBef>
          <a:spcPts val="0"/>
        </a:spcBef>
        <a:spcAft>
          <a:spcPts val="800"/>
        </a:spcAft>
        <a:buClr>
          <a:schemeClr val="tx1">
            <a:lumMod val="75000"/>
            <a:lumOff val="25000"/>
          </a:schemeClr>
        </a:buClr>
        <a:buFontTx/>
        <a:buNone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8000"/>
        </a:lnSpc>
        <a:spcBef>
          <a:spcPts val="0"/>
        </a:spcBef>
        <a:spcAft>
          <a:spcPts val="800"/>
        </a:spcAft>
        <a:buClr>
          <a:schemeClr val="tx1">
            <a:lumMod val="75000"/>
            <a:lumOff val="25000"/>
          </a:schemeClr>
        </a:buClr>
        <a:buFontTx/>
        <a:buNone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8000"/>
        </a:lnSpc>
        <a:spcBef>
          <a:spcPts val="0"/>
        </a:spcBef>
        <a:spcAft>
          <a:spcPts val="800"/>
        </a:spcAft>
        <a:buClr>
          <a:schemeClr val="tx1">
            <a:lumMod val="75000"/>
            <a:lumOff val="25000"/>
          </a:schemeClr>
        </a:buClr>
        <a:buFontTx/>
        <a:buNone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8000"/>
        </a:lnSpc>
        <a:spcBef>
          <a:spcPts val="0"/>
        </a:spcBef>
        <a:spcAft>
          <a:spcPts val="800"/>
        </a:spcAft>
        <a:buClr>
          <a:schemeClr val="tx1">
            <a:lumMod val="75000"/>
            <a:lumOff val="25000"/>
          </a:schemeClr>
        </a:buClr>
        <a:buFontTx/>
        <a:buNone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8000"/>
        </a:lnSpc>
        <a:spcBef>
          <a:spcPts val="0"/>
        </a:spcBef>
        <a:spcAft>
          <a:spcPts val="800"/>
        </a:spcAft>
        <a:buClr>
          <a:schemeClr val="tx1">
            <a:lumMod val="75000"/>
            <a:lumOff val="25000"/>
          </a:schemeClr>
        </a:buClr>
        <a:buFontTx/>
        <a:buNone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8000"/>
        </a:lnSpc>
        <a:spcBef>
          <a:spcPts val="0"/>
        </a:spcBef>
        <a:spcAft>
          <a:spcPts val="800"/>
        </a:spcAft>
        <a:buClr>
          <a:schemeClr val="tx1">
            <a:lumMod val="75000"/>
            <a:lumOff val="25000"/>
          </a:schemeClr>
        </a:buClr>
        <a:buFontTx/>
        <a:buNone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75000"/>
            <a:lumOff val="25000"/>
          </a:schemeClr>
        </a:buClr>
        <a:buFont typeface="Arial" panose="020B0604020202020204" pitchFamily="34" charset="0"/>
        <a:buNone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o.microsoft.com/fwlink/?linkid=851258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2873828" y="2714172"/>
            <a:ext cx="9318171" cy="2305885"/>
          </a:xfrm>
        </p:spPr>
        <p:txBody>
          <a:bodyPr>
            <a:normAutofit fontScale="90000"/>
          </a:bodyPr>
          <a:lstStyle/>
          <a:p>
            <a:pPr algn="l"/>
            <a:br>
              <a:rPr lang="en-CA" sz="20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</a:br>
            <a:br>
              <a:rPr lang="en-CA" sz="2000" dirty="0"/>
            </a:b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Grade 10 Civics and Career Course Overview</a:t>
            </a:r>
            <a:br>
              <a:rPr lang="en-US" sz="4000" dirty="0">
                <a:solidFill>
                  <a:schemeClr val="bg1"/>
                </a:solidFill>
              </a:rPr>
            </a:b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Mrs. Ben </a:t>
            </a:r>
            <a:r>
              <a:rPr lang="en-US" sz="4000" dirty="0" err="1">
                <a:solidFill>
                  <a:schemeClr val="bg1"/>
                </a:solidFill>
              </a:rPr>
              <a:t>Lassoued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495AF-C9E4-298F-0A8E-C4E7D518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and Support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600B49-A662-3EA8-1DAF-79C2CE215193}"/>
              </a:ext>
            </a:extLst>
          </p:cNvPr>
          <p:cNvSpPr txBox="1"/>
          <p:nvPr/>
        </p:nvSpPr>
        <p:spPr>
          <a:xfrm>
            <a:off x="1785257" y="1634421"/>
            <a:ext cx="985520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sz="54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R</a:t>
            </a: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esources available for further exploration and support.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54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C</a:t>
            </a: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areer counseling services and online resources.</a:t>
            </a:r>
          </a:p>
          <a:p>
            <a:br>
              <a:rPr lang="en-CA" sz="5400" dirty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288226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74C58-549A-EDC0-8ACE-4454DACD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FB2F2A-CE69-348B-55FA-810E64ACEFFB}"/>
              </a:ext>
            </a:extLst>
          </p:cNvPr>
          <p:cNvSpPr txBox="1"/>
          <p:nvPr/>
        </p:nvSpPr>
        <p:spPr>
          <a:xfrm>
            <a:off x="1959429" y="1563078"/>
            <a:ext cx="987290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sz="54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K</a:t>
            </a: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ey points covered in the presentation.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54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A</a:t>
            </a: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ctive participation and engagement in the course.</a:t>
            </a:r>
          </a:p>
        </p:txBody>
      </p:sp>
    </p:spTree>
    <p:extLst>
      <p:ext uri="{BB962C8B-B14F-4D97-AF65-F5344CB8AC3E}">
        <p14:creationId xmlns:p14="http://schemas.microsoft.com/office/powerpoint/2010/main" val="1305571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46DCC-6D74-4177-E4CF-0C572B02E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Discussion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C9ABCB-0AF7-45FD-DF1C-55682B11BCEC}"/>
              </a:ext>
            </a:extLst>
          </p:cNvPr>
          <p:cNvSpPr txBox="1"/>
          <p:nvPr/>
        </p:nvSpPr>
        <p:spPr>
          <a:xfrm>
            <a:off x="1831993" y="1720840"/>
            <a:ext cx="1000034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sz="54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Q</a:t>
            </a: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uestions or thoughts.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54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A</a:t>
            </a: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brief discussion on any topics covered.</a:t>
            </a:r>
          </a:p>
        </p:txBody>
      </p:sp>
    </p:spTree>
    <p:extLst>
      <p:ext uri="{BB962C8B-B14F-4D97-AF65-F5344CB8AC3E}">
        <p14:creationId xmlns:p14="http://schemas.microsoft.com/office/powerpoint/2010/main" val="1582459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C51E1-F1F9-CA0F-C6B6-3A3A0B5E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30554E-5A16-C767-990F-87B4B78AE1F8}"/>
              </a:ext>
            </a:extLst>
          </p:cNvPr>
          <p:cNvSpPr txBox="1"/>
          <p:nvPr/>
        </p:nvSpPr>
        <p:spPr>
          <a:xfrm>
            <a:off x="4905828" y="3244334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Thank You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786805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1208" y="448056"/>
            <a:ext cx="11309348" cy="64008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Exploring Citizenship and Career Pathways in Ontario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1755648" y="1294726"/>
            <a:ext cx="10074908" cy="4539403"/>
          </a:xfrm>
        </p:spPr>
        <p:txBody>
          <a:bodyPr>
            <a:noAutofit/>
          </a:bodyPr>
          <a:lstStyle/>
          <a:p>
            <a:endParaRPr lang="en-US" dirty="0"/>
          </a:p>
          <a:p>
            <a:endParaRPr lang="en-US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36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Welcome to Grade 10 Civics and Career Course!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36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Overview of the course structure and objectives.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383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xfrm>
            <a:off x="274465" y="420893"/>
            <a:ext cx="11309348" cy="640080"/>
          </a:xfrm>
        </p:spPr>
        <p:txBody>
          <a:bodyPr>
            <a:normAutofit/>
          </a:bodyPr>
          <a:lstStyle/>
          <a:p>
            <a:r>
              <a:rPr lang="en-US" dirty="0"/>
              <a:t>Importance of Civics Education</a:t>
            </a:r>
          </a:p>
        </p:txBody>
      </p:sp>
      <p:grpSp>
        <p:nvGrpSpPr>
          <p:cNvPr id="28" name="Group 27" descr="Step number 1"/>
          <p:cNvGrpSpPr/>
          <p:nvPr/>
        </p:nvGrpSpPr>
        <p:grpSpPr bwMode="gray">
          <a:xfrm>
            <a:off x="1626903" y="1321732"/>
            <a:ext cx="380382" cy="296049"/>
            <a:chOff x="6741828" y="1435344"/>
            <a:chExt cx="380382" cy="296049"/>
          </a:xfrm>
        </p:grpSpPr>
        <p:sp>
          <p:nvSpPr>
            <p:cNvPr id="31" name="Rectangle 30" descr="Step number 1"/>
            <p:cNvSpPr/>
            <p:nvPr/>
          </p:nvSpPr>
          <p:spPr bwMode="gray">
            <a:xfrm>
              <a:off x="6793669" y="1452347"/>
              <a:ext cx="279292" cy="27904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 descr="Small square with numeral 1 inside "/>
            <p:cNvSpPr txBox="1"/>
            <p:nvPr/>
          </p:nvSpPr>
          <p:spPr bwMode="gray">
            <a:xfrm>
              <a:off x="6741828" y="1435344"/>
              <a:ext cx="3803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  <a:endParaRPr lang="en-US" sz="1100" b="1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33" name="Text Placeholder 7"/>
          <p:cNvSpPr txBox="1">
            <a:spLocks/>
          </p:cNvSpPr>
          <p:nvPr/>
        </p:nvSpPr>
        <p:spPr>
          <a:xfrm>
            <a:off x="2091823" y="1330574"/>
            <a:ext cx="4425696" cy="196416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Why is civics education important?</a:t>
            </a:r>
          </a:p>
        </p:txBody>
      </p:sp>
      <p:grpSp>
        <p:nvGrpSpPr>
          <p:cNvPr id="38" name="Group 37" descr="Step number 2"/>
          <p:cNvGrpSpPr/>
          <p:nvPr/>
        </p:nvGrpSpPr>
        <p:grpSpPr bwMode="gray">
          <a:xfrm>
            <a:off x="6798978" y="1321732"/>
            <a:ext cx="380382" cy="296049"/>
            <a:chOff x="6741828" y="1435344"/>
            <a:chExt cx="380382" cy="296049"/>
          </a:xfrm>
        </p:grpSpPr>
        <p:sp>
          <p:nvSpPr>
            <p:cNvPr id="39" name="Rectangle 38" descr="Step number 2"/>
            <p:cNvSpPr/>
            <p:nvPr/>
          </p:nvSpPr>
          <p:spPr bwMode="gray">
            <a:xfrm>
              <a:off x="6793669" y="1452347"/>
              <a:ext cx="279292" cy="27904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 descr="Small square with numeral 2 inside "/>
            <p:cNvSpPr txBox="1"/>
            <p:nvPr/>
          </p:nvSpPr>
          <p:spPr bwMode="gray">
            <a:xfrm>
              <a:off x="6741828" y="1435344"/>
              <a:ext cx="3803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  <a:endParaRPr lang="en-US" sz="1100" b="1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41" name="Text Placeholder 8"/>
          <p:cNvSpPr txBox="1">
            <a:spLocks/>
          </p:cNvSpPr>
          <p:nvPr/>
        </p:nvSpPr>
        <p:spPr>
          <a:xfrm>
            <a:off x="7130111" y="1330575"/>
            <a:ext cx="4700445" cy="190611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Understanding rights,</a:t>
            </a:r>
          </a:p>
          <a:p>
            <a:pPr algn="l">
              <a:lnSpc>
                <a:spcPct val="108000"/>
              </a:lnSpc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responsibilities, and civic engagement.</a:t>
            </a:r>
          </a:p>
          <a:p>
            <a:pPr algn="l">
              <a:lnSpc>
                <a:spcPct val="108000"/>
              </a:lnSpc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Rectangle 45">
            <a:hlinkClick r:id="rId2"/>
            <a:extLst>
              <a:ext uri="{FF2B5EF4-FFF2-40B4-BE49-F238E27FC236}">
                <a16:creationId xmlns:a16="http://schemas.microsoft.com/office/drawing/2014/main" id="{6DC31477-87B0-4923-9D40-26050A3F3334}"/>
              </a:ext>
            </a:extLst>
          </p:cNvPr>
          <p:cNvSpPr/>
          <p:nvPr/>
        </p:nvSpPr>
        <p:spPr>
          <a:xfrm>
            <a:off x="2836259" y="5833669"/>
            <a:ext cx="3398853" cy="3442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buFont typeface="Arial" panose="020B0604020202020204" pitchFamily="34" charset="0"/>
              <a:buNone/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472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93B73-595A-8A8C-66BD-F6CFFEB71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Curriculum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0DD9E7-0B88-FF04-D4A3-ABF219011DA2}"/>
              </a:ext>
            </a:extLst>
          </p:cNvPr>
          <p:cNvSpPr txBox="1"/>
          <p:nvPr/>
        </p:nvSpPr>
        <p:spPr>
          <a:xfrm>
            <a:off x="1785257" y="2555465"/>
            <a:ext cx="901337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sz="4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Brief overview of the Ontario curriculum for Grade 10 Civics and Career courses.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44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 K</a:t>
            </a:r>
            <a:r>
              <a:rPr lang="en-CA" sz="4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ey topics: Citizenship, Government, Civic Action, and Career Exploration.</a:t>
            </a:r>
          </a:p>
          <a:p>
            <a:br>
              <a:rPr lang="en-CA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818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5A35D-311B-C888-9D49-41CA8830E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Citizenship and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51EBD6-9B4F-8190-6250-A407FA6F12BF}"/>
              </a:ext>
            </a:extLst>
          </p:cNvPr>
          <p:cNvSpPr txBox="1"/>
          <p:nvPr/>
        </p:nvSpPr>
        <p:spPr>
          <a:xfrm>
            <a:off x="1886857" y="1300593"/>
            <a:ext cx="9945479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Exploring Canadian identity and diversity.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Rights and responsibilities of citizenship.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Activities to promote understanding of citizenship.</a:t>
            </a:r>
          </a:p>
          <a:p>
            <a:br>
              <a:rPr lang="en-CA" sz="5400" dirty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62079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BA753-70D2-789D-60F6-6F42F48BF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Government and Governance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C823D3-F3BD-4ADB-A5A1-C1AA6FB4C3C3}"/>
              </a:ext>
            </a:extLst>
          </p:cNvPr>
          <p:cNvSpPr txBox="1"/>
          <p:nvPr/>
        </p:nvSpPr>
        <p:spPr>
          <a:xfrm>
            <a:off x="1741713" y="1462995"/>
            <a:ext cx="1009062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Structure of Canadian government (federal, provincial, municipal).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Roles and functions of different levels of government.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Importance of democratic processes and civic participation.</a:t>
            </a:r>
          </a:p>
        </p:txBody>
      </p:sp>
    </p:spTree>
    <p:extLst>
      <p:ext uri="{BB962C8B-B14F-4D97-AF65-F5344CB8AC3E}">
        <p14:creationId xmlns:p14="http://schemas.microsoft.com/office/powerpoint/2010/main" val="29379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59C63-E2D1-7240-4D03-16719E01A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and Advocacy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058D61-C3FA-E40E-4D19-4CCFEC116A78}"/>
              </a:ext>
            </a:extLst>
          </p:cNvPr>
          <p:cNvSpPr txBox="1"/>
          <p:nvPr/>
        </p:nvSpPr>
        <p:spPr>
          <a:xfrm>
            <a:off x="1741715" y="1460249"/>
            <a:ext cx="1022125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Understanding advocacy and activism.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Exploring ways to engage in civic action.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Examples of youth-led civic initiatives.</a:t>
            </a:r>
          </a:p>
          <a:p>
            <a:br>
              <a:rPr lang="en-CA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32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154E6-8F1F-5C11-2FEA-62F528A61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Exploration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7B29CB-D594-2907-C082-FEE08792A690}"/>
              </a:ext>
            </a:extLst>
          </p:cNvPr>
          <p:cNvSpPr txBox="1"/>
          <p:nvPr/>
        </p:nvSpPr>
        <p:spPr>
          <a:xfrm>
            <a:off x="1814286" y="1331631"/>
            <a:ext cx="1001805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Introduction to career planning and exploration.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Assessing interests, skills, and values.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Exploring various career pathways and opportunities.</a:t>
            </a:r>
          </a:p>
        </p:txBody>
      </p:sp>
    </p:spTree>
    <p:extLst>
      <p:ext uri="{BB962C8B-B14F-4D97-AF65-F5344CB8AC3E}">
        <p14:creationId xmlns:p14="http://schemas.microsoft.com/office/powerpoint/2010/main" val="3742805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9174D-246C-2CB4-62DF-9D0811981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Pathways Planning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B5C4A4-585E-B3A7-84CA-D3EB3014C2DA}"/>
              </a:ext>
            </a:extLst>
          </p:cNvPr>
          <p:cNvSpPr txBox="1"/>
          <p:nvPr/>
        </p:nvSpPr>
        <p:spPr>
          <a:xfrm>
            <a:off x="1814286" y="1969478"/>
            <a:ext cx="1001805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Overview of post-secondary pathways (college, university, apprenticeship, workforce).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5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Importance of setting goals and planning for the future.</a:t>
            </a:r>
          </a:p>
        </p:txBody>
      </p:sp>
    </p:spTree>
    <p:extLst>
      <p:ext uri="{BB962C8B-B14F-4D97-AF65-F5344CB8AC3E}">
        <p14:creationId xmlns:p14="http://schemas.microsoft.com/office/powerpoint/2010/main" val="2684072017"/>
      </p:ext>
    </p:extLst>
  </p:cSld>
  <p:clrMapOvr>
    <a:masterClrMapping/>
  </p:clrMapOvr>
</p:sld>
</file>

<file path=ppt/theme/theme1.xml><?xml version="1.0" encoding="utf-8"?>
<a:theme xmlns:a="http://schemas.openxmlformats.org/drawingml/2006/main" name="Making Templates Accessible">
  <a:themeElements>
    <a:clrScheme name="Custom 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D83B0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34A90"/>
      </a:hlink>
      <a:folHlink>
        <a:srgbClr val="6F3B55"/>
      </a:folHlink>
    </a:clrScheme>
    <a:fontScheme name="Custom 7">
      <a:majorFont>
        <a:latin typeface="Cambria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ssibility guide.potx" id="{709F6ED1-91B4-42EB-B205-04CA5CDF84DF}" vid="{41E99566-B948-45A3-A3EF-0F5CFCE3D0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Making Templates Accessible</Template>
  <TotalTime>25</TotalTime>
  <Words>274</Words>
  <Application>Microsoft Macintosh PowerPoint</Application>
  <PresentationFormat>Widescreen</PresentationFormat>
  <Paragraphs>50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</vt:lpstr>
      <vt:lpstr>Segoe UI</vt:lpstr>
      <vt:lpstr>Segoe UI Semibold</vt:lpstr>
      <vt:lpstr>Söhne</vt:lpstr>
      <vt:lpstr>Making Templates Accessible</vt:lpstr>
      <vt:lpstr>   Grade 10 Civics and Career Course Overview  Mrs. Ben Lassoued</vt:lpstr>
      <vt:lpstr>Exploring Citizenship and Career Pathways in Ontario</vt:lpstr>
      <vt:lpstr>Importance of Civics Education</vt:lpstr>
      <vt:lpstr>Curriculum Overview</vt:lpstr>
      <vt:lpstr>Citizenship and Identity</vt:lpstr>
      <vt:lpstr>Government and Governance</vt:lpstr>
      <vt:lpstr>Action and Advocacy</vt:lpstr>
      <vt:lpstr>Career Exploration</vt:lpstr>
      <vt:lpstr>Pathways Planning</vt:lpstr>
      <vt:lpstr>Resources and Support</vt:lpstr>
      <vt:lpstr>Conclusion</vt:lpstr>
      <vt:lpstr>Questions and Discussion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Grade 10 Civics and Career Course Overview  Mrs. Ben Lassoued</dc:title>
  <dc:creator>Adam Ben Lassoued</dc:creator>
  <cp:lastModifiedBy>Adam Ben Lassoued</cp:lastModifiedBy>
  <cp:revision>1</cp:revision>
  <dcterms:created xsi:type="dcterms:W3CDTF">2024-05-05T20:34:10Z</dcterms:created>
  <dcterms:modified xsi:type="dcterms:W3CDTF">2024-05-05T20:59:33Z</dcterms:modified>
  <cp:version/>
</cp:coreProperties>
</file>