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5" r:id="rId2"/>
    <p:sldId id="309" r:id="rId3"/>
    <p:sldId id="310" r:id="rId4"/>
    <p:sldId id="311" r:id="rId5"/>
    <p:sldId id="314" r:id="rId6"/>
    <p:sldId id="315" r:id="rId7"/>
    <p:sldId id="312" r:id="rId8"/>
    <p:sldId id="313" r:id="rId9"/>
    <p:sldId id="316" r:id="rId10"/>
    <p:sldId id="31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4" autoAdjust="0"/>
    <p:restoredTop sz="94660"/>
  </p:normalViewPr>
  <p:slideViewPr>
    <p:cSldViewPr snapToGrid="0">
      <p:cViewPr varScale="1">
        <p:scale>
          <a:sx n="94" d="100"/>
          <a:sy n="94" d="100"/>
        </p:scale>
        <p:origin x="114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903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661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390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38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125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790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775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240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491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500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997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601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293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688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537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494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509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931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vinavu.com/2016/10/14/india-lost-war-against-malnutrition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essenza.com/2020/09/irans-metoo-movement-challenges-patriarchy-and-western-stereotypes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apua.us/2013/04/human-trafficking-in-new-guinea-exposed.ht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68AE3-EECF-4E76-AF3E-DF43ED755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Social Challenges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F4A787-7620-4766-A06E-60FE44FCDF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Global sOCIAL chALLENGES</a:t>
            </a:r>
          </a:p>
        </p:txBody>
      </p:sp>
    </p:spTree>
    <p:extLst>
      <p:ext uri="{BB962C8B-B14F-4D97-AF65-F5344CB8AC3E}">
        <p14:creationId xmlns:p14="http://schemas.microsoft.com/office/powerpoint/2010/main" val="2723979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americanization">
            <a:extLst>
              <a:ext uri="{FF2B5EF4-FFF2-40B4-BE49-F238E27FC236}">
                <a16:creationId xmlns:a16="http://schemas.microsoft.com/office/drawing/2014/main" id="{2D659675-E299-4BDB-A0F9-137C7EDF3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733" y="3168964"/>
            <a:ext cx="4345024" cy="2281137"/>
          </a:xfrm>
          <a:prstGeom prst="roundRect">
            <a:avLst>
              <a:gd name="adj" fmla="val 1858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422930-1EDE-4D2F-8C33-2B4D5920E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</p:spPr>
        <p:txBody>
          <a:bodyPr>
            <a:normAutofit/>
          </a:bodyPr>
          <a:lstStyle/>
          <a:p>
            <a:r>
              <a:rPr lang="en-CA" dirty="0"/>
              <a:t>Americanization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F64D1-E54E-4516-B017-FEA6994A3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5211979" cy="3416300"/>
          </a:xfrm>
        </p:spPr>
        <p:txBody>
          <a:bodyPr anchor="ctr">
            <a:normAutofit/>
          </a:bodyPr>
          <a:lstStyle/>
          <a:p>
            <a:r>
              <a:rPr lang="en-CA" dirty="0"/>
              <a:t>The prevalent global influence of American products, businesses, practices, and culture upon other countries in the world </a:t>
            </a:r>
          </a:p>
          <a:p>
            <a:r>
              <a:rPr lang="en-CA" dirty="0"/>
              <a:t>Some people fear that Americanization will ultimately result in the end of cultural diversity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563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80F4C73-8A40-435B-AFB5-F5C3BDC03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DD4069D-6BA0-4C9D-8EA6-8C476FC7D5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60D1FC8-A019-4110-A93E-8C709AD78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47CEA9B-73E1-441D-8800-FA49BA991D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072D5EB-F874-4157-885B-E3C42CDA8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0352347-BE60-4DA4-A026-651AE5F7F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26F82C6E-5FB8-4065-8BCB-D9158DD57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CF36403A-34F0-4F3D-A4BA-D1B1FA2F31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7CCD3DE1-6CA0-4EB1-A8E8-EFD50A1FE3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483B84E-6F67-4602-9B18-70C28CDFB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3178260" cy="1020232"/>
          </a:xfrm>
        </p:spPr>
        <p:txBody>
          <a:bodyPr>
            <a:normAutofit/>
          </a:bodyPr>
          <a:lstStyle/>
          <a:p>
            <a:r>
              <a:rPr lang="en-CA" dirty="0"/>
              <a:t>Child Poverty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670D7-41FC-4952-AF26-BDE94F940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120900"/>
            <a:ext cx="3133726" cy="3898900"/>
          </a:xfrm>
        </p:spPr>
        <p:txBody>
          <a:bodyPr>
            <a:normAutofit/>
          </a:bodyPr>
          <a:lstStyle/>
          <a:p>
            <a:r>
              <a:rPr lang="en-CA">
                <a:solidFill>
                  <a:schemeClr val="bg1"/>
                </a:solidFill>
              </a:rPr>
              <a:t>1 billion children, or (1 in 2), live in poverty</a:t>
            </a:r>
          </a:p>
          <a:p>
            <a:r>
              <a:rPr lang="en-CA">
                <a:solidFill>
                  <a:schemeClr val="bg1"/>
                </a:solidFill>
              </a:rPr>
              <a:t>640 million children live without adequate shelter </a:t>
            </a:r>
          </a:p>
          <a:p>
            <a:r>
              <a:rPr lang="en-CA">
                <a:solidFill>
                  <a:schemeClr val="bg1"/>
                </a:solidFill>
              </a:rPr>
              <a:t>About 400 million children have no access to clean water </a:t>
            </a:r>
          </a:p>
          <a:p>
            <a:pPr marL="0" indent="0">
              <a:buNone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4" descr="A picture containing person, ground, outdoor&#10;&#10;Description automatically generated">
            <a:extLst>
              <a:ext uri="{FF2B5EF4-FFF2-40B4-BE49-F238E27FC236}">
                <a16:creationId xmlns:a16="http://schemas.microsoft.com/office/drawing/2014/main" id="{20E0A4B1-D5A4-4516-8894-9C02133020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0345"/>
          <a:stretch/>
        </p:blipFill>
        <p:spPr>
          <a:xfrm>
            <a:off x="5334476" y="803751"/>
            <a:ext cx="6251664" cy="525049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52D6D00-2548-4ECD-9FA4-D422A2525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966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child poverty">
            <a:extLst>
              <a:ext uri="{FF2B5EF4-FFF2-40B4-BE49-F238E27FC236}">
                <a16:creationId xmlns:a16="http://schemas.microsoft.com/office/drawing/2014/main" id="{716D808D-9DC6-41FA-9AB4-EDE99ACB9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571" y="2906738"/>
            <a:ext cx="3080048" cy="2805588"/>
          </a:xfrm>
          <a:prstGeom prst="roundRect">
            <a:avLst>
              <a:gd name="adj" fmla="val 1858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F9331F-0AC4-498C-8C36-A17C27276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</p:spPr>
        <p:txBody>
          <a:bodyPr>
            <a:normAutofit/>
          </a:bodyPr>
          <a:lstStyle/>
          <a:p>
            <a:r>
              <a:rPr lang="en-CA" dirty="0"/>
              <a:t>Child Poverty and the Law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8D47A-2641-4F06-B336-287C6BD4D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6397313" cy="3416300"/>
          </a:xfrm>
        </p:spPr>
        <p:txBody>
          <a:bodyPr anchor="ctr">
            <a:normAutofit/>
          </a:bodyPr>
          <a:lstStyle/>
          <a:p>
            <a:r>
              <a:rPr lang="en-CA" dirty="0"/>
              <a:t>In 1989 the House of Commons passed an all-party resolution to end child poverty in Canada</a:t>
            </a:r>
          </a:p>
          <a:p>
            <a:r>
              <a:rPr lang="en-CA" dirty="0"/>
              <a:t>Bill C-233, an Act to Eliminate Child Poverty, was passed in 2000</a:t>
            </a:r>
          </a:p>
          <a:p>
            <a:r>
              <a:rPr lang="en-CA" dirty="0"/>
              <a:t>Some strategies included: high quality early childhood education, affordable childcare services, higher tax benefits for low-income families, federal funding for post-secondary, and proactive strategies including equity in the public and private sectors to level the playing field for disadvantaged individuals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00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03330-6403-4E9B-93E8-51D55AEA1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</p:spPr>
        <p:txBody>
          <a:bodyPr>
            <a:normAutofit/>
          </a:bodyPr>
          <a:lstStyle/>
          <a:p>
            <a:r>
              <a:rPr lang="en-CA" dirty="0"/>
              <a:t>Globalization and Human Rights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4A96F-8D78-49B7-B83F-73818B0CB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3481054" cy="3416300"/>
          </a:xfrm>
        </p:spPr>
        <p:txBody>
          <a:bodyPr anchor="ctr">
            <a:normAutofit/>
          </a:bodyPr>
          <a:lstStyle/>
          <a:p>
            <a:r>
              <a:rPr lang="en-CA" sz="1500"/>
              <a:t>U.N. General Assembly adopted the Universal Declaration of Human Rights on December 10, 1948 as a result of the atrocities experienced during the Second World War </a:t>
            </a:r>
          </a:p>
          <a:p>
            <a:r>
              <a:rPr lang="en-CA" sz="1500"/>
              <a:t>The U.N created a charter that would guarantee the rights of every individual everywhere</a:t>
            </a:r>
          </a:p>
          <a:p>
            <a:r>
              <a:rPr lang="en-CA" sz="1500"/>
              <a:t>Articles of the Universal Declaration of Human Rights state:</a:t>
            </a:r>
            <a:endParaRPr lang="en-US" sz="1500"/>
          </a:p>
        </p:txBody>
      </p:sp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FE335AF-4214-47E0-BC95-7DE676A9D0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984956" y="3170154"/>
            <a:ext cx="6158802" cy="227875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0599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E8CF7C5-117C-459C-9B4C-82B317951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88" y="0"/>
            <a:ext cx="12193588" cy="6858000"/>
            <a:chOff x="-1588" y="0"/>
            <a:chExt cx="12193588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4B3FB86-7EC1-4073-8317-D932BC571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46F02C3-73C4-4B91-B422-EAB2FACE6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3E54839-92D5-4E97-B38E-24927FD44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18959A4D-BD4D-4664-AA21-132D65AFF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ECB0910B-74A9-4D39-9741-5AD6A5A54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703AEDDF-85E0-4F20-B92E-3C244FB6BF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982FDC4-36B2-4FD7-BD64-726C690D7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4886461" cy="1622322"/>
          </a:xfrm>
        </p:spPr>
        <p:txBody>
          <a:bodyPr>
            <a:normAutofit/>
          </a:bodyPr>
          <a:lstStyle/>
          <a:p>
            <a:r>
              <a:rPr lang="en-CA" dirty="0"/>
              <a:t>Human Trafficking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865CF-161C-4F4F-A472-E73EF23A5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98" y="2418735"/>
            <a:ext cx="4886461" cy="3811742"/>
          </a:xfrm>
        </p:spPr>
        <p:txBody>
          <a:bodyPr anchor="ctr">
            <a:normAutofit/>
          </a:bodyPr>
          <a:lstStyle/>
          <a:p>
            <a:r>
              <a:rPr lang="en-CA">
                <a:solidFill>
                  <a:schemeClr val="bg1"/>
                </a:solidFill>
              </a:rPr>
              <a:t>Human trafficking or trafficking in persons is one of the most heinous crimes imaginable, often described as a modern day form of slavery. Human trafficking involves the recruitment, transportation, harbouring and/ or exercising control, direction or influence over the movements of a person in order to exploit that person, typically through sexual exploitation or forced labour.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0238F7A9-5200-4739-BC0C-BBCC2DCA1A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172200" y="1792817"/>
            <a:ext cx="5371343" cy="328994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C9E16AD-C39A-45E0-9155-60C082A8D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93717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C69F4-5FD8-48E2-B578-82ED277D6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Human Trafficking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0AC75-07E7-43E0-B9FB-54A09F7F4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 victims, who are mostly women and children, are deprived of their normal lives and compelled to provide their labour or sexual services, through a variety of coercive practices all for the direct profit of their perpetrators. Exploitation often occurs through intimidation, force, sexual assault and threats of violence to themselves or their families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635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globe">
            <a:extLst>
              <a:ext uri="{FF2B5EF4-FFF2-40B4-BE49-F238E27FC236}">
                <a16:creationId xmlns:a16="http://schemas.microsoft.com/office/drawing/2014/main" id="{2772E430-89BC-4E9D-9620-C74FE6A6A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663" y="2775951"/>
            <a:ext cx="3067163" cy="3067163"/>
          </a:xfrm>
          <a:prstGeom prst="roundRect">
            <a:avLst>
              <a:gd name="adj" fmla="val 1858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3E5458-3626-4FA4-8EE0-5BD7D074F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</p:spPr>
        <p:txBody>
          <a:bodyPr>
            <a:normAutofit/>
          </a:bodyPr>
          <a:lstStyle/>
          <a:p>
            <a:r>
              <a:rPr lang="en-CA" dirty="0"/>
              <a:t>Cultural Globalization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BA4E8-43D8-4ACA-ABF3-04970764A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5211979" cy="3416300"/>
          </a:xfrm>
        </p:spPr>
        <p:txBody>
          <a:bodyPr anchor="ctr">
            <a:normAutofit/>
          </a:bodyPr>
          <a:lstStyle/>
          <a:p>
            <a:r>
              <a:rPr lang="en-CA" dirty="0"/>
              <a:t>Shared global culture, including common values, ideas, and ways of life among individuals from across the globe </a:t>
            </a:r>
          </a:p>
          <a:p>
            <a:r>
              <a:rPr lang="en-CA" dirty="0"/>
              <a:t>Advancements in air travel contribute to globalization </a:t>
            </a:r>
          </a:p>
          <a:p>
            <a:r>
              <a:rPr lang="en-CA" dirty="0"/>
              <a:t>Television is another form of media that contributes to globalization because a North American show can be shown in rural China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053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marshall mcluhan">
            <a:extLst>
              <a:ext uri="{FF2B5EF4-FFF2-40B4-BE49-F238E27FC236}">
                <a16:creationId xmlns:a16="http://schemas.microsoft.com/office/drawing/2014/main" id="{4F7BEA33-84E8-44BB-A3B5-083489E04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740" y="2775951"/>
            <a:ext cx="4173010" cy="3067163"/>
          </a:xfrm>
          <a:prstGeom prst="roundRect">
            <a:avLst>
              <a:gd name="adj" fmla="val 1858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8BA910-F87A-44DB-B15F-7DB1E3148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</p:spPr>
        <p:txBody>
          <a:bodyPr>
            <a:normAutofit/>
          </a:bodyPr>
          <a:lstStyle/>
          <a:p>
            <a:r>
              <a:rPr lang="en-CA" dirty="0"/>
              <a:t>Marshall McLuhan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EE1C6-192E-4C00-B707-E7E2ECE61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1999651"/>
            <a:ext cx="5211979" cy="433645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CA" sz="1500" dirty="0"/>
              <a:t>Canadian professor </a:t>
            </a:r>
            <a:r>
              <a:rPr lang="en-CA" sz="1500" dirty="0" err="1"/>
              <a:t>Marshalll</a:t>
            </a:r>
            <a:r>
              <a:rPr lang="en-CA" sz="1500" dirty="0"/>
              <a:t> McLuhan popularized the term “global village” to describe the effects that the ability to exchange ideas instantaneously would have on the world</a:t>
            </a:r>
          </a:p>
          <a:p>
            <a:pPr>
              <a:lnSpc>
                <a:spcPct val="90000"/>
              </a:lnSpc>
            </a:pPr>
            <a:r>
              <a:rPr lang="en-CA" sz="1500" dirty="0"/>
              <a:t>Mass media and communication technologies are the primary instruments for cultural globalization </a:t>
            </a:r>
          </a:p>
          <a:p>
            <a:pPr>
              <a:lnSpc>
                <a:spcPct val="90000"/>
              </a:lnSpc>
            </a:pPr>
            <a:r>
              <a:rPr lang="en-CA" sz="1500" dirty="0"/>
              <a:t>Some people find diversity exciting, but others fear that individual countries are becoming fragmented, as their values are lost as growing numbers of immigrants introduce new customs and international trade 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342271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eatons canada">
            <a:extLst>
              <a:ext uri="{FF2B5EF4-FFF2-40B4-BE49-F238E27FC236}">
                <a16:creationId xmlns:a16="http://schemas.microsoft.com/office/drawing/2014/main" id="{61DDB015-681E-4F84-A313-569A71E8C0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" r="4226" b="4"/>
          <a:stretch/>
        </p:blipFill>
        <p:spPr bwMode="auto">
          <a:xfrm>
            <a:off x="1151467" y="2775951"/>
            <a:ext cx="4345024" cy="3067163"/>
          </a:xfrm>
          <a:prstGeom prst="roundRect">
            <a:avLst>
              <a:gd name="adj" fmla="val 1858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A2B650-D497-40CA-8666-4D25A1C52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</p:spPr>
        <p:txBody>
          <a:bodyPr>
            <a:normAutofit/>
          </a:bodyPr>
          <a:lstStyle/>
          <a:p>
            <a:r>
              <a:rPr lang="en-CA" dirty="0"/>
              <a:t>Cultural Homogenization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104D4-4AAC-4690-AE7A-98FB58746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0954" y="2603500"/>
            <a:ext cx="5211979" cy="34163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CA" dirty="0"/>
              <a:t>The blending of different cultural practices into one uniform cultural practice</a:t>
            </a:r>
          </a:p>
          <a:p>
            <a:pPr>
              <a:lnSpc>
                <a:spcPct val="90000"/>
              </a:lnSpc>
            </a:pPr>
            <a:r>
              <a:rPr lang="en-CA" dirty="0"/>
              <a:t>Eaton’s has been replaced by large international corporations </a:t>
            </a:r>
          </a:p>
          <a:p>
            <a:pPr>
              <a:lnSpc>
                <a:spcPct val="90000"/>
              </a:lnSpc>
            </a:pPr>
            <a:r>
              <a:rPr lang="en-CA" dirty="0"/>
              <a:t>Some people argue that the cost of globalization is that individuals are reduced to potential customers and individual differences are discounted</a:t>
            </a:r>
          </a:p>
          <a:p>
            <a:pPr>
              <a:lnSpc>
                <a:spcPct val="90000"/>
              </a:lnSpc>
            </a:pPr>
            <a:r>
              <a:rPr lang="en-CA" dirty="0"/>
              <a:t>Cultural homogenization can be seen as a form of cultural repression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91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516</Words>
  <Application>Microsoft Office PowerPoint</Application>
  <PresentationFormat>Widescreen</PresentationFormat>
  <Paragraphs>34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Century Gothic</vt:lpstr>
      <vt:lpstr>Wingdings 3</vt:lpstr>
      <vt:lpstr>Ion Boardroom</vt:lpstr>
      <vt:lpstr>Social Challenges</vt:lpstr>
      <vt:lpstr>Child Poverty</vt:lpstr>
      <vt:lpstr>Child Poverty and the Law</vt:lpstr>
      <vt:lpstr>Globalization and Human Rights </vt:lpstr>
      <vt:lpstr>Human Trafficking</vt:lpstr>
      <vt:lpstr>Human Trafficking </vt:lpstr>
      <vt:lpstr>Cultural Globalization </vt:lpstr>
      <vt:lpstr>Marshall McLuhan</vt:lpstr>
      <vt:lpstr>Cultural Homogenization </vt:lpstr>
      <vt:lpstr>Americanization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Challenges</dc:title>
  <dc:creator>Julie Bamford</dc:creator>
  <cp:lastModifiedBy>Julie Bamford</cp:lastModifiedBy>
  <cp:revision>1</cp:revision>
  <dcterms:created xsi:type="dcterms:W3CDTF">2024-02-23T18:22:21Z</dcterms:created>
  <dcterms:modified xsi:type="dcterms:W3CDTF">2024-02-23T18:22:42Z</dcterms:modified>
</cp:coreProperties>
</file>