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59" r:id="rId6"/>
    <p:sldId id="263" r:id="rId7"/>
    <p:sldId id="262" r:id="rId8"/>
    <p:sldId id="265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02/09/2021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robert-fros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ets.org/poet/robert-frost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poets.org/poet/charles-bukowski" TargetMode="External"/><Relationship Id="rId3" Type="http://schemas.openxmlformats.org/officeDocument/2006/relationships/hyperlink" Target="https://literaryterms.net/poetry/" TargetMode="External"/><Relationship Id="rId7" Type="http://schemas.openxmlformats.org/officeDocument/2006/relationships/hyperlink" Target="https://allpoetry.com/Charles-Bukowsk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oemhunter.com/matsuo-basho" TargetMode="External"/><Relationship Id="rId11" Type="http://schemas.openxmlformats.org/officeDocument/2006/relationships/hyperlink" Target="https://poets.org/poet/robert-frost" TargetMode="External"/><Relationship Id="rId5" Type="http://schemas.openxmlformats.org/officeDocument/2006/relationships/hyperlink" Target="https://www.britannica.com/biography/Basho-Japanese-poet" TargetMode="External"/><Relationship Id="rId10" Type="http://schemas.openxmlformats.org/officeDocument/2006/relationships/hyperlink" Target="https://www.poetryfoundation.org/poets/robert-frost" TargetMode="External"/><Relationship Id="rId4" Type="http://schemas.openxmlformats.org/officeDocument/2006/relationships/hyperlink" Target="https://www.poetryfoundation.org/poets/basho" TargetMode="External"/><Relationship Id="rId9" Type="http://schemas.openxmlformats.org/officeDocument/2006/relationships/hyperlink" Target="https://mypoeticside.com/poets/charles-bukowski-poe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ryterms.net/rhym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teraryterms.net/poetry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ryterms.net/haik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bash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oemhunter.com/matsuo-basho" TargetMode="External"/><Relationship Id="rId4" Type="http://schemas.openxmlformats.org/officeDocument/2006/relationships/hyperlink" Target="https://www.britannica.com/biography/Basho-Japanese-poe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oets.org/poet/charles-bukowski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ypoeticside.com/poets/charles-bukowski-poe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Intro to Poetry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400" dirty="0" smtClean="0">
                <a:solidFill>
                  <a:srgbClr val="002060"/>
                </a:solidFill>
              </a:rPr>
              <a:t>Meaning of Poetry</a:t>
            </a:r>
          </a:p>
          <a:p>
            <a:r>
              <a:rPr lang="en-CA" sz="2400" dirty="0" smtClean="0">
                <a:solidFill>
                  <a:srgbClr val="002060"/>
                </a:solidFill>
              </a:rPr>
              <a:t>Key Definitions</a:t>
            </a:r>
          </a:p>
          <a:p>
            <a:r>
              <a:rPr lang="en-CA" sz="2400" smtClean="0">
                <a:solidFill>
                  <a:srgbClr val="002060"/>
                </a:solidFill>
              </a:rPr>
              <a:t>Key Ideas</a:t>
            </a:r>
            <a:endParaRPr lang="en-CA" sz="2400" dirty="0" smtClean="0">
              <a:solidFill>
                <a:srgbClr val="002060"/>
              </a:solidFill>
            </a:endParaRPr>
          </a:p>
          <a:p>
            <a:r>
              <a:rPr lang="en-CA" sz="2400" dirty="0" smtClean="0">
                <a:solidFill>
                  <a:srgbClr val="002060"/>
                </a:solidFill>
              </a:rPr>
              <a:t>Key Poets</a:t>
            </a:r>
          </a:p>
        </p:txBody>
      </p:sp>
      <p:pic>
        <p:nvPicPr>
          <p:cNvPr id="12290" name="Picture 2" descr="7 Common Types of Poetr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376264" cy="1784346"/>
          </a:xfrm>
          <a:prstGeom prst="rect">
            <a:avLst/>
          </a:prstGeom>
          <a:noFill/>
        </p:spPr>
      </p:pic>
      <p:pic>
        <p:nvPicPr>
          <p:cNvPr id="12292" name="Picture 4" descr="50 Of Poetry's Most Poignant Lin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88640"/>
            <a:ext cx="2699792" cy="1799862"/>
          </a:xfrm>
          <a:prstGeom prst="rect">
            <a:avLst/>
          </a:prstGeom>
          <a:noFill/>
        </p:spPr>
      </p:pic>
      <p:pic>
        <p:nvPicPr>
          <p:cNvPr id="12294" name="Picture 6" descr="8 Reasons Why Poetry Is Good for the Soul - Writer's Diges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941168"/>
            <a:ext cx="2857500" cy="1600200"/>
          </a:xfrm>
          <a:prstGeom prst="rect">
            <a:avLst/>
          </a:prstGeom>
          <a:noFill/>
        </p:spPr>
      </p:pic>
      <p:pic>
        <p:nvPicPr>
          <p:cNvPr id="12296" name="Picture 8" descr="12 Instagram Poets to follow | HuffPos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4293096"/>
            <a:ext cx="1855933" cy="2312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Poet Robert Frost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/>
              <a:t>American </a:t>
            </a:r>
            <a:r>
              <a:rPr lang="en-CA" sz="2000" smtClean="0"/>
              <a:t>Poet 1974</a:t>
            </a: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>
                <a:hlinkClick r:id="rId3"/>
              </a:rPr>
              <a:t>https://www.poetryfoundation.org/poets/robert-frost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>
                <a:hlinkClick r:id="rId4"/>
              </a:rPr>
              <a:t>https://poets.org/poet/robert-frost</a:t>
            </a:r>
            <a:endParaRPr lang="en-CA" sz="2000" dirty="0" smtClean="0"/>
          </a:p>
          <a:p>
            <a:pPr>
              <a:buNone/>
            </a:pPr>
            <a:endParaRPr lang="en-CA" sz="2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Resources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 smtClean="0"/>
              <a:t>Websites</a:t>
            </a:r>
          </a:p>
          <a:p>
            <a:pPr>
              <a:buNone/>
            </a:pPr>
            <a:r>
              <a:rPr lang="en-CA" sz="1600" u="sng" dirty="0" smtClean="0">
                <a:hlinkClick r:id="rId3"/>
              </a:rPr>
              <a:t>https://literaryterms.net/poetry/</a:t>
            </a:r>
            <a:endParaRPr lang="en-CA" sz="1600" u="sng" dirty="0" smtClean="0"/>
          </a:p>
          <a:p>
            <a:pPr>
              <a:buNone/>
            </a:pPr>
            <a:r>
              <a:rPr lang="en-CA" sz="1600" u="sng" dirty="0" smtClean="0">
                <a:hlinkClick r:id="rId4"/>
              </a:rPr>
              <a:t>https://www.poetryfoundation.org/poets/basho</a:t>
            </a:r>
            <a:endParaRPr lang="en-CA" sz="1600" u="sng" dirty="0" smtClean="0"/>
          </a:p>
          <a:p>
            <a:pPr>
              <a:buNone/>
            </a:pPr>
            <a:r>
              <a:rPr lang="en-CA" sz="1600" dirty="0" smtClean="0">
                <a:hlinkClick r:id="rId5"/>
              </a:rPr>
              <a:t>https://www.britannica.com/biography/Basho-Japanese-poet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6"/>
              </a:rPr>
              <a:t>https://www.poemhunter.com/matsuo-basho</a:t>
            </a:r>
            <a:endParaRPr lang="en-CA" sz="1600" dirty="0" smtClean="0"/>
          </a:p>
          <a:p>
            <a:pPr>
              <a:buNone/>
            </a:pPr>
            <a:r>
              <a:rPr lang="en-CA" sz="1600" u="sng" dirty="0" smtClean="0">
                <a:hlinkClick r:id="rId7"/>
              </a:rPr>
              <a:t>https://allpoetry.com/Charles-Bukowski#:~:text=Charles%20Bukowski%20%5B1920%2D1994%5D,world%20of%20work%20and%20bars.&amp;text=Bukowski%20claims%20he%20was%20illegitimate,a%20year%20before%20his%20birth</a:t>
            </a:r>
            <a:r>
              <a:rPr lang="en-CA" sz="1600" u="sng" dirty="0" smtClean="0"/>
              <a:t>.</a:t>
            </a:r>
          </a:p>
          <a:p>
            <a:pPr>
              <a:buNone/>
            </a:pPr>
            <a:r>
              <a:rPr lang="en-CA" sz="1600" dirty="0" smtClean="0">
                <a:hlinkClick r:id="rId8"/>
              </a:rPr>
              <a:t>https://poets.org/poet/charles-bukowski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9"/>
              </a:rPr>
              <a:t>https://mypoeticside.com/poets/charles-bukowski-poems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10"/>
              </a:rPr>
              <a:t>https://www.poetryfoundation.org/poets/robert-frost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11"/>
              </a:rPr>
              <a:t>https://poets.org/poet/robert-frost</a:t>
            </a:r>
            <a:endParaRPr lang="en-CA" sz="1600" dirty="0" smtClean="0"/>
          </a:p>
          <a:p>
            <a:pPr>
              <a:buNone/>
            </a:pPr>
            <a:endParaRPr lang="en-CA" sz="16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Meaning of Poetry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Poetry</a:t>
            </a:r>
            <a:r>
              <a:rPr lang="en-CA" sz="2000" dirty="0" smtClean="0"/>
              <a:t> is a type of literature based on the </a:t>
            </a:r>
            <a:r>
              <a:rPr lang="en-CA" sz="2000" dirty="0" smtClean="0">
                <a:solidFill>
                  <a:srgbClr val="0070C0"/>
                </a:solidFill>
              </a:rPr>
              <a:t>interplay of words and rhythm</a:t>
            </a:r>
            <a:r>
              <a:rPr lang="en-CA" sz="2000" dirty="0" smtClean="0"/>
              <a:t>. It often employs </a:t>
            </a:r>
            <a:r>
              <a:rPr lang="en-CA" sz="2000" dirty="0" smtClean="0">
                <a:hlinkClick r:id="rId3" tooltip="Rhyme"/>
              </a:rPr>
              <a:t>rhyme </a:t>
            </a:r>
            <a:r>
              <a:rPr lang="en-CA" sz="2000" dirty="0" smtClean="0"/>
              <a:t>and </a:t>
            </a:r>
            <a:r>
              <a:rPr lang="en-CA" sz="2000" b="1" dirty="0" smtClean="0"/>
              <a:t>meter</a:t>
            </a:r>
            <a:r>
              <a:rPr lang="en-CA" sz="2000" dirty="0" smtClean="0"/>
              <a:t> (a set of rules governing the number and arrangement of syllables in each line). 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In poetry</a:t>
            </a:r>
            <a:r>
              <a:rPr lang="en-CA" sz="2000" dirty="0" smtClean="0"/>
              <a:t>, words are strung together to </a:t>
            </a:r>
            <a:r>
              <a:rPr lang="en-CA" sz="2000" dirty="0" smtClean="0">
                <a:solidFill>
                  <a:srgbClr val="0070C0"/>
                </a:solidFill>
              </a:rPr>
              <a:t>form sounds, images, and ideas </a:t>
            </a:r>
            <a:r>
              <a:rPr lang="en-CA" sz="2000" dirty="0" smtClean="0"/>
              <a:t>that might be too complex or abstract to describe directly.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Definition taken directly from: </a:t>
            </a:r>
            <a:r>
              <a:rPr lang="en-CA" sz="2000" dirty="0" smtClean="0">
                <a:hlinkClick r:id="rId4"/>
              </a:rPr>
              <a:t>https://literaryterms.net/poetry/</a:t>
            </a: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Poetry Analogy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Poetry </a:t>
            </a:r>
            <a:r>
              <a:rPr lang="en-CA" sz="2000" dirty="0" smtClean="0"/>
              <a:t>is often described as:</a:t>
            </a:r>
          </a:p>
          <a:p>
            <a:pPr>
              <a:buNone/>
            </a:pPr>
            <a:endParaRPr lang="en-CA" sz="2000" dirty="0" smtClean="0"/>
          </a:p>
          <a:p>
            <a:pPr algn="ctr">
              <a:buNone/>
            </a:pPr>
            <a:r>
              <a:rPr lang="en-CA" sz="2800" dirty="0" smtClean="0">
                <a:solidFill>
                  <a:srgbClr val="0070C0"/>
                </a:solidFill>
              </a:rPr>
              <a:t>“the tip of the iceberg”</a:t>
            </a:r>
          </a:p>
          <a:p>
            <a:pPr algn="ctr">
              <a:buNone/>
            </a:pPr>
            <a:endParaRPr lang="en-CA" dirty="0" smtClean="0"/>
          </a:p>
          <a:p>
            <a:pPr algn="ctr">
              <a:buNone/>
            </a:pPr>
            <a:endParaRPr lang="en-CA" dirty="0"/>
          </a:p>
        </p:txBody>
      </p:sp>
      <p:pic>
        <p:nvPicPr>
          <p:cNvPr id="26626" name="Picture 2" descr="I:\ENG4U-March 2021\Course Binder and Information\wpid-thumbnail-6e77398951d8a7e8f8aa3278fe954d151-1200x90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573016"/>
            <a:ext cx="2795803" cy="20968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History of Poetry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Poetry</a:t>
            </a:r>
            <a:r>
              <a:rPr lang="en-CA" sz="2200" dirty="0" smtClean="0"/>
              <a:t> was based on established system of </a:t>
            </a:r>
            <a:r>
              <a:rPr lang="en-CA" sz="2200" dirty="0" smtClean="0">
                <a:solidFill>
                  <a:srgbClr val="0070C0"/>
                </a:solidFill>
              </a:rPr>
              <a:t>meter and rhyme</a:t>
            </a:r>
            <a:endParaRPr lang="en-CA" sz="2200" dirty="0" smtClean="0"/>
          </a:p>
          <a:p>
            <a:r>
              <a:rPr lang="en-CA" sz="2200" dirty="0" smtClean="0">
                <a:solidFill>
                  <a:srgbClr val="0070C0"/>
                </a:solidFill>
              </a:rPr>
              <a:t>Varying rules and models </a:t>
            </a:r>
            <a:r>
              <a:rPr lang="en-CA" sz="2200" dirty="0" smtClean="0"/>
              <a:t>with each culture</a:t>
            </a:r>
          </a:p>
          <a:p>
            <a:r>
              <a:rPr lang="en-CA" sz="2200" dirty="0" smtClean="0">
                <a:solidFill>
                  <a:srgbClr val="0070C0"/>
                </a:solidFill>
              </a:rPr>
              <a:t>Anglo-Saxon</a:t>
            </a:r>
            <a:r>
              <a:rPr lang="en-CA" sz="2200" dirty="0" smtClean="0"/>
              <a:t> poets had their own rhyme schemes and meters</a:t>
            </a:r>
          </a:p>
          <a:p>
            <a:r>
              <a:rPr lang="en-CA" sz="2200" dirty="0" smtClean="0">
                <a:solidFill>
                  <a:srgbClr val="0070C0"/>
                </a:solidFill>
              </a:rPr>
              <a:t>Greek poets and Arabic poets </a:t>
            </a:r>
            <a:r>
              <a:rPr lang="en-CA" sz="2200" dirty="0" smtClean="0"/>
              <a:t>had other formats</a:t>
            </a:r>
          </a:p>
          <a:p>
            <a:r>
              <a:rPr lang="en-CA" sz="2200" dirty="0" smtClean="0">
                <a:solidFill>
                  <a:srgbClr val="0070C0"/>
                </a:solidFill>
              </a:rPr>
              <a:t>classical forms </a:t>
            </a:r>
            <a:r>
              <a:rPr lang="en-CA" sz="2200" dirty="0" smtClean="0"/>
              <a:t>are still popular today</a:t>
            </a:r>
          </a:p>
          <a:p>
            <a:r>
              <a:rPr lang="en-CA" sz="2200" dirty="0" smtClean="0">
                <a:solidFill>
                  <a:srgbClr val="0070C0"/>
                </a:solidFill>
              </a:rPr>
              <a:t>modern poets </a:t>
            </a:r>
            <a:r>
              <a:rPr lang="en-CA" sz="2200" dirty="0" smtClean="0"/>
              <a:t>often use </a:t>
            </a:r>
            <a:r>
              <a:rPr lang="en-CA" sz="2200" dirty="0" smtClean="0">
                <a:solidFill>
                  <a:srgbClr val="0070C0"/>
                </a:solidFill>
              </a:rPr>
              <a:t>no rules</a:t>
            </a:r>
            <a:r>
              <a:rPr lang="en-CA" sz="2200" dirty="0" smtClean="0"/>
              <a:t>; poems generally do not rhyme, and do not fit any particular meter</a:t>
            </a:r>
          </a:p>
          <a:p>
            <a:r>
              <a:rPr lang="en-CA" sz="2200" dirty="0" smtClean="0">
                <a:solidFill>
                  <a:srgbClr val="0070C0"/>
                </a:solidFill>
              </a:rPr>
              <a:t>Modern poems </a:t>
            </a:r>
            <a:r>
              <a:rPr lang="en-CA" sz="2200" dirty="0" smtClean="0"/>
              <a:t>have rhythm, beauty and create inspiration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Poetry Terms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Add these Definitions </a:t>
            </a:r>
            <a:r>
              <a:rPr lang="en-CA" sz="2000" dirty="0" smtClean="0"/>
              <a:t>to your Glossary.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Acrostic</a:t>
            </a:r>
          </a:p>
          <a:p>
            <a:pPr>
              <a:buNone/>
            </a:pPr>
            <a:r>
              <a:rPr lang="en-CA" sz="2000" dirty="0" smtClean="0"/>
              <a:t>Annotate</a:t>
            </a:r>
          </a:p>
          <a:p>
            <a:pPr>
              <a:buNone/>
            </a:pPr>
            <a:r>
              <a:rPr lang="en-CA" sz="2000" dirty="0" smtClean="0"/>
              <a:t>Haiku</a:t>
            </a:r>
          </a:p>
          <a:p>
            <a:pPr>
              <a:buNone/>
            </a:pPr>
            <a:r>
              <a:rPr lang="en-CA" sz="2000" dirty="0" smtClean="0"/>
              <a:t>Paraphrase</a:t>
            </a:r>
          </a:p>
          <a:p>
            <a:pPr>
              <a:buNone/>
            </a:pPr>
            <a:r>
              <a:rPr lang="en-CA" sz="2000" dirty="0" smtClean="0"/>
              <a:t>Imagery</a:t>
            </a:r>
          </a:p>
          <a:p>
            <a:pPr>
              <a:buNone/>
            </a:pPr>
            <a:r>
              <a:rPr lang="en-CA" sz="2000" dirty="0" smtClean="0"/>
              <a:t>Inference</a:t>
            </a:r>
          </a:p>
          <a:p>
            <a:pPr>
              <a:buNone/>
            </a:pPr>
            <a:r>
              <a:rPr lang="en-CA" sz="2000" dirty="0" smtClean="0"/>
              <a:t>Meter</a:t>
            </a:r>
          </a:p>
          <a:p>
            <a:pPr>
              <a:buNone/>
            </a:pPr>
            <a:r>
              <a:rPr lang="en-CA" sz="2000" dirty="0" smtClean="0"/>
              <a:t>Myth</a:t>
            </a:r>
          </a:p>
          <a:p>
            <a:pPr>
              <a:buNone/>
            </a:pPr>
            <a:r>
              <a:rPr lang="en-CA" sz="2000" dirty="0" smtClean="0"/>
              <a:t>Rhyme</a:t>
            </a:r>
          </a:p>
          <a:p>
            <a:pPr>
              <a:buNone/>
            </a:pPr>
            <a:r>
              <a:rPr lang="en-CA" sz="2000" dirty="0" smtClean="0"/>
              <a:t>Syllable</a:t>
            </a:r>
            <a:endParaRPr lang="en-CA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Useful Terms and Ideas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Annotate</a:t>
            </a:r>
            <a:r>
              <a:rPr lang="en-CA" sz="2000" dirty="0" smtClean="0"/>
              <a:t>: to make notes on key literary elements to heighten understanding of a text</a:t>
            </a:r>
          </a:p>
          <a:p>
            <a:pPr marL="457200" indent="-457200"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Narrative</a:t>
            </a:r>
            <a:r>
              <a:rPr lang="en-CA" sz="2000" dirty="0" smtClean="0"/>
              <a:t>: a written account of a story or happening, usually from point of view of writer or poet; can be fictional or true</a:t>
            </a:r>
          </a:p>
          <a:p>
            <a:pPr marL="457200" indent="-457200">
              <a:buNone/>
            </a:pPr>
            <a:r>
              <a:rPr lang="en-CA" sz="2000" dirty="0" smtClean="0">
                <a:solidFill>
                  <a:srgbClr val="0070C0"/>
                </a:solidFill>
              </a:rPr>
              <a:t>Ethos, Pathos, Logos</a:t>
            </a:r>
            <a:r>
              <a:rPr lang="en-CA" sz="2000" dirty="0" smtClean="0"/>
              <a:t>: ethical appeal, persuading an audience of what is morally right; appealing to emotions; appealing to a sense of logic or reasoning; all created by Greek philosopher Aristotle</a:t>
            </a:r>
            <a:endParaRPr lang="en-C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Haiku Poems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/>
              <a:t>A </a:t>
            </a:r>
            <a:r>
              <a:rPr lang="en-CA" sz="2000" dirty="0" smtClean="0">
                <a:solidFill>
                  <a:srgbClr val="0070C0"/>
                </a:solidFill>
              </a:rPr>
              <a:t>haiku</a:t>
            </a:r>
            <a:r>
              <a:rPr lang="en-CA" sz="2000" dirty="0" smtClean="0"/>
              <a:t> is a specific type of </a:t>
            </a:r>
            <a:r>
              <a:rPr lang="en-CA" sz="2000" dirty="0" smtClean="0">
                <a:solidFill>
                  <a:srgbClr val="0070C0"/>
                </a:solidFill>
              </a:rPr>
              <a:t>Japanese poem </a:t>
            </a:r>
            <a:r>
              <a:rPr lang="en-CA" sz="2000" dirty="0" smtClean="0"/>
              <a:t>which has 17 syllables divided into three lines of 5, 7, and 5 syllables. Haikus or haiku are typically written on the </a:t>
            </a:r>
            <a:r>
              <a:rPr lang="en-CA" sz="2000" dirty="0" smtClean="0">
                <a:solidFill>
                  <a:srgbClr val="0070C0"/>
                </a:solidFill>
              </a:rPr>
              <a:t>subject of nature</a:t>
            </a:r>
            <a:r>
              <a:rPr lang="en-CA" sz="2000" dirty="0" smtClean="0"/>
              <a:t>. The word haiku (pronounced </a:t>
            </a:r>
            <a:r>
              <a:rPr lang="en-CA" sz="2000" dirty="0" err="1" smtClean="0"/>
              <a:t>hahy-koo</a:t>
            </a:r>
            <a:r>
              <a:rPr lang="en-CA" sz="2000" dirty="0" smtClean="0"/>
              <a:t>) is derived from the Japanese word </a:t>
            </a:r>
            <a:r>
              <a:rPr lang="en-CA" sz="2000" i="1" dirty="0" err="1" smtClean="0"/>
              <a:t>hokku</a:t>
            </a:r>
            <a:r>
              <a:rPr lang="en-CA" sz="2000" dirty="0" smtClean="0"/>
              <a:t> meaning “starting verse.”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Definition From: </a:t>
            </a:r>
            <a:r>
              <a:rPr lang="en-CA" sz="2000" dirty="0" smtClean="0">
                <a:hlinkClick r:id="rId3"/>
              </a:rPr>
              <a:t>https://literaryterms.net/haiku/</a:t>
            </a:r>
            <a:endParaRPr lang="en-CA" sz="2000" dirty="0" smtClean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Japanese Poet Basho 1644-1694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/>
              <a:t>Japanese Haiku master and author of several poems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Visit </a:t>
            </a:r>
            <a:r>
              <a:rPr lang="en-CA" sz="2000" dirty="0" smtClean="0">
                <a:solidFill>
                  <a:srgbClr val="0070C0"/>
                </a:solidFill>
              </a:rPr>
              <a:t>these websites </a:t>
            </a:r>
            <a:r>
              <a:rPr lang="en-CA" sz="2000" dirty="0" smtClean="0">
                <a:solidFill>
                  <a:srgbClr val="002060"/>
                </a:solidFill>
              </a:rPr>
              <a:t>for more info on him and his poems</a:t>
            </a:r>
          </a:p>
          <a:p>
            <a:pPr>
              <a:buNone/>
            </a:pPr>
            <a:r>
              <a:rPr lang="en-CA" sz="2000" dirty="0" smtClean="0">
                <a:solidFill>
                  <a:srgbClr val="0070C0"/>
                </a:solidFill>
                <a:hlinkClick r:id="rId3"/>
              </a:rPr>
              <a:t>https://www.poetryfoundation.org/poets/basho</a:t>
            </a:r>
            <a:endParaRPr lang="en-CA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sz="2000" dirty="0" smtClean="0">
                <a:hlinkClick r:id="rId4"/>
              </a:rPr>
              <a:t>https://www.britannica.com/biography/Basho-Japanese-poet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>
                <a:hlinkClick r:id="rId5"/>
              </a:rPr>
              <a:t>https://www.poemhunter.com/matsuo-basho</a:t>
            </a:r>
            <a:endParaRPr lang="en-CA" sz="2000" dirty="0" smtClean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Poet Charles </a:t>
            </a:r>
            <a:r>
              <a:rPr lang="en-CA" sz="3200" dirty="0" err="1" smtClean="0">
                <a:solidFill>
                  <a:srgbClr val="0070C0"/>
                </a:solidFill>
              </a:rPr>
              <a:t>Bukowski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 smtClean="0"/>
              <a:t>American Poet 1920-1994</a:t>
            </a:r>
          </a:p>
          <a:p>
            <a:pPr>
              <a:buNone/>
            </a:pPr>
            <a:endParaRPr lang="en-CA" sz="2000" dirty="0" smtClean="0">
              <a:hlinkClick r:id="rId3"/>
            </a:endParaRPr>
          </a:p>
          <a:p>
            <a:pPr>
              <a:buNone/>
            </a:pPr>
            <a:r>
              <a:rPr lang="en-CA" sz="2000" dirty="0" smtClean="0">
                <a:hlinkClick r:id="rId3"/>
              </a:rPr>
              <a:t>https://poets.org/poet/charles-bukowski</a:t>
            </a:r>
            <a:endParaRPr lang="en-CA" sz="2000" dirty="0" smtClean="0"/>
          </a:p>
          <a:p>
            <a:pPr>
              <a:buNone/>
            </a:pPr>
            <a:r>
              <a:rPr lang="en-CA" sz="2000" dirty="0" smtClean="0">
                <a:hlinkClick r:id="rId4"/>
              </a:rPr>
              <a:t>https://mypoeticside.com/poets/charles-bukowski-poems</a:t>
            </a:r>
            <a:endParaRPr lang="en-CA" sz="2000" dirty="0" smtClean="0"/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368</Words>
  <Application>Microsoft Office PowerPoint</Application>
  <PresentationFormat>On-screen Show (4:3)</PresentationFormat>
  <Paragraphs>86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Intro to Poetry</vt:lpstr>
      <vt:lpstr>Meaning of Poetry</vt:lpstr>
      <vt:lpstr>Poetry Analogy</vt:lpstr>
      <vt:lpstr>History of Poetry</vt:lpstr>
      <vt:lpstr>Poetry Terms</vt:lpstr>
      <vt:lpstr>Useful Terms and Ideas</vt:lpstr>
      <vt:lpstr>Haiku Poems</vt:lpstr>
      <vt:lpstr>Japanese Poet Basho 1644-1694</vt:lpstr>
      <vt:lpstr>Poet Charles Bukowski</vt:lpstr>
      <vt:lpstr>Poet Robert Frost</vt:lpstr>
      <vt:lpstr>Resources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</cp:lastModifiedBy>
  <cp:revision>43</cp:revision>
  <dcterms:created xsi:type="dcterms:W3CDTF">2019-05-05T23:22:58Z</dcterms:created>
  <dcterms:modified xsi:type="dcterms:W3CDTF">2021-09-03T03:29:20Z</dcterms:modified>
</cp:coreProperties>
</file>