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3" name="Google Shape;33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9" name="Google Shape;129;p2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7388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40" name="Google Shape;40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7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159fcb1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700" cy="3425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2159fcb14b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2159fcb14b_0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" name="Google Shape;105;p1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6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3" name="Google Shape;113;p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8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7" y="687387"/>
            <a:ext cx="4568825" cy="34258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1" name="Google Shape;121;p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627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362200" y="3429000"/>
            <a:ext cx="6400800" cy="1447800"/>
          </a:xfrm>
          <a:prstGeom prst="rect">
            <a:avLst/>
          </a:prstGeom>
          <a:solidFill>
            <a:schemeClr val="lt1">
              <a:alpha val="49803"/>
            </a:schemeClr>
          </a:solidFill>
          <a:ln w="76200" cap="rnd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342900" marR="0" lvl="0" indent="-2895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5019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Arial"/>
              <a:buChar char="●"/>
              <a:defRPr sz="2800" b="0" i="0" u="none" strike="noStrike" cap="none"/>
            </a:lvl2pPr>
            <a:lvl3pPr marL="1143000" marR="0" lvl="2" indent="-21081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2400" b="0" i="0" u="none" strike="noStrike" cap="none"/>
            </a:lvl3pPr>
            <a:lvl4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Arial"/>
              <a:buChar char="●"/>
              <a:defRPr sz="2000" b="0" i="0" u="none" strike="noStrike" cap="none"/>
            </a:lvl4pPr>
            <a:lvl5pPr marL="2057400" marR="0" lvl="4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2000" b="0" i="0" u="none" strike="noStrike" cap="none"/>
            </a:lvl5pPr>
            <a:lvl6pPr marL="2514600" marR="0" lvl="5" indent="-1752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752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75259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75259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ctrTitle"/>
          </p:nvPr>
        </p:nvSpPr>
        <p:spPr>
          <a:xfrm>
            <a:off x="838200" y="1371600"/>
            <a:ext cx="7620000" cy="2057400"/>
          </a:xfrm>
          <a:prstGeom prst="rect">
            <a:avLst/>
          </a:prstGeom>
          <a:solidFill>
            <a:schemeClr val="lt1">
              <a:alpha val="49803"/>
            </a:schemeClr>
          </a:solidFill>
          <a:ln w="76200" cap="rnd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6629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1750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Char char="●"/>
              <a:defRPr sz="2800"/>
            </a:lvl2pPr>
            <a:lvl3pPr marL="1371600" lvl="2" indent="-3175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Char char="■"/>
              <a:defRPr sz="2400"/>
            </a:lvl3pPr>
            <a:lvl4pPr marL="1828800" lvl="3" indent="-3175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Char char="●"/>
              <a:defRPr sz="2000"/>
            </a:lvl4pPr>
            <a:lvl5pPr marL="2286000" lvl="4" indent="-3175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Char char="■"/>
              <a:defRPr sz="2000"/>
            </a:lvl5pPr>
            <a:lvl6pPr marL="2743200" lvl="5" indent="-3175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175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175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175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0"/>
            <a:ext cx="2667000" cy="6858000"/>
            <a:chOff x="0" y="0"/>
            <a:chExt cx="2667000" cy="6858000"/>
          </a:xfrm>
        </p:grpSpPr>
        <p:sp>
          <p:nvSpPr>
            <p:cNvPr id="11" name="Google Shape;11;p1"/>
            <p:cNvSpPr txBox="1"/>
            <p:nvPr/>
          </p:nvSpPr>
          <p:spPr>
            <a:xfrm>
              <a:off x="1981200" y="0"/>
              <a:ext cx="685800" cy="68580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rgbClr val="F00174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2" name="Google Shape;12;p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0"/>
              <a:ext cx="2139950" cy="6858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body" idx="1"/>
          </p:nvPr>
        </p:nvSpPr>
        <p:spPr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Arial"/>
              <a:buChar char="●"/>
              <a:defRPr sz="2800" b="0" i="0" u="none" strike="noStrike" cap="none"/>
            </a:lvl2pPr>
            <a:lvl3pPr marL="1371600" marR="0" lvl="2" indent="-317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2400" b="0" i="0" u="none" strike="noStrike" cap="none"/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Arial"/>
              <a:buChar char="●"/>
              <a:defRPr sz="2000" b="0" i="0" u="none" strike="noStrike" cap="none"/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2000" b="0" i="0" u="none" strike="noStrike" cap="none"/>
            </a:lvl5pPr>
            <a:lvl6pPr marL="2743200" marR="0" lvl="5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Arial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dt" idx="10"/>
          </p:nvPr>
        </p:nvSpPr>
        <p:spPr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0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ft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400"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sz="1400"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Mi9_XEXQq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"/>
          <p:cNvSpPr txBox="1">
            <a:spLocks noGrp="1"/>
          </p:cNvSpPr>
          <p:nvPr>
            <p:ph type="ctrTitle"/>
          </p:nvPr>
        </p:nvSpPr>
        <p:spPr>
          <a:xfrm>
            <a:off x="838200" y="2438400"/>
            <a:ext cx="7620000" cy="16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 to Planning</a:t>
            </a:r>
            <a:br>
              <a:rPr lang="en-US"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types of plans do managers use?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>
            <a:spLocks noGrp="1"/>
          </p:cNvSpPr>
          <p:nvPr>
            <p:ph type="body" idx="1"/>
          </p:nvPr>
        </p:nvSpPr>
        <p:spPr>
          <a:xfrm>
            <a:off x="2438400" y="1289225"/>
            <a:ext cx="6400800" cy="5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Single-Use Plans</a:t>
            </a:r>
            <a:endParaRPr sz="2400" b="0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Used only once</a:t>
            </a:r>
            <a:endParaRPr sz="2400" b="0" i="0" u="none" strike="noStrike" cap="none"/>
          </a:p>
          <a:p>
            <a:pPr marL="74295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Created for unique situations</a:t>
            </a:r>
            <a:endParaRPr sz="24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Standing-Use Plans</a:t>
            </a:r>
            <a:endParaRPr sz="2400" b="0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8862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Designed to be used again and again</a:t>
            </a:r>
            <a:endParaRPr sz="2400" b="0" i="0" u="none" strike="noStrike" cap="none"/>
          </a:p>
          <a:p>
            <a:pPr marL="342900" marR="0" lvl="0" indent="-38862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dk1"/>
                </a:solidFill>
              </a:rPr>
              <a:t>Examples:</a:t>
            </a:r>
            <a:endParaRPr sz="2400" b="1" i="0" u="none" strike="noStrike" cap="none"/>
          </a:p>
          <a:p>
            <a:pPr marL="742950" marR="0" lvl="1" indent="-3492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Policies—broad guidelines to assist in making decisions</a:t>
            </a:r>
            <a:endParaRPr sz="2400" b="0" i="0" u="none" strike="noStrike" cap="none"/>
          </a:p>
          <a:p>
            <a:pPr marL="742950" marR="0" lvl="1" indent="-3492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Rules and Procedures—detailed plans that state actions to be taken in specific situations</a:t>
            </a:r>
            <a:endParaRPr sz="2400" b="0" i="0" u="none" strike="noStrike" cap="none"/>
          </a:p>
          <a:p>
            <a:pPr marL="742950" marR="0" lvl="1" indent="-34925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Budgets—determines how money is to be spent on specific projects</a:t>
            </a:r>
            <a:endParaRPr sz="2400" b="0" i="0" u="none" strike="noStrike" cap="none"/>
          </a:p>
        </p:txBody>
      </p:sp>
      <p:sp>
        <p:nvSpPr>
          <p:cNvPr id="134" name="Google Shape;134;p17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7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to make your plan work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2438400" y="1128712"/>
            <a:ext cx="6400800" cy="49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Participative Planning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the people impacted by a decision in the planning process</a:t>
            </a:r>
            <a:endParaRPr sz="1800" b="0" i="0" u="none" strike="noStrike" cap="none" dirty="0"/>
          </a:p>
          <a:p>
            <a:pPr marL="742950" marR="0" lvl="1" indent="-28575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Increases understanding, commitment and creativity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40005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41" name="Google Shape;141;p18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7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to make your plan work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2438400" y="1194525"/>
            <a:ext cx="6400800" cy="51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Contingency Planning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Planning for alternative courses of action should your plan fail or situations change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Worst case scenario planning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4000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Timelines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Establish when each phase is to be completed and evaluated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4000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Forecasting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Predicting what future conditions will be like</a:t>
            </a:r>
            <a:endParaRPr sz="18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9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Terminology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6629400" cy="51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20"/>
              <a:buFont typeface="Arial"/>
              <a:buChar char="➢"/>
            </a:pPr>
            <a:r>
              <a:rPr lang="en-US" sz="2800" b="1" i="0" u="none" strike="noStrike" cap="none">
                <a:solidFill>
                  <a:schemeClr val="dk1"/>
                </a:solidFill>
              </a:rPr>
              <a:t>What is planning?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process of setting objectives and determining how to best accomplish them 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planning is done properly it sets the stage for organizing, leading and controlling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520"/>
              <a:buFont typeface="Arial"/>
              <a:buChar char="➢"/>
            </a:pPr>
            <a:r>
              <a:rPr lang="en-US" sz="2800" b="1" i="0" u="none" strike="noStrike" cap="none">
                <a:solidFill>
                  <a:schemeClr val="dk1"/>
                </a:solidFill>
              </a:rPr>
              <a:t>What are objectives?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identify the </a:t>
            </a:r>
            <a:r>
              <a:rPr lang="en-US" sz="24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 results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 desired outcomes that one intends to achieve</a:t>
            </a:r>
            <a:endParaRPr sz="18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Creating good objectives…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1"/>
          </p:nvPr>
        </p:nvSpPr>
        <p:spPr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objectives should fit the </a:t>
            </a:r>
            <a:r>
              <a:rPr lang="en-US" sz="3200" b="1" i="0" u="none" strike="noStrike" cap="none">
                <a:solidFill>
                  <a:schemeClr val="dk1"/>
                </a:solidFill>
              </a:rPr>
              <a:t>SMART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criteria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Measurable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Attainable (</a:t>
            </a:r>
            <a:r>
              <a:rPr lang="en-US">
                <a:solidFill>
                  <a:schemeClr val="dk1"/>
                </a:solidFill>
              </a:rPr>
              <a:t>Agreed upon)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Realistic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Timely</a:t>
            </a:r>
            <a:endParaRPr sz="1800" b="0" i="0" u="none" strike="noStrike" cap="none"/>
          </a:p>
        </p:txBody>
      </p:sp>
      <p:sp>
        <p:nvSpPr>
          <p:cNvPr id="52" name="Google Shape;52;p6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SMART goals</a:t>
            </a:r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6629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20066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0" name="Google Shape;60;p7" descr="Well written goals can be easily managed and provide a clear route to success, but how do you write a SMART Goal? Visit us at: http://www.projectsmart.co.uk" title="How to Write a SMART Goal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38400" y="1233450"/>
            <a:ext cx="6400800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6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Steps in the Planning Process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203775" y="921000"/>
            <a:ext cx="6635400" cy="57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Arial"/>
              <a:buChar char="■"/>
            </a:pPr>
            <a:r>
              <a:rPr lang="en-US" sz="2800"/>
              <a:t>1.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Define your objectives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(using the SMART criteria)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Arial"/>
              <a:buChar char="■"/>
            </a:pPr>
            <a:r>
              <a:rPr lang="en-US" sz="2800"/>
              <a:t>2.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Determine where you stand today with regards to the objectives 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strengths work in your favour?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weaknesses hold you back?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Arial"/>
              <a:buChar char="■"/>
            </a:pPr>
            <a:r>
              <a:rPr lang="en-US" sz="2800"/>
              <a:t>3.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Try to anticipate future events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Generate alternative “scenarios” for what may happen in the future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will these “scenarios” help or hinder your progress?</a:t>
            </a:r>
            <a:endParaRPr sz="18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7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Steps in the Planning Process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"/>
          <p:cNvSpPr txBox="1">
            <a:spLocks noGrp="1"/>
          </p:cNvSpPr>
          <p:nvPr>
            <p:ph type="body" idx="1"/>
          </p:nvPr>
        </p:nvSpPr>
        <p:spPr>
          <a:xfrm>
            <a:off x="2438400" y="1128712"/>
            <a:ext cx="6400800" cy="49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AutoNum type="arabicPeriod" startAt="4"/>
            </a:pPr>
            <a:r>
              <a:rPr lang="en-US" sz="3200" b="1" i="0" u="none" strike="noStrike" cap="none">
                <a:solidFill>
                  <a:schemeClr val="dk1"/>
                </a:solidFill>
              </a:rPr>
              <a:t>Analyze and choose among action alternatives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and carefully evaluate the possible actions that may be taken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Choose the alternative most likely to accomplish your objectives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AutoNum type="arabicPeriod" startAt="4"/>
            </a:pPr>
            <a:r>
              <a:rPr lang="en-US" sz="3200" b="1" i="0" u="none" strike="noStrike" cap="none">
                <a:solidFill>
                  <a:schemeClr val="dk1"/>
                </a:solidFill>
              </a:rPr>
              <a:t>Implement the plan and evaluate results</a:t>
            </a:r>
            <a:endParaRPr sz="1800" b="1" i="0" u="none" strike="noStrike" cap="none">
              <a:solidFill>
                <a:schemeClr val="dk1"/>
              </a:solidFill>
            </a:endParaRPr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0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types of plans do managers use?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4"/>
          <p:cNvSpPr txBox="1">
            <a:spLocks noGrp="1"/>
          </p:cNvSpPr>
          <p:nvPr>
            <p:ph type="body" idx="1"/>
          </p:nvPr>
        </p:nvSpPr>
        <p:spPr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80"/>
              <a:buFont typeface="Arial"/>
              <a:buChar char="■"/>
            </a:pPr>
            <a:r>
              <a:rPr lang="en-US" sz="3200" b="1" i="0" u="sng" strike="noStrike" cap="none">
                <a:solidFill>
                  <a:schemeClr val="dk1"/>
                </a:solidFill>
              </a:rPr>
              <a:t>Short-range plans</a:t>
            </a:r>
            <a:endParaRPr sz="1800" b="1" i="0" u="sng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 than one year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Example—hire a new shift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880"/>
              <a:buFont typeface="Arial"/>
              <a:buChar char="■"/>
            </a:pPr>
            <a:r>
              <a:rPr lang="en-US" sz="3200" b="1" i="0" u="sng" strike="noStrike" cap="none">
                <a:solidFill>
                  <a:schemeClr val="dk1"/>
                </a:solidFill>
              </a:rPr>
              <a:t>Long-range plans</a:t>
            </a:r>
            <a:endParaRPr sz="1800" b="1" i="0" u="sng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Greater than one year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Example—launch a new product</a:t>
            </a:r>
            <a:endParaRPr sz="18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4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types of plans do managers use?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5"/>
          <p:cNvSpPr txBox="1">
            <a:spLocks noGrp="1"/>
          </p:cNvSpPr>
          <p:nvPr>
            <p:ph type="body" idx="1"/>
          </p:nvPr>
        </p:nvSpPr>
        <p:spPr>
          <a:xfrm>
            <a:off x="2286000" y="1676400"/>
            <a:ext cx="6477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20"/>
              <a:buFont typeface="Arial"/>
              <a:buChar char="■"/>
            </a:pPr>
            <a:r>
              <a:rPr lang="en-US" sz="2800" b="1" i="0" u="sng" strike="noStrike" cap="none">
                <a:solidFill>
                  <a:schemeClr val="dk1"/>
                </a:solidFill>
              </a:rPr>
              <a:t>Strategic plans</a:t>
            </a:r>
            <a:endParaRPr sz="1800" b="1" i="0" u="sng" strike="noStrike" cap="none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Extensive, long range plans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Created by upper management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Provides the overall direction of the company</a:t>
            </a:r>
            <a:endParaRPr sz="1800" b="0" i="0" u="none" strike="noStrike" cap="none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96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Example—launching a product into another country</a:t>
            </a:r>
            <a:endParaRPr sz="1800" b="0" i="0" u="none" strike="noStrike" cap="none"/>
          </a:p>
        </p:txBody>
      </p:sp>
      <p:sp>
        <p:nvSpPr>
          <p:cNvPr id="118" name="Google Shape;118;p15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types of plans do managers use?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1"/>
          </p:nvPr>
        </p:nvSpPr>
        <p:spPr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sng" strike="noStrike" cap="none">
                <a:solidFill>
                  <a:schemeClr val="dk1"/>
                </a:solidFill>
              </a:rPr>
              <a:t>Operational plans</a:t>
            </a:r>
            <a:endParaRPr sz="1800" b="1" i="0" u="sng" strike="noStrike" cap="none">
              <a:solidFill>
                <a:schemeClr val="dk1"/>
              </a:solidFill>
            </a:endParaRPr>
          </a:p>
          <a:p>
            <a:pPr marL="342900" marR="0" lvl="0" indent="-37084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needs to be done in </a:t>
            </a:r>
            <a:r>
              <a:rPr lang="en-US" sz="2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 areas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implement the strategic plan</a:t>
            </a:r>
            <a:endParaRPr sz="2400" b="0" i="0" u="none" strike="noStrike" cap="none"/>
          </a:p>
          <a:p>
            <a:pPr marL="742950" marR="0" lvl="1" indent="-33146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Production plans</a:t>
            </a:r>
            <a:endParaRPr b="0" i="0" u="none" strike="noStrike" cap="none"/>
          </a:p>
          <a:p>
            <a:pPr marL="742950" marR="0" lvl="1" indent="-33146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Financial plans</a:t>
            </a:r>
            <a:endParaRPr b="0" i="0" u="none" strike="noStrike" cap="none"/>
          </a:p>
          <a:p>
            <a:pPr marL="742950" marR="0" lvl="1" indent="-33146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Facilities plans</a:t>
            </a:r>
            <a:endParaRPr b="0" i="0" u="none" strike="noStrike" cap="none"/>
          </a:p>
          <a:p>
            <a:pPr marL="742950" marR="0" lvl="1" indent="-33146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Marketing plans</a:t>
            </a:r>
            <a:endParaRPr b="0" i="0" u="none" strike="noStrike" cap="none"/>
          </a:p>
          <a:p>
            <a:pPr marL="742950" marR="0" lvl="1" indent="-33146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●"/>
            </a:pPr>
            <a:r>
              <a:rPr lang="en-US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Human resources plans</a:t>
            </a:r>
            <a:endParaRPr b="0" i="0" u="none" strike="noStrike" cap="none"/>
          </a:p>
          <a:p>
            <a:pPr marL="342900" marR="0" lvl="0" indent="-37084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Example—hiring employees in the new country</a:t>
            </a:r>
            <a:endParaRPr sz="2400" b="0" i="0" u="none" strike="noStrike" cap="none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6"/>
          <p:cNvSpPr txBox="1">
            <a:spLocks noGrp="1"/>
          </p:cNvSpPr>
          <p:nvPr>
            <p:ph type="sldNum" idx="12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osal">
  <a:themeElements>
    <a:clrScheme name="Proposal 1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C58BF9"/>
      </a:accent4>
      <a:accent5>
        <a:srgbClr val="9966FF"/>
      </a:accent5>
      <a:accent6>
        <a:srgbClr val="FFFFFF"/>
      </a:accent6>
      <a:hlink>
        <a:srgbClr val="E4005C"/>
      </a:hlink>
      <a:folHlink>
        <a:srgbClr val="C36C0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444</Words>
  <Application>Microsoft Office PowerPoint</Application>
  <PresentationFormat>On-screen Show (4:3)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Proposal</vt:lpstr>
      <vt:lpstr>Introduction to Planning </vt:lpstr>
      <vt:lpstr>Terminology</vt:lpstr>
      <vt:lpstr>Creating good objectives…</vt:lpstr>
      <vt:lpstr>SMART goals</vt:lpstr>
      <vt:lpstr>Steps in the Planning Process</vt:lpstr>
      <vt:lpstr>Steps in the Planning Process</vt:lpstr>
      <vt:lpstr>What types of plans do managers use?</vt:lpstr>
      <vt:lpstr>What types of plans do managers use?</vt:lpstr>
      <vt:lpstr>What types of plans do managers use?</vt:lpstr>
      <vt:lpstr>What types of plans do managers use?</vt:lpstr>
      <vt:lpstr>How to make your plan work</vt:lpstr>
      <vt:lpstr>How to make your plan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Planning</dc:title>
  <dc:creator>Shaheer-A</dc:creator>
  <cp:lastModifiedBy>Shaheer Akram</cp:lastModifiedBy>
  <cp:revision>1</cp:revision>
  <dcterms:modified xsi:type="dcterms:W3CDTF">2022-11-27T23:02:06Z</dcterms:modified>
</cp:coreProperties>
</file>