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4" r:id="rId4"/>
    <p:sldId id="263" r:id="rId5"/>
    <p:sldId id="268" r:id="rId6"/>
    <p:sldId id="270" r:id="rId7"/>
    <p:sldId id="271" r:id="rId8"/>
    <p:sldId id="269"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16/03/2021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16/03/2021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#3</a:t>
            </a:r>
            <a:br>
              <a:rPr lang="en-CA" sz="3200" dirty="0" smtClean="0">
                <a:solidFill>
                  <a:srgbClr val="FF0000"/>
                </a:solidFill>
              </a:rPr>
            </a:br>
            <a:r>
              <a:rPr lang="en-CA" sz="3200" dirty="0" smtClean="0">
                <a:solidFill>
                  <a:srgbClr val="FF0000"/>
                </a:solidFill>
              </a:rPr>
              <a:t>The Swimmer Analysis and Presentation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Group Work and Presentation</a:t>
            </a:r>
          </a:p>
          <a:p>
            <a:r>
              <a:rPr lang="en-CA" sz="2400" i="1" dirty="0" smtClean="0">
                <a:solidFill>
                  <a:schemeClr val="tx1"/>
                </a:solidFill>
              </a:rPr>
              <a:t>Choose 3 Questions to Analyze</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20482" name="Picture 2" descr="The Swimmer by John Cheever"/>
          <p:cNvPicPr>
            <a:picLocks noChangeAspect="1" noChangeArrowheads="1"/>
          </p:cNvPicPr>
          <p:nvPr/>
        </p:nvPicPr>
        <p:blipFill>
          <a:blip r:embed="rId4" cstate="print"/>
          <a:srcRect/>
          <a:stretch>
            <a:fillRect/>
          </a:stretch>
        </p:blipFill>
        <p:spPr bwMode="auto">
          <a:xfrm>
            <a:off x="5724128" y="188640"/>
            <a:ext cx="3011462" cy="213590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CA" sz="2000" dirty="0" smtClean="0"/>
              <a:t>Read </a:t>
            </a:r>
            <a:r>
              <a:rPr lang="en-CA" sz="2000" b="1" i="1" dirty="0" smtClean="0"/>
              <a:t>The Swimmer </a:t>
            </a:r>
            <a:r>
              <a:rPr lang="en-CA" sz="2000" dirty="0" smtClean="0"/>
              <a:t>by John </a:t>
            </a:r>
            <a:r>
              <a:rPr lang="en-CA" sz="2000" dirty="0" err="1" smtClean="0"/>
              <a:t>Cheevers</a:t>
            </a:r>
            <a:r>
              <a:rPr lang="en-CA" sz="2000" dirty="0" smtClean="0"/>
              <a:t> (see today’s </a:t>
            </a:r>
            <a:r>
              <a:rPr lang="en-CA" sz="2000" dirty="0" err="1" smtClean="0"/>
              <a:t>Moodle</a:t>
            </a:r>
            <a:r>
              <a:rPr lang="en-CA" sz="2000" dirty="0" smtClean="0"/>
              <a:t> Lesson 2.4). </a:t>
            </a:r>
          </a:p>
          <a:p>
            <a:pPr marL="457200" indent="-457200">
              <a:buAutoNum type="arabicPeriod"/>
            </a:pPr>
            <a:endParaRPr lang="en-CA" sz="2000" dirty="0" smtClean="0"/>
          </a:p>
          <a:p>
            <a:pPr marL="457200" indent="-457200">
              <a:buAutoNum type="arabicPeriod"/>
            </a:pPr>
            <a:r>
              <a:rPr lang="en-CA" sz="2000" dirty="0" smtClean="0"/>
              <a:t>Working in </a:t>
            </a:r>
            <a:r>
              <a:rPr lang="en-CA" sz="2000" b="1" dirty="0" smtClean="0"/>
              <a:t>groups of 1-3</a:t>
            </a:r>
            <a:r>
              <a:rPr lang="en-CA" sz="2000" dirty="0" smtClean="0"/>
              <a:t>, together with your group you will answer </a:t>
            </a:r>
            <a:r>
              <a:rPr lang="en-CA" sz="2000" b="1" dirty="0" smtClean="0"/>
              <a:t>any 3 questions</a:t>
            </a:r>
            <a:r>
              <a:rPr lang="en-CA" sz="2000" dirty="0" smtClean="0"/>
              <a:t> on Slides 4-5.</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a:t>
            </a:r>
            <a:r>
              <a:rPr lang="en-CA" sz="2000" dirty="0" smtClean="0"/>
              <a:t>Doc/Slides/</a:t>
            </a:r>
            <a:r>
              <a:rPr lang="en-CA" sz="2000" dirty="0" err="1" smtClean="0"/>
              <a:t>Prezi</a:t>
            </a:r>
            <a:r>
              <a:rPr lang="en-CA" sz="2000" dirty="0" smtClean="0"/>
              <a:t>; </a:t>
            </a:r>
            <a:r>
              <a:rPr lang="en-CA" sz="2000" dirty="0" smtClean="0"/>
              <a:t>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the answers to your questions into your </a:t>
            </a:r>
            <a:r>
              <a:rPr lang="en-CA" sz="2000" b="1" dirty="0" smtClean="0"/>
              <a:t>own words (Google Docs, Word Document, Google Slides, PPT, </a:t>
            </a:r>
            <a:r>
              <a:rPr lang="en-CA" sz="2000" b="1" dirty="0" err="1" smtClean="0"/>
              <a:t>Prezi</a:t>
            </a:r>
            <a:r>
              <a:rPr lang="en-CA" sz="2000" b="1" dirty="0" smtClean="0"/>
              <a:t>, </a:t>
            </a:r>
            <a:r>
              <a:rPr lang="en-CA" sz="2000" b="1" dirty="0" err="1" smtClean="0"/>
              <a:t>Canva</a:t>
            </a:r>
            <a:r>
              <a:rPr lang="en-CA" sz="2000" b="1" dirty="0" smtClean="0"/>
              <a:t> etc.)</a:t>
            </a:r>
            <a:r>
              <a:rPr lang="en-CA" sz="2000" dirty="0" smtClean="0"/>
              <a:t>. </a:t>
            </a:r>
            <a:r>
              <a:rPr lang="en-CA" sz="2000" b="1" dirty="0" smtClean="0"/>
              <a:t>Point Form is fine</a:t>
            </a:r>
            <a:r>
              <a:rPr lang="en-CA" sz="2000" dirty="0" smtClean="0"/>
              <a:t>. </a:t>
            </a:r>
            <a:r>
              <a:rPr lang="en-CA" sz="2000" b="1" dirty="0" smtClean="0"/>
              <a:t>Do not plagiarize.  **</a:t>
            </a:r>
            <a:r>
              <a:rPr lang="en-CA" sz="2000" dirty="0" smtClean="0"/>
              <a:t>Your analysis must be in your own words. **</a:t>
            </a:r>
            <a:r>
              <a:rPr lang="en-CA" sz="2000" b="1" dirty="0" smtClean="0"/>
              <a:t>Be creative </a:t>
            </a:r>
            <a:r>
              <a:rPr lang="en-CA" sz="2000" dirty="0" smtClean="0"/>
              <a:t>and </a:t>
            </a:r>
            <a:r>
              <a:rPr lang="en-CA" sz="2000" b="1" dirty="0" smtClean="0"/>
              <a:t>have fun </a:t>
            </a:r>
            <a:r>
              <a:rPr lang="en-CA" sz="2000" dirty="0" smtClean="0"/>
              <a:t>with your Presentation.</a:t>
            </a:r>
          </a:p>
          <a:p>
            <a:pPr marL="457200" indent="-457200">
              <a:buAutoNum type="arabicPeriod"/>
            </a:pPr>
            <a:endParaRPr lang="en-CA" sz="2000" dirty="0" smtClean="0"/>
          </a:p>
          <a:p>
            <a:pPr marL="457200" indent="-457200">
              <a:buAutoNum type="arabicPeriod"/>
            </a:pPr>
            <a:r>
              <a:rPr lang="en-CA" sz="2000" dirty="0" smtClean="0"/>
              <a:t>You and your group will answer the questions in a </a:t>
            </a:r>
            <a:r>
              <a:rPr lang="en-CA" sz="2000" b="1" dirty="0" smtClean="0"/>
              <a:t>short 2-5 Minute Oral Presentation</a:t>
            </a:r>
            <a:r>
              <a:rPr lang="en-CA" sz="2000" dirty="0" smtClean="0"/>
              <a:t>.</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Answer each question </a:t>
            </a:r>
            <a:r>
              <a:rPr lang="en-CA" sz="2000" dirty="0" smtClean="0"/>
              <a:t>using </a:t>
            </a:r>
            <a:r>
              <a:rPr lang="en-CA" sz="2000" b="1" dirty="0" smtClean="0"/>
              <a:t>clear examples </a:t>
            </a:r>
            <a:r>
              <a:rPr lang="en-CA" sz="2000" dirty="0" smtClean="0"/>
              <a:t>from the text (The Swimmer) to show what you mean. Use Quotes if you are taking the words directly from the text. **Avoid plagiarizing.</a:t>
            </a:r>
          </a:p>
          <a:p>
            <a:pPr marL="457200" indent="-457200">
              <a:buAutoNum type="arabicPeriod"/>
            </a:pPr>
            <a:endParaRPr lang="en-CA" sz="2000" dirty="0" smtClean="0"/>
          </a:p>
          <a:p>
            <a:pPr marL="457200" indent="-457200">
              <a:buAutoNum type="arabicPeriod"/>
            </a:pPr>
            <a:r>
              <a:rPr lang="en-CA" sz="2000" b="1" dirty="0" smtClean="0"/>
              <a:t>Connect your example back to the question </a:t>
            </a:r>
            <a:r>
              <a:rPr lang="en-CA" sz="2000" dirty="0" smtClean="0"/>
              <a:t>so that it is clear.</a:t>
            </a:r>
          </a:p>
          <a:p>
            <a:pPr marL="457200" indent="-457200">
              <a:buAutoNum type="arabicPeriod"/>
            </a:pPr>
            <a:endParaRPr lang="en-CA" sz="2000" b="1" dirty="0" smtClean="0"/>
          </a:p>
          <a:p>
            <a:pPr marL="457200" indent="-457200">
              <a:buNone/>
            </a:pPr>
            <a:r>
              <a:rPr lang="en-CA" sz="2000" dirty="0" smtClean="0"/>
              <a:t>3.  </a:t>
            </a:r>
            <a:r>
              <a:rPr lang="en-CA" sz="2000" b="1" dirty="0" smtClean="0"/>
              <a:t> Proofread </a:t>
            </a:r>
            <a:r>
              <a:rPr lang="en-CA" sz="2000" dirty="0" smtClean="0"/>
              <a:t>your work with your partners to check for spelling, grammar, and correct content. Use </a:t>
            </a:r>
            <a:r>
              <a:rPr lang="en-CA" sz="2000" b="1" dirty="0" smtClean="0"/>
              <a:t>partner/teacher </a:t>
            </a:r>
            <a:r>
              <a:rPr lang="en-CA" sz="2000" dirty="0" smtClean="0"/>
              <a:t>editing.</a:t>
            </a:r>
          </a:p>
          <a:p>
            <a:pPr marL="457200" indent="-457200">
              <a:buNone/>
            </a:pPr>
            <a:endParaRPr lang="en-CA" sz="2000" b="1" dirty="0" smtClean="0"/>
          </a:p>
          <a:p>
            <a:pPr marL="457200" indent="-457200">
              <a:buNone/>
            </a:pPr>
            <a:r>
              <a:rPr lang="en-CA" sz="2000" b="1" dirty="0" smtClean="0"/>
              <a:t>4.    Remember to speak clearly, naturally and confidently in the oral presentation. Try not to read directly from your screen.</a:t>
            </a:r>
            <a:endParaRPr lang="en-CA" sz="2000" dirty="0" smtClean="0"/>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What are the </a:t>
            </a:r>
            <a:r>
              <a:rPr lang="en-CA" sz="2000" b="1" dirty="0" smtClean="0"/>
              <a:t>emerging themes</a:t>
            </a:r>
            <a:r>
              <a:rPr lang="en-CA" sz="2000" dirty="0" smtClean="0"/>
              <a:t>? Explain with examples from the text.</a:t>
            </a:r>
          </a:p>
          <a:p>
            <a:pPr marL="457200" indent="-457200">
              <a:buAutoNum type="arabicPeriod"/>
            </a:pPr>
            <a:endParaRPr lang="en-CA" sz="2000" dirty="0" smtClean="0"/>
          </a:p>
          <a:p>
            <a:pPr marL="457200" indent="-457200">
              <a:buAutoNum type="arabicPeriod"/>
            </a:pPr>
            <a:r>
              <a:rPr lang="en-CA" sz="2000" dirty="0" smtClean="0"/>
              <a:t>What are the ideas about </a:t>
            </a:r>
            <a:r>
              <a:rPr lang="en-CA" sz="2000" b="1" dirty="0" smtClean="0"/>
              <a:t>upper middle class neighbourhoods </a:t>
            </a:r>
            <a:r>
              <a:rPr lang="en-CA" sz="2000" dirty="0" smtClean="0"/>
              <a:t>and </a:t>
            </a:r>
            <a:r>
              <a:rPr lang="en-CA" sz="2000" b="1" dirty="0" smtClean="0"/>
              <a:t>pool parties</a:t>
            </a:r>
            <a:r>
              <a:rPr lang="en-CA" sz="2000" dirty="0" smtClean="0"/>
              <a:t>? Do you think everyone owns a pool and has parties like this, or does it represent only a wealthy part of society?</a:t>
            </a:r>
          </a:p>
          <a:p>
            <a:pPr marL="457200" indent="-457200">
              <a:buAutoNum type="arabicPeriod"/>
            </a:pPr>
            <a:endParaRPr lang="en-CA" sz="2000" dirty="0" smtClean="0"/>
          </a:p>
          <a:p>
            <a:pPr marL="457200" indent="-457200">
              <a:buAutoNum type="arabicPeriod"/>
            </a:pPr>
            <a:r>
              <a:rPr lang="en-CA" sz="2000" dirty="0" smtClean="0"/>
              <a:t>Why is </a:t>
            </a:r>
            <a:r>
              <a:rPr lang="en-CA" sz="2000" b="1" dirty="0" err="1" smtClean="0"/>
              <a:t>Neddy</a:t>
            </a:r>
            <a:r>
              <a:rPr lang="en-CA" sz="2000" b="1" dirty="0" smtClean="0"/>
              <a:t> swimming home</a:t>
            </a:r>
            <a:r>
              <a:rPr lang="en-CA" sz="2000" dirty="0" smtClean="0"/>
              <a:t>? Where is his </a:t>
            </a:r>
            <a:r>
              <a:rPr lang="en-CA" sz="2000" b="1" dirty="0" smtClean="0"/>
              <a:t>family</a:t>
            </a:r>
            <a:r>
              <a:rPr lang="en-CA" sz="2000" dirty="0" smtClean="0"/>
              <a:t>? Do you think his family is worried about him?</a:t>
            </a:r>
          </a:p>
          <a:p>
            <a:pPr marL="457200" indent="-457200">
              <a:buAutoNum type="arabicPeriod"/>
            </a:pPr>
            <a:endParaRPr lang="en-CA" sz="2000" dirty="0" smtClean="0"/>
          </a:p>
          <a:p>
            <a:pPr marL="457200" indent="-457200">
              <a:buAutoNum type="arabicPeriod"/>
            </a:pPr>
            <a:r>
              <a:rPr lang="en-CA" sz="2000" dirty="0" smtClean="0"/>
              <a:t>What are </a:t>
            </a:r>
            <a:r>
              <a:rPr lang="en-CA" sz="2000" b="1" dirty="0" smtClean="0"/>
              <a:t>people saying about </a:t>
            </a:r>
            <a:r>
              <a:rPr lang="en-CA" sz="2000" b="1" dirty="0" err="1" smtClean="0"/>
              <a:t>Neddy</a:t>
            </a:r>
            <a:r>
              <a:rPr lang="en-CA" sz="2000" dirty="0" smtClean="0"/>
              <a:t>?  Do you think these people are nice? Do you </a:t>
            </a:r>
            <a:r>
              <a:rPr lang="en-CA" sz="2000" b="1" dirty="0" smtClean="0"/>
              <a:t>feel sorry for him</a:t>
            </a:r>
            <a:r>
              <a:rPr lang="en-CA" sz="2000"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None/>
            </a:pPr>
            <a:r>
              <a:rPr lang="en-CA" sz="2200" dirty="0" smtClean="0"/>
              <a:t>5.   What are the </a:t>
            </a:r>
            <a:r>
              <a:rPr lang="en-CA" sz="2200" b="1" dirty="0" smtClean="0"/>
              <a:t>references to time</a:t>
            </a:r>
            <a:r>
              <a:rPr lang="en-CA" sz="2200" dirty="0" smtClean="0"/>
              <a:t>? What is the time at the beginning of the story, in the middle and in the end? Does the story seem to jump forward in time?</a:t>
            </a:r>
          </a:p>
          <a:p>
            <a:pPr marL="457200" indent="-457200">
              <a:buAutoNum type="arabicPeriod"/>
            </a:pPr>
            <a:endParaRPr lang="en-CA" sz="2200" dirty="0" smtClean="0"/>
          </a:p>
          <a:p>
            <a:pPr marL="457200" indent="-457200">
              <a:buNone/>
            </a:pPr>
            <a:r>
              <a:rPr lang="en-CA" sz="2200" dirty="0" smtClean="0"/>
              <a:t>6.   Does the fact that </a:t>
            </a:r>
            <a:r>
              <a:rPr lang="en-CA" sz="2200" b="1" dirty="0" err="1" smtClean="0"/>
              <a:t>Neddy</a:t>
            </a:r>
            <a:r>
              <a:rPr lang="en-CA" sz="2200" b="1" dirty="0" smtClean="0"/>
              <a:t> is drinking a lot in the story </a:t>
            </a:r>
            <a:r>
              <a:rPr lang="en-CA" sz="2200" dirty="0" smtClean="0"/>
              <a:t>make </a:t>
            </a:r>
            <a:r>
              <a:rPr lang="en-CA" sz="2200" dirty="0" err="1" smtClean="0"/>
              <a:t>Neddy’s</a:t>
            </a:r>
            <a:r>
              <a:rPr lang="en-CA" sz="2200" dirty="0" smtClean="0"/>
              <a:t> story unbelievable?  Did these events really happen to him?  How do we know that this </a:t>
            </a:r>
            <a:r>
              <a:rPr lang="en-CA" sz="2200" b="1" dirty="0" smtClean="0"/>
              <a:t>story really happened</a:t>
            </a:r>
            <a:r>
              <a:rPr lang="en-CA" sz="2200" dirty="0" smtClean="0"/>
              <a:t>? Who’s </a:t>
            </a:r>
            <a:r>
              <a:rPr lang="en-CA" sz="2200" b="1" dirty="0" smtClean="0"/>
              <a:t>point of view </a:t>
            </a:r>
            <a:r>
              <a:rPr lang="en-CA" sz="2200" dirty="0" smtClean="0"/>
              <a:t>is being told in the story?</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1600" dirty="0" smtClean="0"/>
              <a:t>Reading For Meaning</a:t>
            </a:r>
          </a:p>
          <a:p>
            <a:pPr>
              <a:buNone/>
            </a:pPr>
            <a:r>
              <a:rPr lang="en-CA" sz="1600" dirty="0" smtClean="0"/>
              <a:t>1.1 read a variety of student- and teacher-selected texts from diverse cultures and historical periods, identifying specific purposes for reading</a:t>
            </a:r>
          </a:p>
          <a:p>
            <a:pPr>
              <a:buNone/>
            </a:pPr>
            <a:r>
              <a:rPr lang="en-CA" sz="1600" dirty="0" smtClean="0"/>
              <a:t>1.2 select and use, with increasing facility, the most appropriate reading comprehension strategies to understand texts, including complex and challenging texts </a:t>
            </a:r>
          </a:p>
          <a:p>
            <a:pPr>
              <a:buNone/>
            </a:pPr>
            <a:r>
              <a:rPr lang="en-CA" sz="1600" dirty="0" smtClean="0"/>
              <a:t>1.3 identify the most important ideas and supporting details in texts, including complex and challenging texts</a:t>
            </a:r>
          </a:p>
          <a:p>
            <a:pPr>
              <a:buNone/>
            </a:pPr>
            <a:r>
              <a:rPr lang="en-CA" sz="1600" dirty="0" smtClean="0"/>
              <a:t>1.4 make and explain inferences of increasing subtlety and insight about texts, including complex and challenging texts, supporting their explanations with well-chosen stated and implied ideas from the texts</a:t>
            </a:r>
          </a:p>
          <a:p>
            <a:pPr>
              <a:buNone/>
            </a:pPr>
            <a:r>
              <a:rPr lang="en-CA" sz="16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600" dirty="0" smtClean="0"/>
              <a:t>1.6 analyse texts in terms of the information, ideas, issues, or themes they explore, examining how various aspects of the texts contribute to the presentation or development of these elements</a:t>
            </a:r>
          </a:p>
          <a:p>
            <a:pPr>
              <a:buNone/>
            </a:pPr>
            <a:r>
              <a:rPr lang="en-CA" sz="1600" dirty="0" smtClean="0"/>
              <a:t>1.7 evaluate the effectiveness of texts, including complex and challenging texts, using evidence from the text insightfully to support their opinions</a:t>
            </a:r>
          </a:p>
          <a:p>
            <a:pPr>
              <a:buNone/>
            </a:pPr>
            <a:endParaRPr lang="en-CA"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Speaking To Communicate</a:t>
            </a:r>
          </a:p>
          <a:p>
            <a:pPr>
              <a:buNone/>
            </a:pPr>
            <a:r>
              <a:rPr lang="en-CA" sz="1400" dirty="0" smtClean="0"/>
              <a:t>2.1 communicate orally for a wide range of purposes, using language effective for the intended audience </a:t>
            </a:r>
          </a:p>
          <a:p>
            <a:pPr>
              <a:buNone/>
            </a:pPr>
            <a:r>
              <a:rPr lang="en-CA" sz="1400" dirty="0" smtClean="0"/>
              <a:t>2.2 demonstrate an understanding of a variety of interpersonal speaking strategies and adapt them to suit the purpose, situation, and audience, exhibiting sensitivity to cultural differences</a:t>
            </a:r>
          </a:p>
          <a:p>
            <a:pPr>
              <a:buNone/>
            </a:pPr>
            <a:r>
              <a:rPr lang="en-CA" sz="1400" dirty="0" smtClean="0"/>
              <a:t>2.3 communicate in a clear, coherent manner, using a structure and style effective for the purpose, subject matter, and intended audience</a:t>
            </a:r>
          </a:p>
          <a:p>
            <a:pPr>
              <a:buNone/>
            </a:pPr>
            <a:r>
              <a:rPr lang="en-CA" sz="1400" dirty="0" smtClean="0"/>
              <a:t>2.4 use the most appropriate words, phrases, and terminology, and a variety of stylistic devices, to communicate their meaning in a compelling way and to engage their intended audience</a:t>
            </a:r>
          </a:p>
          <a:p>
            <a:pPr>
              <a:buNone/>
            </a:pPr>
            <a:r>
              <a:rPr lang="en-CA" sz="1400" dirty="0" smtClean="0"/>
              <a:t>2.7 use a variety of audio-visual aids effectively to support and enhance oral presentations and to engage an audience </a:t>
            </a: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1537</TotalTime>
  <Words>1366</Words>
  <Application>Microsoft Office PowerPoint</Application>
  <PresentationFormat>On-screen Show (4:3)</PresentationFormat>
  <Paragraphs>93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ENG4U Assignment #3 The Swimmer Analysis and Presentation</vt:lpstr>
      <vt:lpstr>Directions</vt:lpstr>
      <vt:lpstr>Requirements</vt:lpstr>
      <vt:lpstr>Questions For Analysis (Pick 3)</vt:lpstr>
      <vt:lpstr>Questions For Analysis (Pick 3)</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136</cp:revision>
  <dcterms:created xsi:type="dcterms:W3CDTF">2019-05-05T23:22:58Z</dcterms:created>
  <dcterms:modified xsi:type="dcterms:W3CDTF">2021-03-17T02:21:54Z</dcterms:modified>
</cp:coreProperties>
</file>