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4" r:id="rId4"/>
    <p:sldId id="263" r:id="rId5"/>
    <p:sldId id="268" r:id="rId6"/>
    <p:sldId id="270" r:id="rId7"/>
    <p:sldId id="271" r:id="rId8"/>
    <p:sldId id="269"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84" y="-25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48D197-B65D-4FAF-AEAF-1A9E68BDCCE4}" type="datetimeFigureOut">
              <a:rPr lang="en-CA" smtClean="0"/>
              <a:pPr/>
              <a:t>16/03/2021</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5DC52C-B30C-452D-8ECB-4DDD80198A32}"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1</a:t>
            </a:fld>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10</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8</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16/03/2021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16/03/2021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16/03/2021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16/03/2021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D2982F-FB91-403D-9F9F-CB5C7F9EDB6D}" type="datetimeFigureOut">
              <a:rPr lang="en-CA" smtClean="0"/>
              <a:pPr/>
              <a:t>16/03/2021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DD2982F-FB91-403D-9F9F-CB5C7F9EDB6D}" type="datetimeFigureOut">
              <a:rPr lang="en-CA" smtClean="0"/>
              <a:pPr/>
              <a:t>16/03/2021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DD2982F-FB91-403D-9F9F-CB5C7F9EDB6D}" type="datetimeFigureOut">
              <a:rPr lang="en-CA" smtClean="0"/>
              <a:pPr/>
              <a:t>16/03/2021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DD2982F-FB91-403D-9F9F-CB5C7F9EDB6D}" type="datetimeFigureOut">
              <a:rPr lang="en-CA" smtClean="0"/>
              <a:pPr/>
              <a:t>16/03/2021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D2982F-FB91-403D-9F9F-CB5C7F9EDB6D}" type="datetimeFigureOut">
              <a:rPr lang="en-CA" smtClean="0"/>
              <a:pPr/>
              <a:t>16/03/2021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16/03/2021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16/03/2021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2982F-FB91-403D-9F9F-CB5C7F9EDB6D}" type="datetimeFigureOut">
              <a:rPr lang="en-CA" smtClean="0"/>
              <a:pPr/>
              <a:t>16/03/2021</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D34AEF-3903-4F8C-AEDF-56E50CEAD8DE}"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3200" dirty="0" smtClean="0">
                <a:solidFill>
                  <a:srgbClr val="FF0000"/>
                </a:solidFill>
              </a:rPr>
              <a:t>ENG4U Assignment #3</a:t>
            </a:r>
            <a:br>
              <a:rPr lang="en-CA" sz="3200" dirty="0" smtClean="0">
                <a:solidFill>
                  <a:srgbClr val="FF0000"/>
                </a:solidFill>
              </a:rPr>
            </a:br>
            <a:r>
              <a:rPr lang="en-CA" sz="3200" dirty="0" smtClean="0">
                <a:solidFill>
                  <a:srgbClr val="FF0000"/>
                </a:solidFill>
              </a:rPr>
              <a:t>The Swimmer Analysis and Presentation</a:t>
            </a:r>
            <a:endParaRPr lang="en-CA" sz="3200" dirty="0">
              <a:solidFill>
                <a:srgbClr val="FF0000"/>
              </a:solidFill>
            </a:endParaRPr>
          </a:p>
        </p:txBody>
      </p:sp>
      <p:sp>
        <p:nvSpPr>
          <p:cNvPr id="3" name="Subtitle 2"/>
          <p:cNvSpPr>
            <a:spLocks noGrp="1"/>
          </p:cNvSpPr>
          <p:nvPr>
            <p:ph type="subTitle" idx="1"/>
          </p:nvPr>
        </p:nvSpPr>
        <p:spPr/>
        <p:txBody>
          <a:bodyPr>
            <a:normAutofit/>
          </a:bodyPr>
          <a:lstStyle/>
          <a:p>
            <a:r>
              <a:rPr lang="en-CA" sz="2400" i="1" dirty="0" smtClean="0">
                <a:solidFill>
                  <a:schemeClr val="tx1"/>
                </a:solidFill>
              </a:rPr>
              <a:t>Group Work and Presentation</a:t>
            </a:r>
          </a:p>
          <a:p>
            <a:r>
              <a:rPr lang="en-CA" sz="2400" i="1" dirty="0" smtClean="0">
                <a:solidFill>
                  <a:schemeClr val="tx1"/>
                </a:solidFill>
              </a:rPr>
              <a:t>Choose 3 Questions to Analyze</a:t>
            </a:r>
          </a:p>
        </p:txBody>
      </p:sp>
      <p:pic>
        <p:nvPicPr>
          <p:cNvPr id="4" name="Picture 2" descr="Image result for assignment pictures clip art"/>
          <p:cNvPicPr>
            <a:picLocks noChangeAspect="1" noChangeArrowheads="1"/>
          </p:cNvPicPr>
          <p:nvPr/>
        </p:nvPicPr>
        <p:blipFill>
          <a:blip r:embed="rId3" cstate="print"/>
          <a:srcRect/>
          <a:stretch>
            <a:fillRect/>
          </a:stretch>
        </p:blipFill>
        <p:spPr bwMode="auto">
          <a:xfrm>
            <a:off x="611560" y="260648"/>
            <a:ext cx="2065481" cy="1449280"/>
          </a:xfrm>
          <a:prstGeom prst="rect">
            <a:avLst/>
          </a:prstGeom>
          <a:noFill/>
        </p:spPr>
      </p:pic>
      <p:sp>
        <p:nvSpPr>
          <p:cNvPr id="14338" name="AutoShape 2" descr="A Blue Filter by Sheryda Warrener | CBC Book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
        <p:nvSpPr>
          <p:cNvPr id="14340" name="AutoShape 4" descr="A Blue Filter by Sheryda Warrener | CBC Book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pic>
        <p:nvPicPr>
          <p:cNvPr id="20482" name="Picture 2" descr="The Swimmer by John Cheever"/>
          <p:cNvPicPr>
            <a:picLocks noChangeAspect="1" noChangeArrowheads="1"/>
          </p:cNvPicPr>
          <p:nvPr/>
        </p:nvPicPr>
        <p:blipFill>
          <a:blip r:embed="rId4" cstate="print"/>
          <a:srcRect/>
          <a:stretch>
            <a:fillRect/>
          </a:stretch>
        </p:blipFill>
        <p:spPr bwMode="auto">
          <a:xfrm>
            <a:off x="5724128" y="188640"/>
            <a:ext cx="3011462" cy="213590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Expectations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a:buNone/>
            </a:pPr>
            <a:r>
              <a:rPr lang="en-CA" sz="1400" dirty="0" smtClean="0"/>
              <a:t>Applying Knowledge of Conventions</a:t>
            </a:r>
          </a:p>
          <a:p>
            <a:pPr>
              <a:buNone/>
            </a:pPr>
            <a:r>
              <a:rPr lang="en-CA" sz="1400" dirty="0" smtClean="0"/>
              <a:t>3.1 use knowledge of spelling rules and patterns, a variety of resources, and appropriate strategies to recognize and correct their own and others’ spelling errors</a:t>
            </a:r>
          </a:p>
          <a:p>
            <a:pPr>
              <a:buNone/>
            </a:pPr>
            <a:r>
              <a:rPr lang="en-CA" sz="1400" dirty="0" smtClean="0"/>
              <a:t>3.2 build vocabulary for writing by confirming word meaning(s) and reviewing and refining word choice, using a variety of resources and strategies, as appropriate for the purpose </a:t>
            </a:r>
          </a:p>
          <a:p>
            <a:pPr>
              <a:buNone/>
            </a:pPr>
            <a:r>
              <a:rPr lang="en-CA" sz="1400" dirty="0" smtClean="0"/>
              <a:t>3.3 use punctuation correctly and effectively to communicate their intended meaning</a:t>
            </a:r>
          </a:p>
          <a:p>
            <a:pPr>
              <a:buNone/>
            </a:pPr>
            <a:r>
              <a:rPr lang="en-CA" sz="1400" dirty="0" smtClean="0"/>
              <a:t>3.4 use grammar conventions correctly and appropriately to communicate their intended meaning clearly and effectively</a:t>
            </a:r>
          </a:p>
          <a:p>
            <a:pPr>
              <a:buNone/>
            </a:pPr>
            <a:r>
              <a:rPr lang="en-CA" sz="1400" dirty="0" smtClean="0"/>
              <a:t>3.5 regularly proofread and correct their writing</a:t>
            </a:r>
          </a:p>
          <a:p>
            <a:pPr>
              <a:buNone/>
            </a:pPr>
            <a:r>
              <a:rPr lang="en-CA" sz="1400" dirty="0" smtClean="0"/>
              <a:t>3.6 use a variety of presentation features, including print and script, fonts, graphics, and layout, to improve the clarity and coherence of their written work and to heighten its appeal and effectiveness for their audience</a:t>
            </a:r>
          </a:p>
          <a:p>
            <a:pPr>
              <a:buNone/>
            </a:pPr>
            <a:r>
              <a:rPr lang="en-CA" sz="1400" dirty="0" smtClean="0"/>
              <a:t>3.7 produce pieces of published work to meet criteria identified by the teacher, based on the curriculum expectations</a:t>
            </a:r>
            <a:endParaRPr lang="en-CA"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Directions</a:t>
            </a:r>
            <a:endParaRPr lang="en-CA" sz="3200"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marL="457200" indent="-457200">
              <a:buAutoNum type="arabicPeriod"/>
            </a:pPr>
            <a:r>
              <a:rPr lang="en-CA" sz="2000" dirty="0" smtClean="0"/>
              <a:t>Read </a:t>
            </a:r>
            <a:r>
              <a:rPr lang="en-CA" sz="2000" b="1" i="1" dirty="0" smtClean="0"/>
              <a:t>The Swimmer </a:t>
            </a:r>
            <a:r>
              <a:rPr lang="en-CA" sz="2000" dirty="0" smtClean="0"/>
              <a:t>by John </a:t>
            </a:r>
            <a:r>
              <a:rPr lang="en-CA" sz="2000" dirty="0" err="1" smtClean="0"/>
              <a:t>Cheevers</a:t>
            </a:r>
            <a:r>
              <a:rPr lang="en-CA" sz="2000" dirty="0" smtClean="0"/>
              <a:t> (see today’s </a:t>
            </a:r>
            <a:r>
              <a:rPr lang="en-CA" sz="2000" dirty="0" err="1" smtClean="0"/>
              <a:t>Moodle</a:t>
            </a:r>
            <a:r>
              <a:rPr lang="en-CA" sz="2000" dirty="0" smtClean="0"/>
              <a:t> Lesson 2.4). </a:t>
            </a:r>
          </a:p>
          <a:p>
            <a:pPr marL="457200" indent="-457200">
              <a:buAutoNum type="arabicPeriod"/>
            </a:pPr>
            <a:endParaRPr lang="en-CA" sz="2000" dirty="0" smtClean="0"/>
          </a:p>
          <a:p>
            <a:pPr marL="457200" indent="-457200">
              <a:buAutoNum type="arabicPeriod"/>
            </a:pPr>
            <a:r>
              <a:rPr lang="en-CA" sz="2000" dirty="0" smtClean="0"/>
              <a:t>Working in </a:t>
            </a:r>
            <a:r>
              <a:rPr lang="en-CA" sz="2000" b="1" dirty="0" smtClean="0"/>
              <a:t>groups of 1-3</a:t>
            </a:r>
            <a:r>
              <a:rPr lang="en-CA" sz="2000" dirty="0" smtClean="0"/>
              <a:t>, together with your group you will answer </a:t>
            </a:r>
            <a:r>
              <a:rPr lang="en-CA" sz="2000" b="1" dirty="0" smtClean="0"/>
              <a:t>any 3 questions</a:t>
            </a:r>
            <a:r>
              <a:rPr lang="en-CA" sz="2000" dirty="0" smtClean="0"/>
              <a:t> on Slides 4-5.</a:t>
            </a:r>
          </a:p>
          <a:p>
            <a:pPr marL="457200" indent="-457200">
              <a:buAutoNum type="arabicPeriod"/>
            </a:pPr>
            <a:endParaRPr lang="en-CA" sz="2000" dirty="0" smtClean="0"/>
          </a:p>
          <a:p>
            <a:pPr marL="457200" indent="-457200">
              <a:buAutoNum type="arabicPeriod"/>
            </a:pPr>
            <a:r>
              <a:rPr lang="en-CA" sz="2000" dirty="0" smtClean="0"/>
              <a:t>Follow the </a:t>
            </a:r>
            <a:r>
              <a:rPr lang="en-CA" sz="2000" b="1" dirty="0" smtClean="0"/>
              <a:t>Assignment Submission Guideline on </a:t>
            </a:r>
            <a:r>
              <a:rPr lang="en-CA" sz="2000" b="1" dirty="0" err="1" smtClean="0"/>
              <a:t>Moodle</a:t>
            </a:r>
            <a:r>
              <a:rPr lang="en-CA" sz="2000" b="1" dirty="0" smtClean="0"/>
              <a:t> </a:t>
            </a:r>
            <a:r>
              <a:rPr lang="en-CA" sz="2000" dirty="0" smtClean="0"/>
              <a:t>(Course Orientation Page). Google Docs/Word </a:t>
            </a:r>
            <a:r>
              <a:rPr lang="en-CA" sz="2000" dirty="0" smtClean="0"/>
              <a:t>Doc/Slides/</a:t>
            </a:r>
            <a:r>
              <a:rPr lang="en-CA" sz="2000" dirty="0" err="1" smtClean="0"/>
              <a:t>Prezi</a:t>
            </a:r>
            <a:r>
              <a:rPr lang="en-CA" sz="2000" dirty="0" smtClean="0"/>
              <a:t>; </a:t>
            </a:r>
            <a:r>
              <a:rPr lang="en-CA" sz="2000" dirty="0" smtClean="0"/>
              <a:t>Size 12, Times New Roman etc. With Full Name, Course Code, Date etc.</a:t>
            </a:r>
          </a:p>
          <a:p>
            <a:pPr marL="457200" indent="-457200">
              <a:buAutoNum type="arabicPeriod"/>
            </a:pPr>
            <a:endParaRPr lang="en-CA" sz="2000" dirty="0" smtClean="0"/>
          </a:p>
          <a:p>
            <a:pPr marL="457200" indent="-457200">
              <a:buAutoNum type="arabicPeriod"/>
            </a:pPr>
            <a:r>
              <a:rPr lang="en-CA" sz="2000" dirty="0" smtClean="0"/>
              <a:t>Put the answers to your questions into your </a:t>
            </a:r>
            <a:r>
              <a:rPr lang="en-CA" sz="2000" b="1" dirty="0" smtClean="0"/>
              <a:t>own words (Google Docs, Word Document, Google Slides, PPT, </a:t>
            </a:r>
            <a:r>
              <a:rPr lang="en-CA" sz="2000" b="1" dirty="0" err="1" smtClean="0"/>
              <a:t>Prezi</a:t>
            </a:r>
            <a:r>
              <a:rPr lang="en-CA" sz="2000" b="1" dirty="0" smtClean="0"/>
              <a:t>, </a:t>
            </a:r>
            <a:r>
              <a:rPr lang="en-CA" sz="2000" b="1" dirty="0" err="1" smtClean="0"/>
              <a:t>Canva</a:t>
            </a:r>
            <a:r>
              <a:rPr lang="en-CA" sz="2000" b="1" dirty="0" smtClean="0"/>
              <a:t> etc.)</a:t>
            </a:r>
            <a:r>
              <a:rPr lang="en-CA" sz="2000" dirty="0" smtClean="0"/>
              <a:t>. </a:t>
            </a:r>
            <a:r>
              <a:rPr lang="en-CA" sz="2000" b="1" dirty="0" smtClean="0"/>
              <a:t>Point Form is fine</a:t>
            </a:r>
            <a:r>
              <a:rPr lang="en-CA" sz="2000" dirty="0" smtClean="0"/>
              <a:t>. </a:t>
            </a:r>
            <a:r>
              <a:rPr lang="en-CA" sz="2000" b="1" dirty="0" smtClean="0"/>
              <a:t>Do not plagiarize.  **</a:t>
            </a:r>
            <a:r>
              <a:rPr lang="en-CA" sz="2000" dirty="0" smtClean="0"/>
              <a:t>Your analysis must be in your own words. **</a:t>
            </a:r>
            <a:r>
              <a:rPr lang="en-CA" sz="2000" b="1" dirty="0" smtClean="0"/>
              <a:t>Be creative </a:t>
            </a:r>
            <a:r>
              <a:rPr lang="en-CA" sz="2000" dirty="0" smtClean="0"/>
              <a:t>and </a:t>
            </a:r>
            <a:r>
              <a:rPr lang="en-CA" sz="2000" b="1" dirty="0" smtClean="0"/>
              <a:t>have fun </a:t>
            </a:r>
            <a:r>
              <a:rPr lang="en-CA" sz="2000" dirty="0" smtClean="0"/>
              <a:t>with your Presentation.</a:t>
            </a:r>
          </a:p>
          <a:p>
            <a:pPr marL="457200" indent="-457200">
              <a:buAutoNum type="arabicPeriod"/>
            </a:pPr>
            <a:endParaRPr lang="en-CA" sz="2000" dirty="0" smtClean="0"/>
          </a:p>
          <a:p>
            <a:pPr marL="457200" indent="-457200">
              <a:buAutoNum type="arabicPeriod"/>
            </a:pPr>
            <a:r>
              <a:rPr lang="en-CA" sz="2000" dirty="0" smtClean="0"/>
              <a:t>You and your group will answer the questions in a </a:t>
            </a:r>
            <a:r>
              <a:rPr lang="en-CA" sz="2000" b="1" dirty="0" smtClean="0"/>
              <a:t>short 2-5 Minute Oral Presentation</a:t>
            </a:r>
            <a:r>
              <a:rPr lang="en-CA" sz="2000" dirty="0" smtClean="0"/>
              <a:t>.</a:t>
            </a:r>
            <a:endParaRPr lang="en-CA"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Requirements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marL="457200" indent="-457200">
              <a:buAutoNum type="arabicPeriod"/>
            </a:pPr>
            <a:r>
              <a:rPr lang="en-CA" sz="2000" b="1" dirty="0" smtClean="0"/>
              <a:t>Answer each question </a:t>
            </a:r>
            <a:r>
              <a:rPr lang="en-CA" sz="2000" dirty="0" smtClean="0"/>
              <a:t>using </a:t>
            </a:r>
            <a:r>
              <a:rPr lang="en-CA" sz="2000" b="1" dirty="0" smtClean="0"/>
              <a:t>clear examples </a:t>
            </a:r>
            <a:r>
              <a:rPr lang="en-CA" sz="2000" dirty="0" smtClean="0"/>
              <a:t>from the text (The Swimmer) to show what you mean. Use Quotes if you are taking the words directly from the text. **Avoid plagiarizing.</a:t>
            </a:r>
          </a:p>
          <a:p>
            <a:pPr marL="457200" indent="-457200">
              <a:buAutoNum type="arabicPeriod"/>
            </a:pPr>
            <a:endParaRPr lang="en-CA" sz="2000" dirty="0" smtClean="0"/>
          </a:p>
          <a:p>
            <a:pPr marL="457200" indent="-457200">
              <a:buAutoNum type="arabicPeriod"/>
            </a:pPr>
            <a:r>
              <a:rPr lang="en-CA" sz="2000" b="1" dirty="0" smtClean="0"/>
              <a:t>Connect your example back to the question </a:t>
            </a:r>
            <a:r>
              <a:rPr lang="en-CA" sz="2000" dirty="0" smtClean="0"/>
              <a:t>so that it is clear.</a:t>
            </a:r>
          </a:p>
          <a:p>
            <a:pPr marL="457200" indent="-457200">
              <a:buAutoNum type="arabicPeriod"/>
            </a:pPr>
            <a:endParaRPr lang="en-CA" sz="2000" b="1" dirty="0" smtClean="0"/>
          </a:p>
          <a:p>
            <a:pPr marL="457200" indent="-457200">
              <a:buNone/>
            </a:pPr>
            <a:r>
              <a:rPr lang="en-CA" sz="2000" dirty="0" smtClean="0"/>
              <a:t>3.  </a:t>
            </a:r>
            <a:r>
              <a:rPr lang="en-CA" sz="2000" b="1" dirty="0" smtClean="0"/>
              <a:t> Proofread </a:t>
            </a:r>
            <a:r>
              <a:rPr lang="en-CA" sz="2000" dirty="0" smtClean="0"/>
              <a:t>your work with your partners to check for spelling, grammar, and correct content. Use </a:t>
            </a:r>
            <a:r>
              <a:rPr lang="en-CA" sz="2000" b="1" dirty="0" smtClean="0"/>
              <a:t>partner/teacher </a:t>
            </a:r>
            <a:r>
              <a:rPr lang="en-CA" sz="2000" dirty="0" smtClean="0"/>
              <a:t>editing.</a:t>
            </a:r>
          </a:p>
          <a:p>
            <a:pPr marL="457200" indent="-457200">
              <a:buNone/>
            </a:pPr>
            <a:endParaRPr lang="en-CA" sz="2000" b="1" dirty="0" smtClean="0"/>
          </a:p>
          <a:p>
            <a:pPr marL="457200" indent="-457200">
              <a:buNone/>
            </a:pPr>
            <a:r>
              <a:rPr lang="en-CA" sz="2000" b="1" dirty="0" smtClean="0"/>
              <a:t>4.    Remember to speak clearly, naturally and confidently in the oral presentation. Try not to read directly from your screen.</a:t>
            </a:r>
            <a:endParaRPr lang="en-CA" sz="2000" dirty="0" smtClean="0"/>
          </a:p>
          <a:p>
            <a:pPr marL="457200" indent="-457200"/>
            <a:endParaRPr lang="en-CA"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Questions For Analysis (Pick 3)</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marL="457200" indent="-457200">
              <a:buAutoNum type="arabicPeriod"/>
            </a:pPr>
            <a:r>
              <a:rPr lang="en-CA" sz="2000" dirty="0" smtClean="0"/>
              <a:t>What are the </a:t>
            </a:r>
            <a:r>
              <a:rPr lang="en-CA" sz="2000" b="1" dirty="0" smtClean="0"/>
              <a:t>emerging themes</a:t>
            </a:r>
            <a:r>
              <a:rPr lang="en-CA" sz="2000" dirty="0" smtClean="0"/>
              <a:t>? Explain with examples from the text.</a:t>
            </a:r>
          </a:p>
          <a:p>
            <a:pPr marL="457200" indent="-457200">
              <a:buAutoNum type="arabicPeriod"/>
            </a:pPr>
            <a:endParaRPr lang="en-CA" sz="2000" dirty="0" smtClean="0"/>
          </a:p>
          <a:p>
            <a:pPr marL="457200" indent="-457200">
              <a:buAutoNum type="arabicPeriod"/>
            </a:pPr>
            <a:r>
              <a:rPr lang="en-CA" sz="2000" dirty="0" smtClean="0"/>
              <a:t>What are the ideas about </a:t>
            </a:r>
            <a:r>
              <a:rPr lang="en-CA" sz="2000" b="1" dirty="0" smtClean="0"/>
              <a:t>upper middle class neighbourhoods </a:t>
            </a:r>
            <a:r>
              <a:rPr lang="en-CA" sz="2000" dirty="0" smtClean="0"/>
              <a:t>and </a:t>
            </a:r>
            <a:r>
              <a:rPr lang="en-CA" sz="2000" b="1" dirty="0" smtClean="0"/>
              <a:t>pool parties</a:t>
            </a:r>
            <a:r>
              <a:rPr lang="en-CA" sz="2000" dirty="0" smtClean="0"/>
              <a:t>? Do you think everyone owns a pool and has parties like this, or does it represent only a wealthy part of society?</a:t>
            </a:r>
          </a:p>
          <a:p>
            <a:pPr marL="457200" indent="-457200">
              <a:buAutoNum type="arabicPeriod"/>
            </a:pPr>
            <a:endParaRPr lang="en-CA" sz="2000" dirty="0" smtClean="0"/>
          </a:p>
          <a:p>
            <a:pPr marL="457200" indent="-457200">
              <a:buAutoNum type="arabicPeriod"/>
            </a:pPr>
            <a:r>
              <a:rPr lang="en-CA" sz="2000" dirty="0" smtClean="0"/>
              <a:t>Why is </a:t>
            </a:r>
            <a:r>
              <a:rPr lang="en-CA" sz="2000" b="1" dirty="0" err="1" smtClean="0"/>
              <a:t>Neddy</a:t>
            </a:r>
            <a:r>
              <a:rPr lang="en-CA" sz="2000" b="1" dirty="0" smtClean="0"/>
              <a:t> swimming home</a:t>
            </a:r>
            <a:r>
              <a:rPr lang="en-CA" sz="2000" dirty="0" smtClean="0"/>
              <a:t>? Where is his </a:t>
            </a:r>
            <a:r>
              <a:rPr lang="en-CA" sz="2000" b="1" dirty="0" smtClean="0"/>
              <a:t>family</a:t>
            </a:r>
            <a:r>
              <a:rPr lang="en-CA" sz="2000" dirty="0" smtClean="0"/>
              <a:t>? Do you think his family is worried about him?</a:t>
            </a:r>
          </a:p>
          <a:p>
            <a:pPr marL="457200" indent="-457200">
              <a:buAutoNum type="arabicPeriod"/>
            </a:pPr>
            <a:endParaRPr lang="en-CA" sz="2000" dirty="0" smtClean="0"/>
          </a:p>
          <a:p>
            <a:pPr marL="457200" indent="-457200">
              <a:buAutoNum type="arabicPeriod"/>
            </a:pPr>
            <a:r>
              <a:rPr lang="en-CA" sz="2000" dirty="0" smtClean="0"/>
              <a:t>What are </a:t>
            </a:r>
            <a:r>
              <a:rPr lang="en-CA" sz="2000" b="1" dirty="0" smtClean="0"/>
              <a:t>people saying about </a:t>
            </a:r>
            <a:r>
              <a:rPr lang="en-CA" sz="2000" b="1" dirty="0" err="1" smtClean="0"/>
              <a:t>Neddy</a:t>
            </a:r>
            <a:r>
              <a:rPr lang="en-CA" sz="2000" dirty="0" smtClean="0"/>
              <a:t>?  Do you think these people are nice? Do you </a:t>
            </a:r>
            <a:r>
              <a:rPr lang="en-CA" sz="2000" b="1" dirty="0" smtClean="0"/>
              <a:t>feel sorry for him</a:t>
            </a:r>
            <a:r>
              <a:rPr lang="en-CA" sz="2000" dirty="0" smtClean="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Questions For Analysis (Pick 3)</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marL="457200" indent="-457200">
              <a:buNone/>
            </a:pPr>
            <a:r>
              <a:rPr lang="en-CA" sz="2200" dirty="0" smtClean="0"/>
              <a:t>5.   What are the </a:t>
            </a:r>
            <a:r>
              <a:rPr lang="en-CA" sz="2200" b="1" dirty="0" smtClean="0"/>
              <a:t>references to time</a:t>
            </a:r>
            <a:r>
              <a:rPr lang="en-CA" sz="2200" dirty="0" smtClean="0"/>
              <a:t>? What is the time at the beginning of the story, in the middle and in the end? Does the story seem to jump forward in time?</a:t>
            </a:r>
          </a:p>
          <a:p>
            <a:pPr marL="457200" indent="-457200">
              <a:buAutoNum type="arabicPeriod"/>
            </a:pPr>
            <a:endParaRPr lang="en-CA" sz="2200" dirty="0" smtClean="0"/>
          </a:p>
          <a:p>
            <a:pPr marL="457200" indent="-457200">
              <a:buNone/>
            </a:pPr>
            <a:r>
              <a:rPr lang="en-CA" sz="2200" dirty="0" smtClean="0"/>
              <a:t>6.   Does the fact that </a:t>
            </a:r>
            <a:r>
              <a:rPr lang="en-CA" sz="2200" b="1" dirty="0" err="1" smtClean="0"/>
              <a:t>Neddy</a:t>
            </a:r>
            <a:r>
              <a:rPr lang="en-CA" sz="2200" b="1" dirty="0" smtClean="0"/>
              <a:t> is drinking a lot in the story </a:t>
            </a:r>
            <a:r>
              <a:rPr lang="en-CA" sz="2200" dirty="0" smtClean="0"/>
              <a:t>make </a:t>
            </a:r>
            <a:r>
              <a:rPr lang="en-CA" sz="2200" dirty="0" err="1" smtClean="0"/>
              <a:t>Neddy’s</a:t>
            </a:r>
            <a:r>
              <a:rPr lang="en-CA" sz="2200" dirty="0" smtClean="0"/>
              <a:t> story unbelievable?  Did these events really happen to him?  How do we know that this </a:t>
            </a:r>
            <a:r>
              <a:rPr lang="en-CA" sz="2200" b="1" dirty="0" smtClean="0"/>
              <a:t>story really happened</a:t>
            </a:r>
            <a:r>
              <a:rPr lang="en-CA" sz="2200" dirty="0" smtClean="0"/>
              <a:t>? Who’s </a:t>
            </a:r>
            <a:r>
              <a:rPr lang="en-CA" sz="2200" b="1" dirty="0" smtClean="0"/>
              <a:t>point of view </a:t>
            </a:r>
            <a:r>
              <a:rPr lang="en-CA" sz="2200" dirty="0" smtClean="0"/>
              <a:t>is being told in the story?</a:t>
            </a:r>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Expectations</a:t>
            </a:r>
            <a:endParaRPr lang="en-CA" sz="3200" dirty="0">
              <a:solidFill>
                <a:srgbClr val="FF0000"/>
              </a:solidFill>
            </a:endParaRPr>
          </a:p>
        </p:txBody>
      </p:sp>
      <p:sp>
        <p:nvSpPr>
          <p:cNvPr id="3" name="Content Placeholder 2"/>
          <p:cNvSpPr>
            <a:spLocks noGrp="1"/>
          </p:cNvSpPr>
          <p:nvPr>
            <p:ph idx="1"/>
          </p:nvPr>
        </p:nvSpPr>
        <p:spPr/>
        <p:txBody>
          <a:bodyPr>
            <a:normAutofit lnSpcReduction="10000"/>
          </a:bodyPr>
          <a:lstStyle/>
          <a:p>
            <a:pPr>
              <a:buNone/>
            </a:pPr>
            <a:r>
              <a:rPr lang="en-CA" sz="1600" dirty="0" smtClean="0"/>
              <a:t>Reading For Meaning</a:t>
            </a:r>
          </a:p>
          <a:p>
            <a:pPr>
              <a:buNone/>
            </a:pPr>
            <a:r>
              <a:rPr lang="en-CA" sz="1600" dirty="0" smtClean="0"/>
              <a:t>1.1 read a variety of student- and teacher-selected texts from diverse cultures and historical periods, identifying specific purposes for reading</a:t>
            </a:r>
          </a:p>
          <a:p>
            <a:pPr>
              <a:buNone/>
            </a:pPr>
            <a:r>
              <a:rPr lang="en-CA" sz="1600" dirty="0" smtClean="0"/>
              <a:t>1.2 select and use, with increasing facility, the most appropriate reading comprehension strategies to understand texts, including complex and challenging texts </a:t>
            </a:r>
          </a:p>
          <a:p>
            <a:pPr>
              <a:buNone/>
            </a:pPr>
            <a:r>
              <a:rPr lang="en-CA" sz="1600" dirty="0" smtClean="0"/>
              <a:t>1.3 identify the most important ideas and supporting details in texts, including complex and challenging texts</a:t>
            </a:r>
          </a:p>
          <a:p>
            <a:pPr>
              <a:buNone/>
            </a:pPr>
            <a:r>
              <a:rPr lang="en-CA" sz="1600" dirty="0" smtClean="0"/>
              <a:t>1.4 make and explain inferences of increasing subtlety and insight about texts, including complex and challenging texts, supporting their explanations with well-chosen stated and implied ideas from the texts</a:t>
            </a:r>
          </a:p>
          <a:p>
            <a:pPr>
              <a:buNone/>
            </a:pPr>
            <a:r>
              <a:rPr lang="en-CA" sz="1600" dirty="0" smtClean="0"/>
              <a:t>1.5 extend understanding of texts, including complex and challenging texts, by making rich and increasingly insightful connections between the ideas in them and personal knowledge, experience, and insights; other texts; and the world around them</a:t>
            </a:r>
          </a:p>
          <a:p>
            <a:pPr>
              <a:buNone/>
            </a:pPr>
            <a:r>
              <a:rPr lang="en-CA" sz="1600" dirty="0" smtClean="0"/>
              <a:t>1.6 analyse texts in terms of the information, ideas, issues, or themes they explore, examining how various aspects of the texts contribute to the presentation or development of these elements</a:t>
            </a:r>
          </a:p>
          <a:p>
            <a:pPr>
              <a:buNone/>
            </a:pPr>
            <a:r>
              <a:rPr lang="en-CA" sz="1600" dirty="0" smtClean="0"/>
              <a:t>1.7 evaluate the effectiveness of texts, including complex and challenging texts, using evidence from the text insightfully to support their opinions</a:t>
            </a:r>
          </a:p>
          <a:p>
            <a:pPr>
              <a:buNone/>
            </a:pPr>
            <a:endParaRPr lang="en-CA"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Expectations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a:buNone/>
            </a:pPr>
            <a:r>
              <a:rPr lang="en-CA" sz="1400" dirty="0" smtClean="0"/>
              <a:t>Understanding Form and Style</a:t>
            </a:r>
          </a:p>
          <a:p>
            <a:pPr>
              <a:buNone/>
            </a:pPr>
            <a:r>
              <a:rPr lang="en-CA" sz="1400" dirty="0" smtClean="0"/>
              <a:t>2.1 identify a variety of characteristics of literary, informational, and graphic text forms and demonstrate insight into the way they help communicate meaning</a:t>
            </a:r>
          </a:p>
          <a:p>
            <a:pPr>
              <a:buNone/>
            </a:pPr>
            <a:r>
              <a:rPr lang="en-CA" sz="1400" dirty="0" smtClean="0"/>
              <a:t>2.2 identify a variety of text features and demonstrate insight into the way they communicate meaning</a:t>
            </a:r>
          </a:p>
          <a:p>
            <a:pPr>
              <a:buNone/>
            </a:pPr>
            <a:r>
              <a:rPr lang="en-CA" sz="1400" dirty="0" smtClean="0"/>
              <a:t>2.3 identify a variety of elements of style in texts and explain how they help communicate meaning and enhance the effectiveness of the texts</a:t>
            </a:r>
          </a:p>
          <a:p>
            <a:pPr>
              <a:buNone/>
            </a:pPr>
            <a:endParaRPr lang="en-CA" sz="1400" dirty="0" smtClean="0"/>
          </a:p>
          <a:p>
            <a:pPr>
              <a:buNone/>
            </a:pPr>
            <a:r>
              <a:rPr lang="en-CA" sz="1400" dirty="0" smtClean="0"/>
              <a:t>Reading With Fluency</a:t>
            </a:r>
          </a:p>
          <a:p>
            <a:pPr>
              <a:buNone/>
            </a:pPr>
            <a:r>
              <a:rPr lang="en-CA" sz="1400" dirty="0" smtClean="0"/>
              <a:t>3.1 automatically understand most words in a variety of reading contexts</a:t>
            </a:r>
          </a:p>
          <a:p>
            <a:pPr>
              <a:buNone/>
            </a:pPr>
            <a:r>
              <a:rPr lang="en-CA" sz="1400" dirty="0" smtClean="0"/>
              <a:t>3.2 use decoding strategies effectively to read and understand unfamiliar words, including words of increasing difficulty</a:t>
            </a:r>
          </a:p>
          <a:p>
            <a:pPr>
              <a:buNone/>
            </a:pPr>
            <a:r>
              <a:rPr lang="en-CA" sz="1400" dirty="0" smtClean="0"/>
              <a:t>3.3 regularly use a variety of strategies to explore and expand vocabulary, discerning shades of meaning and assessing the precision with which words are used in the texts they are reading</a:t>
            </a:r>
          </a:p>
          <a:p>
            <a:pPr>
              <a:buNone/>
            </a:pPr>
            <a:endParaRPr lang="en-CA"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Expectations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a:buNone/>
            </a:pPr>
            <a:r>
              <a:rPr lang="en-CA" sz="1400" dirty="0" smtClean="0"/>
              <a:t>Speaking To Communicate</a:t>
            </a:r>
          </a:p>
          <a:p>
            <a:pPr>
              <a:buNone/>
            </a:pPr>
            <a:r>
              <a:rPr lang="en-CA" sz="1400" dirty="0" smtClean="0"/>
              <a:t>2.1 communicate orally for a wide range of purposes, using language effective for the intended audience </a:t>
            </a:r>
          </a:p>
          <a:p>
            <a:pPr>
              <a:buNone/>
            </a:pPr>
            <a:r>
              <a:rPr lang="en-CA" sz="1400" dirty="0" smtClean="0"/>
              <a:t>2.2 demonstrate an understanding of a variety of interpersonal speaking strategies and adapt them to suit the purpose, situation, and audience, exhibiting sensitivity to cultural differences</a:t>
            </a:r>
          </a:p>
          <a:p>
            <a:pPr>
              <a:buNone/>
            </a:pPr>
            <a:r>
              <a:rPr lang="en-CA" sz="1400" dirty="0" smtClean="0"/>
              <a:t>2.3 communicate in a clear, coherent manner, using a structure and style effective for the purpose, subject matter, and intended audience</a:t>
            </a:r>
          </a:p>
          <a:p>
            <a:pPr>
              <a:buNone/>
            </a:pPr>
            <a:r>
              <a:rPr lang="en-CA" sz="1400" dirty="0" smtClean="0"/>
              <a:t>2.4 use the most appropriate words, phrases, and terminology, and a variety of stylistic devices, to communicate their meaning in a compelling way and to engage their intended audience</a:t>
            </a:r>
          </a:p>
          <a:p>
            <a:pPr>
              <a:buNone/>
            </a:pPr>
            <a:r>
              <a:rPr lang="en-CA" sz="1400" dirty="0" smtClean="0"/>
              <a:t>2.7 use a variety of audio-visual aids effectively to support and enhance oral presentations and to engage an audience </a:t>
            </a:r>
            <a:endParaRPr lang="en-CA" sz="1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solidFill>
                  <a:srgbClr val="FF0000"/>
                </a:solidFill>
              </a:rPr>
              <a:t>Expectations</a:t>
            </a:r>
            <a:endParaRPr lang="en-CA" sz="3200" dirty="0">
              <a:solidFill>
                <a:srgbClr val="FF0000"/>
              </a:solidFill>
            </a:endParaRPr>
          </a:p>
        </p:txBody>
      </p:sp>
      <p:sp>
        <p:nvSpPr>
          <p:cNvPr id="3" name="Content Placeholder 2"/>
          <p:cNvSpPr>
            <a:spLocks noGrp="1"/>
          </p:cNvSpPr>
          <p:nvPr>
            <p:ph idx="1"/>
          </p:nvPr>
        </p:nvSpPr>
        <p:spPr/>
        <p:txBody>
          <a:bodyPr>
            <a:normAutofit/>
          </a:bodyPr>
          <a:lstStyle/>
          <a:p>
            <a:pPr>
              <a:buNone/>
            </a:pPr>
            <a:r>
              <a:rPr lang="en-CA" sz="1200" dirty="0" smtClean="0"/>
              <a:t>Developing and Organizing Content</a:t>
            </a:r>
          </a:p>
          <a:p>
            <a:pPr>
              <a:buNone/>
            </a:pPr>
            <a:r>
              <a:rPr lang="en-CA" sz="1200" dirty="0" smtClean="0"/>
              <a:t>1.1 identify the topic, purpose, and audience for a variety of writing tasks</a:t>
            </a:r>
          </a:p>
          <a:p>
            <a:pPr>
              <a:buNone/>
            </a:pPr>
            <a:r>
              <a:rPr lang="en-CA" sz="1200" dirty="0" smtClean="0"/>
              <a:t>1.2 generate, expand, explore, and focus ideas for potential writing tasks, using a variety of strategies and print, electronic, and other resources, as appropriate</a:t>
            </a:r>
          </a:p>
          <a:p>
            <a:pPr>
              <a:buNone/>
            </a:pPr>
            <a:r>
              <a:rPr lang="en-CA" sz="1200" dirty="0" smtClean="0"/>
              <a:t>1.3 locate and select information to fully and effectively support ideas for writing, using a variety of strategies and print, electronic, and other resources, as appropriate</a:t>
            </a:r>
          </a:p>
          <a:p>
            <a:pPr>
              <a:buNone/>
            </a:pPr>
            <a:r>
              <a:rPr lang="en-CA" sz="1200" dirty="0" smtClean="0"/>
              <a:t>1.4 identify, sort, and order main ideas and supporting details for writing tasks, using a variety of strategies and selecting the organizational pattern best suited to the content and the purpose for writing </a:t>
            </a:r>
          </a:p>
          <a:p>
            <a:pPr>
              <a:buNone/>
            </a:pPr>
            <a:r>
              <a:rPr lang="en-CA" sz="1200" dirty="0" smtClean="0"/>
              <a:t>1.5 determine whether the ideas and information gathered are accurate and complete, interesting, and effectively meet the requirements of the writing task</a:t>
            </a:r>
          </a:p>
          <a:p>
            <a:pPr>
              <a:buNone/>
            </a:pPr>
            <a:r>
              <a:rPr lang="en-CA" sz="1200" dirty="0" smtClean="0"/>
              <a:t>Using Knowledge of Form and Style</a:t>
            </a:r>
          </a:p>
          <a:p>
            <a:pPr>
              <a:buNone/>
            </a:pPr>
            <a:r>
              <a:rPr lang="en-CA" sz="1200" dirty="0" smtClean="0"/>
              <a:t>2.1 write for different purposes and audiences using a variety of literary, informational, and graphic forms </a:t>
            </a:r>
          </a:p>
          <a:p>
            <a:pPr>
              <a:buNone/>
            </a:pPr>
            <a:r>
              <a:rPr lang="en-CA" sz="1200" dirty="0" smtClean="0"/>
              <a:t>2.2 establish a distinctive and original voice in their writing, modifying language and tone skilfully and effectively to suit the form, audience, and purpose for writing</a:t>
            </a:r>
          </a:p>
          <a:p>
            <a:pPr>
              <a:buNone/>
            </a:pPr>
            <a:r>
              <a:rPr lang="en-CA" sz="1200" dirty="0" smtClean="0"/>
              <a:t>2.3 use a wide range of descriptive and evocative words, phrases, and expressions precisely and imaginatively to make their writing clear, vivid, and compelling for their intended audience</a:t>
            </a:r>
          </a:p>
          <a:p>
            <a:pPr>
              <a:buNone/>
            </a:pPr>
            <a:r>
              <a:rPr lang="en-CA" sz="1200" dirty="0" smtClean="0"/>
              <a:t>2.4 write complete sentences that communicate their meaning clearly and effectively, skilfully varying sentence type, structure, and length to suit different purposes and making smooth and logical transitions between ideas</a:t>
            </a:r>
          </a:p>
          <a:p>
            <a:pPr>
              <a:buNone/>
            </a:pPr>
            <a:r>
              <a:rPr lang="en-CA" sz="1200" dirty="0" smtClean="0"/>
              <a:t>2.6 revise drafts to improve the content, organization, clarity, and style of their written work</a:t>
            </a:r>
          </a:p>
          <a:p>
            <a:pPr>
              <a:buNone/>
            </a:pPr>
            <a:r>
              <a:rPr lang="en-CA" sz="1200" dirty="0" smtClean="0"/>
              <a:t>2.7 produce revised drafts of texts, including increasingly complex texts, written to meet criteria identified by the teacher, based on the curriculum expectations</a:t>
            </a:r>
          </a:p>
          <a:p>
            <a:pPr>
              <a:buNone/>
            </a:pPr>
            <a:endParaRPr lang="en-CA" sz="1400" dirty="0" smtClean="0"/>
          </a:p>
          <a:p>
            <a:pPr>
              <a:buNone/>
            </a:pPr>
            <a:endParaRPr lang="en-CA" sz="1400" dirty="0" smtClean="0"/>
          </a:p>
          <a:p>
            <a:pPr>
              <a:buNone/>
            </a:pPr>
            <a:endParaRPr lang="en-CA" sz="1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1537</TotalTime>
  <Words>1366</Words>
  <Application>Microsoft Office PowerPoint</Application>
  <PresentationFormat>On-screen Show (4:3)</PresentationFormat>
  <Paragraphs>93</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ENG4U Assignment #3 The Swimmer Analysis and Presentation</vt:lpstr>
      <vt:lpstr>Directions</vt:lpstr>
      <vt:lpstr>Requirements</vt:lpstr>
      <vt:lpstr>Questions For Analysis (Pick 3)</vt:lpstr>
      <vt:lpstr>Questions For Analysis (Pick 3)</vt:lpstr>
      <vt:lpstr>Expectations</vt:lpstr>
      <vt:lpstr>Expectations</vt:lpstr>
      <vt:lpstr>Expectations</vt:lpstr>
      <vt:lpstr>Expectations</vt:lpstr>
      <vt:lpstr>Expectations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Gillian</dc:creator>
  <cp:lastModifiedBy>Gillian</cp:lastModifiedBy>
  <cp:revision>136</cp:revision>
  <dcterms:created xsi:type="dcterms:W3CDTF">2019-05-05T23:22:58Z</dcterms:created>
  <dcterms:modified xsi:type="dcterms:W3CDTF">2021-03-17T02:21:54Z</dcterms:modified>
</cp:coreProperties>
</file>