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300" r:id="rId3"/>
    <p:sldId id="301" r:id="rId4"/>
    <p:sldId id="302" r:id="rId5"/>
    <p:sldId id="303"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4" r:id="rId29"/>
    <p:sldId id="305" r:id="rId30"/>
    <p:sldId id="27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p:restoredTop sz="96327"/>
  </p:normalViewPr>
  <p:slideViewPr>
    <p:cSldViewPr snapToGrid="0">
      <p:cViewPr varScale="1">
        <p:scale>
          <a:sx n="107" d="100"/>
          <a:sy n="107" d="100"/>
        </p:scale>
        <p:origin x="-10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81565-3708-461A-B834-3E63253608BA}" type="doc">
      <dgm:prSet loTypeId="urn:microsoft.com/office/officeart/2005/8/layout/list1" loCatId="list" qsTypeId="urn:microsoft.com/office/officeart/2005/8/quickstyle/simple2" qsCatId="simple" csTypeId="urn:microsoft.com/office/officeart/2005/8/colors/colorful5" csCatId="colorful"/>
      <dgm:spPr/>
      <dgm:t>
        <a:bodyPr/>
        <a:lstStyle/>
        <a:p>
          <a:endParaRPr lang="en-US"/>
        </a:p>
      </dgm:t>
    </dgm:pt>
    <dgm:pt modelId="{70DFAF80-2106-41AE-AA2A-2DD7CCBDEA96}">
      <dgm:prSet/>
      <dgm:spPr/>
      <dgm:t>
        <a:bodyPr/>
        <a:lstStyle/>
        <a:p>
          <a:r>
            <a:rPr lang="en-US"/>
            <a:t>Different medicine systems are like different languages in the world. </a:t>
          </a:r>
        </a:p>
      </dgm:t>
    </dgm:pt>
    <dgm:pt modelId="{46362004-1AE1-407D-B056-F287C1AF9E33}" type="parTrans" cxnId="{A361F732-B0B4-4C0F-8C95-BAD4A163A9EC}">
      <dgm:prSet/>
      <dgm:spPr/>
      <dgm:t>
        <a:bodyPr/>
        <a:lstStyle/>
        <a:p>
          <a:endParaRPr lang="en-US"/>
        </a:p>
      </dgm:t>
    </dgm:pt>
    <dgm:pt modelId="{E7730CBD-6E25-4DFA-9F10-E8F3E1FA6164}" type="sibTrans" cxnId="{A361F732-B0B4-4C0F-8C95-BAD4A163A9EC}">
      <dgm:prSet/>
      <dgm:spPr/>
      <dgm:t>
        <a:bodyPr/>
        <a:lstStyle/>
        <a:p>
          <a:endParaRPr lang="en-US"/>
        </a:p>
      </dgm:t>
    </dgm:pt>
    <dgm:pt modelId="{80ACB954-BA79-4E83-9DBF-F542BC65DAF8}">
      <dgm:prSet/>
      <dgm:spPr/>
      <dgm:t>
        <a:bodyPr/>
        <a:lstStyle/>
        <a:p>
          <a:r>
            <a:rPr lang="en-US"/>
            <a:t>Different languages use different sounds, grammar, and thinking. </a:t>
          </a:r>
        </a:p>
      </dgm:t>
    </dgm:pt>
    <dgm:pt modelId="{CABD13F6-2653-43E8-B8E3-5DE5D9FCC332}" type="parTrans" cxnId="{04729EFB-AFFB-4129-9E3E-444F0EEF3208}">
      <dgm:prSet/>
      <dgm:spPr/>
      <dgm:t>
        <a:bodyPr/>
        <a:lstStyle/>
        <a:p>
          <a:endParaRPr lang="en-US"/>
        </a:p>
      </dgm:t>
    </dgm:pt>
    <dgm:pt modelId="{C58C18AC-C539-4E17-8EBC-EAA85A8A8E0F}" type="sibTrans" cxnId="{04729EFB-AFFB-4129-9E3E-444F0EEF3208}">
      <dgm:prSet/>
      <dgm:spPr/>
      <dgm:t>
        <a:bodyPr/>
        <a:lstStyle/>
        <a:p>
          <a:endParaRPr lang="en-US"/>
        </a:p>
      </dgm:t>
    </dgm:pt>
    <dgm:pt modelId="{48B48622-0EA6-4458-B11F-FEB346BCBF80}">
      <dgm:prSet/>
      <dgm:spPr/>
      <dgm:t>
        <a:bodyPr/>
        <a:lstStyle/>
        <a:p>
          <a:r>
            <a:rPr lang="en-US"/>
            <a:t>Different medical systems use different terms, ideas, and tools. </a:t>
          </a:r>
        </a:p>
      </dgm:t>
    </dgm:pt>
    <dgm:pt modelId="{AC78A6BA-886A-4933-9457-3E1926E33F88}" type="parTrans" cxnId="{9E6696C1-E78F-42DA-B4BC-EE0DA68D8DF8}">
      <dgm:prSet/>
      <dgm:spPr/>
      <dgm:t>
        <a:bodyPr/>
        <a:lstStyle/>
        <a:p>
          <a:endParaRPr lang="en-US"/>
        </a:p>
      </dgm:t>
    </dgm:pt>
    <dgm:pt modelId="{EC31676C-318F-4293-95E0-A50E96DCFEA6}" type="sibTrans" cxnId="{9E6696C1-E78F-42DA-B4BC-EE0DA68D8DF8}">
      <dgm:prSet/>
      <dgm:spPr/>
      <dgm:t>
        <a:bodyPr/>
        <a:lstStyle/>
        <a:p>
          <a:endParaRPr lang="en-US"/>
        </a:p>
      </dgm:t>
    </dgm:pt>
    <dgm:pt modelId="{68888FBF-5B75-4F95-B883-EDAE20697EF7}">
      <dgm:prSet/>
      <dgm:spPr/>
      <dgm:t>
        <a:bodyPr/>
        <a:lstStyle/>
        <a:p>
          <a:r>
            <a:rPr lang="en-US"/>
            <a:t>Regardless of the language, the goal of communication is achieved. </a:t>
          </a:r>
        </a:p>
      </dgm:t>
    </dgm:pt>
    <dgm:pt modelId="{77A8A944-2666-4E12-AF88-A0839A4871FA}" type="parTrans" cxnId="{D69AA394-255B-462C-9B3C-88B71DB95FC8}">
      <dgm:prSet/>
      <dgm:spPr/>
      <dgm:t>
        <a:bodyPr/>
        <a:lstStyle/>
        <a:p>
          <a:endParaRPr lang="en-US"/>
        </a:p>
      </dgm:t>
    </dgm:pt>
    <dgm:pt modelId="{A1002A4A-567C-4167-9E77-FC7FA20C8FFA}" type="sibTrans" cxnId="{D69AA394-255B-462C-9B3C-88B71DB95FC8}">
      <dgm:prSet/>
      <dgm:spPr/>
      <dgm:t>
        <a:bodyPr/>
        <a:lstStyle/>
        <a:p>
          <a:endParaRPr lang="en-US"/>
        </a:p>
      </dgm:t>
    </dgm:pt>
    <dgm:pt modelId="{63B0CABE-B965-4C30-86B2-C9C6EA345F7C}">
      <dgm:prSet/>
      <dgm:spPr/>
      <dgm:t>
        <a:bodyPr/>
        <a:lstStyle/>
        <a:p>
          <a:r>
            <a:rPr lang="en-US"/>
            <a:t>Regardless of the medical system, the goal of health is achieved. </a:t>
          </a:r>
        </a:p>
      </dgm:t>
    </dgm:pt>
    <dgm:pt modelId="{5F78782D-887E-4EEE-ADF9-8C1F68DCDF04}" type="parTrans" cxnId="{55D3FFDD-C2CB-41B7-B811-7636CF245574}">
      <dgm:prSet/>
      <dgm:spPr/>
      <dgm:t>
        <a:bodyPr/>
        <a:lstStyle/>
        <a:p>
          <a:endParaRPr lang="en-US"/>
        </a:p>
      </dgm:t>
    </dgm:pt>
    <dgm:pt modelId="{19732BE8-9AD7-4A4A-97C3-1DF5F069E6CA}" type="sibTrans" cxnId="{55D3FFDD-C2CB-41B7-B811-7636CF245574}">
      <dgm:prSet/>
      <dgm:spPr/>
      <dgm:t>
        <a:bodyPr/>
        <a:lstStyle/>
        <a:p>
          <a:endParaRPr lang="en-US"/>
        </a:p>
      </dgm:t>
    </dgm:pt>
    <dgm:pt modelId="{4470D036-15BD-472F-84FD-D9AF1F69F2D6}">
      <dgm:prSet/>
      <dgm:spPr/>
      <dgm:t>
        <a:bodyPr/>
        <a:lstStyle/>
        <a:p>
          <a:r>
            <a:rPr lang="en-US"/>
            <a:t>Some languages are more similar, while other languages are very different. The same for medical systems. </a:t>
          </a:r>
        </a:p>
      </dgm:t>
    </dgm:pt>
    <dgm:pt modelId="{C394CB96-BE09-4C98-9EAE-EFE39754EE45}" type="parTrans" cxnId="{44D7BFE1-1067-4C51-B8DB-B5B3B83BBEE2}">
      <dgm:prSet/>
      <dgm:spPr/>
      <dgm:t>
        <a:bodyPr/>
        <a:lstStyle/>
        <a:p>
          <a:endParaRPr lang="en-US"/>
        </a:p>
      </dgm:t>
    </dgm:pt>
    <dgm:pt modelId="{289A382C-EE82-4B4A-8DD4-726433A10379}" type="sibTrans" cxnId="{44D7BFE1-1067-4C51-B8DB-B5B3B83BBEE2}">
      <dgm:prSet/>
      <dgm:spPr/>
      <dgm:t>
        <a:bodyPr/>
        <a:lstStyle/>
        <a:p>
          <a:endParaRPr lang="en-US"/>
        </a:p>
      </dgm:t>
    </dgm:pt>
    <dgm:pt modelId="{6B35630C-3132-4D1C-BB37-A37544BFF2E9}">
      <dgm:prSet/>
      <dgm:spPr/>
      <dgm:t>
        <a:bodyPr/>
        <a:lstStyle/>
        <a:p>
          <a:r>
            <a:rPr lang="en-US"/>
            <a:t>For example, TCM shares many similarities with Ayurveda (Traditional Indian Medicine), while it seems very different from western medicine. But in essence, eastern and western medicine do talk about many of the same things, just using different terms.</a:t>
          </a:r>
        </a:p>
      </dgm:t>
    </dgm:pt>
    <dgm:pt modelId="{ED97FCB3-E035-41B4-96C5-494DDFB979E4}" type="parTrans" cxnId="{0818AC4B-E24B-4D32-A710-8AFDE0762CDF}">
      <dgm:prSet/>
      <dgm:spPr/>
      <dgm:t>
        <a:bodyPr/>
        <a:lstStyle/>
        <a:p>
          <a:endParaRPr lang="en-US"/>
        </a:p>
      </dgm:t>
    </dgm:pt>
    <dgm:pt modelId="{851A127D-6DCB-45EA-BC85-EE81540D39DA}" type="sibTrans" cxnId="{0818AC4B-E24B-4D32-A710-8AFDE0762CDF}">
      <dgm:prSet/>
      <dgm:spPr/>
      <dgm:t>
        <a:bodyPr/>
        <a:lstStyle/>
        <a:p>
          <a:endParaRPr lang="en-US"/>
        </a:p>
      </dgm:t>
    </dgm:pt>
    <dgm:pt modelId="{DC04659F-FF0B-8D46-BBAD-759D30D0576F}" type="pres">
      <dgm:prSet presAssocID="{10A81565-3708-461A-B834-3E63253608BA}" presName="linear" presStyleCnt="0">
        <dgm:presLayoutVars>
          <dgm:dir/>
          <dgm:animLvl val="lvl"/>
          <dgm:resizeHandles val="exact"/>
        </dgm:presLayoutVars>
      </dgm:prSet>
      <dgm:spPr/>
    </dgm:pt>
    <dgm:pt modelId="{FC7DB26C-9EED-7145-8213-9B2757EA8CD6}" type="pres">
      <dgm:prSet presAssocID="{70DFAF80-2106-41AE-AA2A-2DD7CCBDEA96}" presName="parentLin" presStyleCnt="0"/>
      <dgm:spPr/>
    </dgm:pt>
    <dgm:pt modelId="{268481C8-725E-9845-844F-174437625F13}" type="pres">
      <dgm:prSet presAssocID="{70DFAF80-2106-41AE-AA2A-2DD7CCBDEA96}" presName="parentLeftMargin" presStyleLbl="node1" presStyleIdx="0" presStyleCnt="2"/>
      <dgm:spPr/>
    </dgm:pt>
    <dgm:pt modelId="{11AEE07D-E803-534F-9C7D-EB6380253C38}" type="pres">
      <dgm:prSet presAssocID="{70DFAF80-2106-41AE-AA2A-2DD7CCBDEA96}" presName="parentText" presStyleLbl="node1" presStyleIdx="0" presStyleCnt="2">
        <dgm:presLayoutVars>
          <dgm:chMax val="0"/>
          <dgm:bulletEnabled val="1"/>
        </dgm:presLayoutVars>
      </dgm:prSet>
      <dgm:spPr/>
    </dgm:pt>
    <dgm:pt modelId="{8A911C99-DAFE-9E4B-84B4-B487EFDC291E}" type="pres">
      <dgm:prSet presAssocID="{70DFAF80-2106-41AE-AA2A-2DD7CCBDEA96}" presName="negativeSpace" presStyleCnt="0"/>
      <dgm:spPr/>
    </dgm:pt>
    <dgm:pt modelId="{9B126A6D-68DE-9940-886F-199257336545}" type="pres">
      <dgm:prSet presAssocID="{70DFAF80-2106-41AE-AA2A-2DD7CCBDEA96}" presName="childText" presStyleLbl="conFgAcc1" presStyleIdx="0" presStyleCnt="2">
        <dgm:presLayoutVars>
          <dgm:bulletEnabled val="1"/>
        </dgm:presLayoutVars>
      </dgm:prSet>
      <dgm:spPr/>
    </dgm:pt>
    <dgm:pt modelId="{0EE466EA-F9EE-9D47-9143-078ABED2CC16}" type="pres">
      <dgm:prSet presAssocID="{E7730CBD-6E25-4DFA-9F10-E8F3E1FA6164}" presName="spaceBetweenRectangles" presStyleCnt="0"/>
      <dgm:spPr/>
    </dgm:pt>
    <dgm:pt modelId="{2BF4E81F-9F6E-6A46-AD2D-FF6B28FAFA81}" type="pres">
      <dgm:prSet presAssocID="{4470D036-15BD-472F-84FD-D9AF1F69F2D6}" presName="parentLin" presStyleCnt="0"/>
      <dgm:spPr/>
    </dgm:pt>
    <dgm:pt modelId="{7004E8B7-4DCA-AF42-98DC-07C8DBCEDD41}" type="pres">
      <dgm:prSet presAssocID="{4470D036-15BD-472F-84FD-D9AF1F69F2D6}" presName="parentLeftMargin" presStyleLbl="node1" presStyleIdx="0" presStyleCnt="2"/>
      <dgm:spPr/>
    </dgm:pt>
    <dgm:pt modelId="{CA924ACF-298D-D944-89D0-A54E025E6805}" type="pres">
      <dgm:prSet presAssocID="{4470D036-15BD-472F-84FD-D9AF1F69F2D6}" presName="parentText" presStyleLbl="node1" presStyleIdx="1" presStyleCnt="2">
        <dgm:presLayoutVars>
          <dgm:chMax val="0"/>
          <dgm:bulletEnabled val="1"/>
        </dgm:presLayoutVars>
      </dgm:prSet>
      <dgm:spPr/>
    </dgm:pt>
    <dgm:pt modelId="{5DAB2A86-FA1E-A941-82BF-31F0D1DABC20}" type="pres">
      <dgm:prSet presAssocID="{4470D036-15BD-472F-84FD-D9AF1F69F2D6}" presName="negativeSpace" presStyleCnt="0"/>
      <dgm:spPr/>
    </dgm:pt>
    <dgm:pt modelId="{60038445-7F8D-054F-AA9B-94399DEC066D}" type="pres">
      <dgm:prSet presAssocID="{4470D036-15BD-472F-84FD-D9AF1F69F2D6}" presName="childText" presStyleLbl="conFgAcc1" presStyleIdx="1" presStyleCnt="2">
        <dgm:presLayoutVars>
          <dgm:bulletEnabled val="1"/>
        </dgm:presLayoutVars>
      </dgm:prSet>
      <dgm:spPr/>
    </dgm:pt>
  </dgm:ptLst>
  <dgm:cxnLst>
    <dgm:cxn modelId="{7FD2B015-34D7-C747-B47E-4FBF8548AF82}" type="presOf" srcId="{70DFAF80-2106-41AE-AA2A-2DD7CCBDEA96}" destId="{268481C8-725E-9845-844F-174437625F13}" srcOrd="0" destOrd="0" presId="urn:microsoft.com/office/officeart/2005/8/layout/list1"/>
    <dgm:cxn modelId="{A361F732-B0B4-4C0F-8C95-BAD4A163A9EC}" srcId="{10A81565-3708-461A-B834-3E63253608BA}" destId="{70DFAF80-2106-41AE-AA2A-2DD7CCBDEA96}" srcOrd="0" destOrd="0" parTransId="{46362004-1AE1-407D-B056-F287C1AF9E33}" sibTransId="{E7730CBD-6E25-4DFA-9F10-E8F3E1FA6164}"/>
    <dgm:cxn modelId="{86B0974B-780B-354F-8DA3-00024802AE2B}" type="presOf" srcId="{63B0CABE-B965-4C30-86B2-C9C6EA345F7C}" destId="{9B126A6D-68DE-9940-886F-199257336545}" srcOrd="0" destOrd="3" presId="urn:microsoft.com/office/officeart/2005/8/layout/list1"/>
    <dgm:cxn modelId="{0818AC4B-E24B-4D32-A710-8AFDE0762CDF}" srcId="{4470D036-15BD-472F-84FD-D9AF1F69F2D6}" destId="{6B35630C-3132-4D1C-BB37-A37544BFF2E9}" srcOrd="0" destOrd="0" parTransId="{ED97FCB3-E035-41B4-96C5-494DDFB979E4}" sibTransId="{851A127D-6DCB-45EA-BC85-EE81540D39DA}"/>
    <dgm:cxn modelId="{A2C60257-6741-9347-B111-6E03E3CEBBCA}" type="presOf" srcId="{6B35630C-3132-4D1C-BB37-A37544BFF2E9}" destId="{60038445-7F8D-054F-AA9B-94399DEC066D}" srcOrd="0" destOrd="0" presId="urn:microsoft.com/office/officeart/2005/8/layout/list1"/>
    <dgm:cxn modelId="{6B0F8070-565F-B14A-A822-3F7F22488117}" type="presOf" srcId="{48B48622-0EA6-4458-B11F-FEB346BCBF80}" destId="{9B126A6D-68DE-9940-886F-199257336545}" srcOrd="0" destOrd="1" presId="urn:microsoft.com/office/officeart/2005/8/layout/list1"/>
    <dgm:cxn modelId="{D69AA394-255B-462C-9B3C-88B71DB95FC8}" srcId="{70DFAF80-2106-41AE-AA2A-2DD7CCBDEA96}" destId="{68888FBF-5B75-4F95-B883-EDAE20697EF7}" srcOrd="2" destOrd="0" parTransId="{77A8A944-2666-4E12-AF88-A0839A4871FA}" sibTransId="{A1002A4A-567C-4167-9E77-FC7FA20C8FFA}"/>
    <dgm:cxn modelId="{13409F95-A67D-5D40-A0B5-2614CA8BB32E}" type="presOf" srcId="{10A81565-3708-461A-B834-3E63253608BA}" destId="{DC04659F-FF0B-8D46-BBAD-759D30D0576F}" srcOrd="0" destOrd="0" presId="urn:microsoft.com/office/officeart/2005/8/layout/list1"/>
    <dgm:cxn modelId="{9E6696C1-E78F-42DA-B4BC-EE0DA68D8DF8}" srcId="{70DFAF80-2106-41AE-AA2A-2DD7CCBDEA96}" destId="{48B48622-0EA6-4458-B11F-FEB346BCBF80}" srcOrd="1" destOrd="0" parTransId="{AC78A6BA-886A-4933-9457-3E1926E33F88}" sibTransId="{EC31676C-318F-4293-95E0-A50E96DCFEA6}"/>
    <dgm:cxn modelId="{B3D88DCE-0C66-584F-9747-CB8FBAF127A5}" type="presOf" srcId="{4470D036-15BD-472F-84FD-D9AF1F69F2D6}" destId="{7004E8B7-4DCA-AF42-98DC-07C8DBCEDD41}" srcOrd="0" destOrd="0" presId="urn:microsoft.com/office/officeart/2005/8/layout/list1"/>
    <dgm:cxn modelId="{828D00D1-1A76-6C4D-B271-70F8FDE241B4}" type="presOf" srcId="{4470D036-15BD-472F-84FD-D9AF1F69F2D6}" destId="{CA924ACF-298D-D944-89D0-A54E025E6805}" srcOrd="1" destOrd="0" presId="urn:microsoft.com/office/officeart/2005/8/layout/list1"/>
    <dgm:cxn modelId="{952076D5-1BEB-1B47-B198-A961FAEB499E}" type="presOf" srcId="{70DFAF80-2106-41AE-AA2A-2DD7CCBDEA96}" destId="{11AEE07D-E803-534F-9C7D-EB6380253C38}" srcOrd="1" destOrd="0" presId="urn:microsoft.com/office/officeart/2005/8/layout/list1"/>
    <dgm:cxn modelId="{566BC6DA-0780-D14C-8F14-0509E0AF02C5}" type="presOf" srcId="{68888FBF-5B75-4F95-B883-EDAE20697EF7}" destId="{9B126A6D-68DE-9940-886F-199257336545}" srcOrd="0" destOrd="2" presId="urn:microsoft.com/office/officeart/2005/8/layout/list1"/>
    <dgm:cxn modelId="{F2DCBFDB-CB05-364D-90F8-2D882A333086}" type="presOf" srcId="{80ACB954-BA79-4E83-9DBF-F542BC65DAF8}" destId="{9B126A6D-68DE-9940-886F-199257336545}" srcOrd="0" destOrd="0" presId="urn:microsoft.com/office/officeart/2005/8/layout/list1"/>
    <dgm:cxn modelId="{55D3FFDD-C2CB-41B7-B811-7636CF245574}" srcId="{70DFAF80-2106-41AE-AA2A-2DD7CCBDEA96}" destId="{63B0CABE-B965-4C30-86B2-C9C6EA345F7C}" srcOrd="3" destOrd="0" parTransId="{5F78782D-887E-4EEE-ADF9-8C1F68DCDF04}" sibTransId="{19732BE8-9AD7-4A4A-97C3-1DF5F069E6CA}"/>
    <dgm:cxn modelId="{44D7BFE1-1067-4C51-B8DB-B5B3B83BBEE2}" srcId="{10A81565-3708-461A-B834-3E63253608BA}" destId="{4470D036-15BD-472F-84FD-D9AF1F69F2D6}" srcOrd="1" destOrd="0" parTransId="{C394CB96-BE09-4C98-9EAE-EFE39754EE45}" sibTransId="{289A382C-EE82-4B4A-8DD4-726433A10379}"/>
    <dgm:cxn modelId="{04729EFB-AFFB-4129-9E3E-444F0EEF3208}" srcId="{70DFAF80-2106-41AE-AA2A-2DD7CCBDEA96}" destId="{80ACB954-BA79-4E83-9DBF-F542BC65DAF8}" srcOrd="0" destOrd="0" parTransId="{CABD13F6-2653-43E8-B8E3-5DE5D9FCC332}" sibTransId="{C58C18AC-C539-4E17-8EBC-EAA85A8A8E0F}"/>
    <dgm:cxn modelId="{5A49B9C2-670E-FB4D-B786-400A437A1220}" type="presParOf" srcId="{DC04659F-FF0B-8D46-BBAD-759D30D0576F}" destId="{FC7DB26C-9EED-7145-8213-9B2757EA8CD6}" srcOrd="0" destOrd="0" presId="urn:microsoft.com/office/officeart/2005/8/layout/list1"/>
    <dgm:cxn modelId="{62A402F0-215A-BB44-846C-47C33F2301D9}" type="presParOf" srcId="{FC7DB26C-9EED-7145-8213-9B2757EA8CD6}" destId="{268481C8-725E-9845-844F-174437625F13}" srcOrd="0" destOrd="0" presId="urn:microsoft.com/office/officeart/2005/8/layout/list1"/>
    <dgm:cxn modelId="{AD8EF25B-8C86-AB4C-9554-7E74AB5E8DD4}" type="presParOf" srcId="{FC7DB26C-9EED-7145-8213-9B2757EA8CD6}" destId="{11AEE07D-E803-534F-9C7D-EB6380253C38}" srcOrd="1" destOrd="0" presId="urn:microsoft.com/office/officeart/2005/8/layout/list1"/>
    <dgm:cxn modelId="{DA353DE2-E5EE-724D-8D86-C1932A6D1F39}" type="presParOf" srcId="{DC04659F-FF0B-8D46-BBAD-759D30D0576F}" destId="{8A911C99-DAFE-9E4B-84B4-B487EFDC291E}" srcOrd="1" destOrd="0" presId="urn:microsoft.com/office/officeart/2005/8/layout/list1"/>
    <dgm:cxn modelId="{C5896FB8-C60B-774D-8221-486266D14482}" type="presParOf" srcId="{DC04659F-FF0B-8D46-BBAD-759D30D0576F}" destId="{9B126A6D-68DE-9940-886F-199257336545}" srcOrd="2" destOrd="0" presId="urn:microsoft.com/office/officeart/2005/8/layout/list1"/>
    <dgm:cxn modelId="{0DB32D4D-064F-D344-A089-D2627E8B477C}" type="presParOf" srcId="{DC04659F-FF0B-8D46-BBAD-759D30D0576F}" destId="{0EE466EA-F9EE-9D47-9143-078ABED2CC16}" srcOrd="3" destOrd="0" presId="urn:microsoft.com/office/officeart/2005/8/layout/list1"/>
    <dgm:cxn modelId="{3D492E11-3ABF-C04D-9153-0BA58E2679CE}" type="presParOf" srcId="{DC04659F-FF0B-8D46-BBAD-759D30D0576F}" destId="{2BF4E81F-9F6E-6A46-AD2D-FF6B28FAFA81}" srcOrd="4" destOrd="0" presId="urn:microsoft.com/office/officeart/2005/8/layout/list1"/>
    <dgm:cxn modelId="{BF251954-E646-8B46-86C1-8CD54771368E}" type="presParOf" srcId="{2BF4E81F-9F6E-6A46-AD2D-FF6B28FAFA81}" destId="{7004E8B7-4DCA-AF42-98DC-07C8DBCEDD41}" srcOrd="0" destOrd="0" presId="urn:microsoft.com/office/officeart/2005/8/layout/list1"/>
    <dgm:cxn modelId="{101036A7-F421-0446-B101-E68B08694031}" type="presParOf" srcId="{2BF4E81F-9F6E-6A46-AD2D-FF6B28FAFA81}" destId="{CA924ACF-298D-D944-89D0-A54E025E6805}" srcOrd="1" destOrd="0" presId="urn:microsoft.com/office/officeart/2005/8/layout/list1"/>
    <dgm:cxn modelId="{6580BAE6-C35B-BF46-93B5-CA33AA7A192D}" type="presParOf" srcId="{DC04659F-FF0B-8D46-BBAD-759D30D0576F}" destId="{5DAB2A86-FA1E-A941-82BF-31F0D1DABC20}" srcOrd="5" destOrd="0" presId="urn:microsoft.com/office/officeart/2005/8/layout/list1"/>
    <dgm:cxn modelId="{763934B1-5475-C54C-9077-876DC814C32F}" type="presParOf" srcId="{DC04659F-FF0B-8D46-BBAD-759D30D0576F}" destId="{60038445-7F8D-054F-AA9B-94399DEC066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26A6D-68DE-9940-886F-199257336545}">
      <dsp:nvSpPr>
        <dsp:cNvPr id="0" name=""/>
        <dsp:cNvSpPr/>
      </dsp:nvSpPr>
      <dsp:spPr>
        <a:xfrm>
          <a:off x="0" y="367167"/>
          <a:ext cx="7958330" cy="13230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7655" tIns="312420" rIns="61765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Different languages use different sounds, grammar, and thinking. </a:t>
          </a:r>
        </a:p>
        <a:p>
          <a:pPr marL="114300" lvl="1" indent="-114300" algn="l" defTabSz="666750">
            <a:lnSpc>
              <a:spcPct val="90000"/>
            </a:lnSpc>
            <a:spcBef>
              <a:spcPct val="0"/>
            </a:spcBef>
            <a:spcAft>
              <a:spcPct val="15000"/>
            </a:spcAft>
            <a:buChar char="•"/>
          </a:pPr>
          <a:r>
            <a:rPr lang="en-US" sz="1500" kern="1200"/>
            <a:t>Different medical systems use different terms, ideas, and tools. </a:t>
          </a:r>
        </a:p>
        <a:p>
          <a:pPr marL="114300" lvl="1" indent="-114300" algn="l" defTabSz="666750">
            <a:lnSpc>
              <a:spcPct val="90000"/>
            </a:lnSpc>
            <a:spcBef>
              <a:spcPct val="0"/>
            </a:spcBef>
            <a:spcAft>
              <a:spcPct val="15000"/>
            </a:spcAft>
            <a:buChar char="•"/>
          </a:pPr>
          <a:r>
            <a:rPr lang="en-US" sz="1500" kern="1200"/>
            <a:t>Regardless of the language, the goal of communication is achieved. </a:t>
          </a:r>
        </a:p>
        <a:p>
          <a:pPr marL="114300" lvl="1" indent="-114300" algn="l" defTabSz="666750">
            <a:lnSpc>
              <a:spcPct val="90000"/>
            </a:lnSpc>
            <a:spcBef>
              <a:spcPct val="0"/>
            </a:spcBef>
            <a:spcAft>
              <a:spcPct val="15000"/>
            </a:spcAft>
            <a:buChar char="•"/>
          </a:pPr>
          <a:r>
            <a:rPr lang="en-US" sz="1500" kern="1200"/>
            <a:t>Regardless of the medical system, the goal of health is achieved. </a:t>
          </a:r>
        </a:p>
      </dsp:txBody>
      <dsp:txXfrm>
        <a:off x="0" y="367167"/>
        <a:ext cx="7958330" cy="1323000"/>
      </dsp:txXfrm>
    </dsp:sp>
    <dsp:sp modelId="{11AEE07D-E803-534F-9C7D-EB6380253C38}">
      <dsp:nvSpPr>
        <dsp:cNvPr id="0" name=""/>
        <dsp:cNvSpPr/>
      </dsp:nvSpPr>
      <dsp:spPr>
        <a:xfrm>
          <a:off x="397916" y="145767"/>
          <a:ext cx="5570831" cy="442800"/>
        </a:xfrm>
        <a:prstGeom prst="round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0564" tIns="0" rIns="210564" bIns="0" numCol="1" spcCol="1270" anchor="ctr" anchorCtr="0">
          <a:noAutofit/>
        </a:bodyPr>
        <a:lstStyle/>
        <a:p>
          <a:pPr marL="0" lvl="0" indent="0" algn="l" defTabSz="666750">
            <a:lnSpc>
              <a:spcPct val="90000"/>
            </a:lnSpc>
            <a:spcBef>
              <a:spcPct val="0"/>
            </a:spcBef>
            <a:spcAft>
              <a:spcPct val="35000"/>
            </a:spcAft>
            <a:buNone/>
          </a:pPr>
          <a:r>
            <a:rPr lang="en-US" sz="1500" kern="1200"/>
            <a:t>Different medicine systems are like different languages in the world. </a:t>
          </a:r>
        </a:p>
      </dsp:txBody>
      <dsp:txXfrm>
        <a:off x="419532" y="167383"/>
        <a:ext cx="5527599" cy="399568"/>
      </dsp:txXfrm>
    </dsp:sp>
    <dsp:sp modelId="{60038445-7F8D-054F-AA9B-94399DEC066D}">
      <dsp:nvSpPr>
        <dsp:cNvPr id="0" name=""/>
        <dsp:cNvSpPr/>
      </dsp:nvSpPr>
      <dsp:spPr>
        <a:xfrm>
          <a:off x="0" y="1992567"/>
          <a:ext cx="7958330" cy="1228500"/>
        </a:xfrm>
        <a:prstGeom prst="rect">
          <a:avLst/>
        </a:prstGeom>
        <a:solidFill>
          <a:schemeClr val="lt1">
            <a:alpha val="90000"/>
            <a:hueOff val="0"/>
            <a:satOff val="0"/>
            <a:lumOff val="0"/>
            <a:alphaOff val="0"/>
          </a:schemeClr>
        </a:solidFill>
        <a:ln w="15875" cap="flat" cmpd="sng" algn="ctr">
          <a:solidFill>
            <a:schemeClr val="accent5">
              <a:hueOff val="8735693"/>
              <a:satOff val="-45639"/>
              <a:lumOff val="10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7655" tIns="312420" rIns="61765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For example, TCM shares many similarities with Ayurveda (Traditional Indian Medicine), while it seems very different from western medicine. But in essence, eastern and western medicine do talk about many of the same things, just using different terms.</a:t>
          </a:r>
        </a:p>
      </dsp:txBody>
      <dsp:txXfrm>
        <a:off x="0" y="1992567"/>
        <a:ext cx="7958330" cy="1228500"/>
      </dsp:txXfrm>
    </dsp:sp>
    <dsp:sp modelId="{CA924ACF-298D-D944-89D0-A54E025E6805}">
      <dsp:nvSpPr>
        <dsp:cNvPr id="0" name=""/>
        <dsp:cNvSpPr/>
      </dsp:nvSpPr>
      <dsp:spPr>
        <a:xfrm>
          <a:off x="397916" y="1771167"/>
          <a:ext cx="5570831" cy="442800"/>
        </a:xfrm>
        <a:prstGeom prst="roundRect">
          <a:avLst/>
        </a:prstGeom>
        <a:solidFill>
          <a:schemeClr val="accent5">
            <a:hueOff val="8735693"/>
            <a:satOff val="-45639"/>
            <a:lumOff val="10784"/>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0564" tIns="0" rIns="210564" bIns="0" numCol="1" spcCol="1270" anchor="ctr" anchorCtr="0">
          <a:noAutofit/>
        </a:bodyPr>
        <a:lstStyle/>
        <a:p>
          <a:pPr marL="0" lvl="0" indent="0" algn="l" defTabSz="666750">
            <a:lnSpc>
              <a:spcPct val="90000"/>
            </a:lnSpc>
            <a:spcBef>
              <a:spcPct val="0"/>
            </a:spcBef>
            <a:spcAft>
              <a:spcPct val="35000"/>
            </a:spcAft>
            <a:buNone/>
          </a:pPr>
          <a:r>
            <a:rPr lang="en-US" sz="1500" kern="1200"/>
            <a:t>Some languages are more similar, while other languages are very different. The same for medical systems. </a:t>
          </a:r>
        </a:p>
      </dsp:txBody>
      <dsp:txXfrm>
        <a:off x="419532" y="1792783"/>
        <a:ext cx="5527599"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D57F1E4F-1CFF-5643-939E-217C01CDF565}" type="slidenum">
              <a:rPr lang="en-US" smtClean="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1452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5807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691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69852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017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8259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053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1197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5/29/23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905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51716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817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B61BEF0D-F0BB-DE4B-95CE-6DB70DBA9567}" type="datetimeFigureOut">
              <a:rPr lang="en-US" smtClean="0"/>
              <a:pPr/>
              <a:t>5/29/23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D57F1E4F-1CFF-5643-939E-217C01CDF56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7948658"/>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3350-137E-0D06-AF41-11AFEA25E2B3}"/>
              </a:ext>
            </a:extLst>
          </p:cNvPr>
          <p:cNvSpPr>
            <a:spLocks noGrp="1"/>
          </p:cNvSpPr>
          <p:nvPr>
            <p:ph type="ctrTitle"/>
          </p:nvPr>
        </p:nvSpPr>
        <p:spPr/>
        <p:txBody>
          <a:bodyPr>
            <a:normAutofit fontScale="90000"/>
          </a:bodyPr>
          <a:lstStyle/>
          <a:p>
            <a:r>
              <a:rPr lang="en-US" dirty="0"/>
              <a:t>Lesson 3.1 TCM: Introduction and Foundation</a:t>
            </a:r>
          </a:p>
        </p:txBody>
      </p:sp>
      <p:sp>
        <p:nvSpPr>
          <p:cNvPr id="3" name="Subtitle 2">
            <a:extLst>
              <a:ext uri="{FF2B5EF4-FFF2-40B4-BE49-F238E27FC236}">
                <a16:creationId xmlns:a16="http://schemas.microsoft.com/office/drawing/2014/main" id="{B2580E11-7FCE-6AA2-F783-935224DF44FC}"/>
              </a:ext>
            </a:extLst>
          </p:cNvPr>
          <p:cNvSpPr>
            <a:spLocks noGrp="1"/>
          </p:cNvSpPr>
          <p:nvPr>
            <p:ph type="subTitle" idx="1"/>
          </p:nvPr>
        </p:nvSpPr>
        <p:spPr/>
        <p:txBody>
          <a:bodyPr/>
          <a:lstStyle/>
          <a:p>
            <a:r>
              <a:rPr lang="en-US" dirty="0"/>
              <a:t>30 May 2023</a:t>
            </a:r>
          </a:p>
        </p:txBody>
      </p:sp>
    </p:spTree>
    <p:extLst>
      <p:ext uri="{BB962C8B-B14F-4D97-AF65-F5344CB8AC3E}">
        <p14:creationId xmlns:p14="http://schemas.microsoft.com/office/powerpoint/2010/main" val="27475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748FE5-971C-4D3D-9E82-844F9896D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5180ED-82FA-4DB9-977A-EF01472A5B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1770DC71-8434-464C-A23E-E7BC9BC893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357561C8-C082-42A2-8092-4FB6D770A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FC43BFC-462D-410C-B3EE-F37EF751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B3C97C-2DDF-999D-D33A-C668078B66F7}"/>
              </a:ext>
            </a:extLst>
          </p:cNvPr>
          <p:cNvSpPr>
            <a:spLocks noGrp="1"/>
          </p:cNvSpPr>
          <p:nvPr>
            <p:ph type="title"/>
          </p:nvPr>
        </p:nvSpPr>
        <p:spPr>
          <a:xfrm>
            <a:off x="5274525" y="808056"/>
            <a:ext cx="5338372" cy="1077229"/>
          </a:xfrm>
        </p:spPr>
        <p:txBody>
          <a:bodyPr>
            <a:normAutofit/>
          </a:bodyPr>
          <a:lstStyle/>
          <a:p>
            <a:pPr algn="l"/>
            <a:r>
              <a:rPr lang="en-US" sz="3600" dirty="0"/>
              <a:t>Yin and Yang</a:t>
            </a:r>
            <a:endParaRPr lang="en-US" dirty="0"/>
          </a:p>
        </p:txBody>
      </p:sp>
      <p:pic>
        <p:nvPicPr>
          <p:cNvPr id="5" name="Picture 4" descr="Vegetables and fruits in a row">
            <a:extLst>
              <a:ext uri="{FF2B5EF4-FFF2-40B4-BE49-F238E27FC236}">
                <a16:creationId xmlns:a16="http://schemas.microsoft.com/office/drawing/2014/main" id="{1A4C4E3E-B9A1-8F01-82D5-A63281E7B616}"/>
              </a:ext>
            </a:extLst>
          </p:cNvPr>
          <p:cNvPicPr>
            <a:picLocks noChangeAspect="1"/>
          </p:cNvPicPr>
          <p:nvPr/>
        </p:nvPicPr>
        <p:blipFill rotWithShape="1">
          <a:blip r:embed="rId5"/>
          <a:srcRect l="23307" r="46992" b="-2"/>
          <a:stretch/>
        </p:blipFill>
        <p:spPr>
          <a:xfrm>
            <a:off x="1011880" y="227"/>
            <a:ext cx="3051461" cy="6858000"/>
          </a:xfrm>
          <a:prstGeom prst="rect">
            <a:avLst/>
          </a:prstGeom>
          <a:ln w="12700">
            <a:solidFill>
              <a:schemeClr val="tx1"/>
            </a:solidFill>
          </a:ln>
        </p:spPr>
      </p:pic>
      <p:sp>
        <p:nvSpPr>
          <p:cNvPr id="19" name="Rectangle 18">
            <a:extLst>
              <a:ext uri="{FF2B5EF4-FFF2-40B4-BE49-F238E27FC236}">
                <a16:creationId xmlns:a16="http://schemas.microsoft.com/office/drawing/2014/main" id="{DDB9C59E-E311-421C-83D7-D60C5EBE7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508DE8-ED5A-CEA0-BC3F-40A55F55E7B8}"/>
              </a:ext>
            </a:extLst>
          </p:cNvPr>
          <p:cNvSpPr>
            <a:spLocks noGrp="1"/>
          </p:cNvSpPr>
          <p:nvPr>
            <p:ph idx="1"/>
          </p:nvPr>
        </p:nvSpPr>
        <p:spPr>
          <a:xfrm>
            <a:off x="5269071" y="2052116"/>
            <a:ext cx="5343826" cy="3997828"/>
          </a:xfrm>
        </p:spPr>
        <p:txBody>
          <a:bodyPr>
            <a:normAutofit/>
          </a:bodyPr>
          <a:lstStyle/>
          <a:p>
            <a:pPr>
              <a:lnSpc>
                <a:spcPct val="110000"/>
              </a:lnSpc>
            </a:pPr>
            <a:r>
              <a:rPr lang="en-US" sz="1400"/>
              <a:t>Our balance of yin and yang changes moment to moment, just like how the sunlight moves through different parts of the mountain throughout the day. Hence, the goal of staying in balance is never ending.</a:t>
            </a:r>
          </a:p>
          <a:p>
            <a:pPr>
              <a:lnSpc>
                <a:spcPct val="110000"/>
              </a:lnSpc>
            </a:pPr>
            <a:r>
              <a:rPr lang="en-US" sz="1400"/>
              <a:t>To give some health examples, we can look at food, exercise, and rest. Some foods are yin, while some foods are yang. Even if we hear a certain food is highly nutritious, we shouldn’t overeat it. Overeating a certain food may lead to imbalance of yin or yang. Exercise is yang, while rest is yin; we need a balance between the two; an excess of either creates health problems.</a:t>
            </a:r>
            <a:br>
              <a:rPr lang="en-US" sz="1400"/>
            </a:br>
            <a:endParaRPr lang="en-US" sz="1400"/>
          </a:p>
          <a:p>
            <a:pPr>
              <a:lnSpc>
                <a:spcPct val="110000"/>
              </a:lnSpc>
            </a:pPr>
            <a:endParaRPr lang="en-US" sz="1400"/>
          </a:p>
        </p:txBody>
      </p:sp>
      <p:sp>
        <p:nvSpPr>
          <p:cNvPr id="21" name="Rectangle 20">
            <a:extLst>
              <a:ext uri="{FF2B5EF4-FFF2-40B4-BE49-F238E27FC236}">
                <a16:creationId xmlns:a16="http://schemas.microsoft.com/office/drawing/2014/main" id="{FF9CCB84-4641-45C1-9C0C-D35DEB9B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64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68B9D-8963-0E4E-2567-0EF99B355F2F}"/>
              </a:ext>
            </a:extLst>
          </p:cNvPr>
          <p:cNvSpPr>
            <a:spLocks noGrp="1"/>
          </p:cNvSpPr>
          <p:nvPr>
            <p:ph type="title"/>
          </p:nvPr>
        </p:nvSpPr>
        <p:spPr>
          <a:xfrm>
            <a:off x="1974738" y="808056"/>
            <a:ext cx="4986954" cy="1077229"/>
          </a:xfrm>
        </p:spPr>
        <p:txBody>
          <a:bodyPr>
            <a:normAutofit/>
          </a:bodyPr>
          <a:lstStyle/>
          <a:p>
            <a:pPr algn="l"/>
            <a:r>
              <a:rPr lang="en-US" dirty="0"/>
              <a:t>Qi and Blood </a:t>
            </a:r>
            <a:endParaRPr lang="en-US"/>
          </a:p>
        </p:txBody>
      </p:sp>
      <p:sp>
        <p:nvSpPr>
          <p:cNvPr id="3" name="Content Placeholder 2">
            <a:extLst>
              <a:ext uri="{FF2B5EF4-FFF2-40B4-BE49-F238E27FC236}">
                <a16:creationId xmlns:a16="http://schemas.microsoft.com/office/drawing/2014/main" id="{097DB361-394A-D4BE-52BB-20272C09B607}"/>
              </a:ext>
            </a:extLst>
          </p:cNvPr>
          <p:cNvSpPr>
            <a:spLocks noGrp="1"/>
          </p:cNvSpPr>
          <p:nvPr>
            <p:ph idx="1"/>
          </p:nvPr>
        </p:nvSpPr>
        <p:spPr>
          <a:xfrm>
            <a:off x="1974739" y="2052116"/>
            <a:ext cx="4901548" cy="3997828"/>
          </a:xfrm>
        </p:spPr>
        <p:txBody>
          <a:bodyPr>
            <a:normAutofit/>
          </a:bodyPr>
          <a:lstStyle/>
          <a:p>
            <a:r>
              <a:rPr lang="en-US" sz="1800"/>
              <a:t>In TCM, qi means energy or life force. From a western medicine perspective, qi sounds like some mystical thing that can’t be proven to exist. If you really want to think of qi in a more western-medicine way, you can think of it as the level of oxygen and glucose, which determine our energy, that is moving through our body.</a:t>
            </a:r>
          </a:p>
          <a:p>
            <a:endParaRPr lang="en-US" sz="1800"/>
          </a:p>
        </p:txBody>
      </p:sp>
      <p:sp>
        <p:nvSpPr>
          <p:cNvPr id="17"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ttern created by river delta taken from above">
            <a:extLst>
              <a:ext uri="{FF2B5EF4-FFF2-40B4-BE49-F238E27FC236}">
                <a16:creationId xmlns:a16="http://schemas.microsoft.com/office/drawing/2014/main" id="{0EC873B0-30AF-79EF-925B-B77F00CEBC9D}"/>
              </a:ext>
            </a:extLst>
          </p:cNvPr>
          <p:cNvPicPr>
            <a:picLocks noChangeAspect="1"/>
          </p:cNvPicPr>
          <p:nvPr/>
        </p:nvPicPr>
        <p:blipFill rotWithShape="1">
          <a:blip r:embed="rId3"/>
          <a:srcRect l="21842" r="27228"/>
          <a:stretch/>
        </p:blipFill>
        <p:spPr>
          <a:xfrm>
            <a:off x="7534656" y="227"/>
            <a:ext cx="4657039" cy="6858000"/>
          </a:xfrm>
          <a:prstGeom prst="rect">
            <a:avLst/>
          </a:prstGeom>
        </p:spPr>
      </p:pic>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324492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descr="Ripples on water">
            <a:extLst>
              <a:ext uri="{FF2B5EF4-FFF2-40B4-BE49-F238E27FC236}">
                <a16:creationId xmlns:a16="http://schemas.microsoft.com/office/drawing/2014/main" id="{973A4864-1CAE-9812-5617-70EA462918DF}"/>
              </a:ext>
            </a:extLst>
          </p:cNvPr>
          <p:cNvPicPr>
            <a:picLocks noChangeAspect="1"/>
          </p:cNvPicPr>
          <p:nvPr/>
        </p:nvPicPr>
        <p:blipFill rotWithShape="1">
          <a:blip r:embed="rId2">
            <a:duotone>
              <a:schemeClr val="bg2">
                <a:shade val="45000"/>
                <a:satMod val="135000"/>
              </a:schemeClr>
              <a:prstClr val="white"/>
            </a:duotone>
            <a:alphaModFix amt="25000"/>
          </a:blip>
          <a:srcRect t="15412" r="-1" b="-1"/>
          <a:stretch/>
        </p:blipFill>
        <p:spPr>
          <a:xfrm>
            <a:off x="153" y="10"/>
            <a:ext cx="12191695" cy="6857990"/>
          </a:xfrm>
          <a:prstGeom prst="rect">
            <a:avLst/>
          </a:prstGeom>
        </p:spPr>
      </p:pic>
      <p:pic>
        <p:nvPicPr>
          <p:cNvPr id="21"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C5A71BA0-4E68-648D-01B7-5E12216B05BD}"/>
              </a:ext>
            </a:extLst>
          </p:cNvPr>
          <p:cNvSpPr>
            <a:spLocks noGrp="1"/>
          </p:cNvSpPr>
          <p:nvPr>
            <p:ph type="title"/>
          </p:nvPr>
        </p:nvSpPr>
        <p:spPr>
          <a:xfrm>
            <a:off x="2611808" y="808056"/>
            <a:ext cx="7958331" cy="1077229"/>
          </a:xfrm>
        </p:spPr>
        <p:txBody>
          <a:bodyPr>
            <a:normAutofit/>
          </a:bodyPr>
          <a:lstStyle/>
          <a:p>
            <a:pPr algn="l"/>
            <a:r>
              <a:rPr lang="en-US"/>
              <a:t>Qi and Blood </a:t>
            </a:r>
          </a:p>
        </p:txBody>
      </p:sp>
      <p:sp>
        <p:nvSpPr>
          <p:cNvPr id="22"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FCCFC778-0882-EA50-426F-95B2AA7DEA8C}"/>
              </a:ext>
            </a:extLst>
          </p:cNvPr>
          <p:cNvSpPr>
            <a:spLocks noGrp="1"/>
          </p:cNvSpPr>
          <p:nvPr>
            <p:ph idx="1"/>
          </p:nvPr>
        </p:nvSpPr>
        <p:spPr>
          <a:xfrm>
            <a:off x="2610579" y="2052116"/>
            <a:ext cx="7959560" cy="3997828"/>
          </a:xfrm>
        </p:spPr>
        <p:txBody>
          <a:bodyPr>
            <a:normAutofit/>
          </a:bodyPr>
          <a:lstStyle/>
          <a:p>
            <a:pPr>
              <a:lnSpc>
                <a:spcPct val="110000"/>
              </a:lnSpc>
            </a:pPr>
            <a:r>
              <a:rPr lang="en-US"/>
              <a:t>But qi is more than just energy. Qi is also about the qualities and transformations of a thing. </a:t>
            </a:r>
          </a:p>
          <a:p>
            <a:pPr lvl="1">
              <a:lnSpc>
                <a:spcPct val="110000"/>
              </a:lnSpc>
            </a:pPr>
            <a:r>
              <a:rPr lang="en-US"/>
              <a:t>For example, the qi of water is soft, wet, smooth, pliable, and sinking. </a:t>
            </a:r>
          </a:p>
          <a:p>
            <a:pPr>
              <a:lnSpc>
                <a:spcPct val="110000"/>
              </a:lnSpc>
            </a:pPr>
            <a:r>
              <a:rPr lang="en-US"/>
              <a:t>Different organs also have different qi, which they use to perform their respective functions. In TCM, blood refers to not just the red liquid but also nutrients in the blood. So if someone has a “blood deficiency” in TCM, it means they’re lacking the red liquid and/or nourishment in the red liquid.</a:t>
            </a:r>
            <a:br>
              <a:rPr lang="en-US"/>
            </a:br>
            <a:endParaRPr lang="en-US"/>
          </a:p>
          <a:p>
            <a:pPr>
              <a:lnSpc>
                <a:spcPct val="110000"/>
              </a:lnSpc>
            </a:pPr>
            <a:endParaRPr lang="en-US"/>
          </a:p>
        </p:txBody>
      </p:sp>
    </p:spTree>
    <p:extLst>
      <p:ext uri="{BB962C8B-B14F-4D97-AF65-F5344CB8AC3E}">
        <p14:creationId xmlns:p14="http://schemas.microsoft.com/office/powerpoint/2010/main" val="123503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blood cells suspended in mid-air">
            <a:extLst>
              <a:ext uri="{FF2B5EF4-FFF2-40B4-BE49-F238E27FC236}">
                <a16:creationId xmlns:a16="http://schemas.microsoft.com/office/drawing/2014/main" id="{B4720FBC-3E21-7115-7606-B831FFB77494}"/>
              </a:ext>
            </a:extLst>
          </p:cNvPr>
          <p:cNvPicPr>
            <a:picLocks noChangeAspect="1"/>
          </p:cNvPicPr>
          <p:nvPr/>
        </p:nvPicPr>
        <p:blipFill rotWithShape="1">
          <a:blip r:embed="rId3"/>
          <a:srcRect t="9998" r="-1" b="-1"/>
          <a:stretch/>
        </p:blipFill>
        <p:spPr>
          <a:xfrm>
            <a:off x="20" y="227"/>
            <a:ext cx="12191675" cy="6858000"/>
          </a:xfrm>
          <a:prstGeom prst="rect">
            <a:avLst/>
          </a:prstGeom>
        </p:spPr>
      </p:pic>
      <p:pic>
        <p:nvPicPr>
          <p:cNvPr id="11" name="Picture 10">
            <a:extLst>
              <a:ext uri="{FF2B5EF4-FFF2-40B4-BE49-F238E27FC236}">
                <a16:creationId xmlns:a16="http://schemas.microsoft.com/office/drawing/2014/main" id="{D445918B-6272-4727-A3FA-F23651AECA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58920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886B1F-3059-46B0-9813-5AA4955C4300}"/>
              </a:ext>
            </a:extLst>
          </p:cNvPr>
          <p:cNvSpPr>
            <a:spLocks noGrp="1"/>
          </p:cNvSpPr>
          <p:nvPr>
            <p:ph type="title"/>
          </p:nvPr>
        </p:nvSpPr>
        <p:spPr>
          <a:xfrm>
            <a:off x="1974738" y="808056"/>
            <a:ext cx="4119672" cy="1077229"/>
          </a:xfrm>
        </p:spPr>
        <p:txBody>
          <a:bodyPr>
            <a:normAutofit/>
          </a:bodyPr>
          <a:lstStyle/>
          <a:p>
            <a:pPr algn="l"/>
            <a:r>
              <a:rPr lang="en-US" dirty="0"/>
              <a:t>Qi and Blood </a:t>
            </a:r>
            <a:endParaRPr lang="en-US"/>
          </a:p>
        </p:txBody>
      </p:sp>
      <p:sp>
        <p:nvSpPr>
          <p:cNvPr id="3" name="Content Placeholder 2">
            <a:extLst>
              <a:ext uri="{FF2B5EF4-FFF2-40B4-BE49-F238E27FC236}">
                <a16:creationId xmlns:a16="http://schemas.microsoft.com/office/drawing/2014/main" id="{58DFC2CE-D4BA-5771-6EA4-4B6A975DE8CB}"/>
              </a:ext>
            </a:extLst>
          </p:cNvPr>
          <p:cNvSpPr>
            <a:spLocks noGrp="1"/>
          </p:cNvSpPr>
          <p:nvPr>
            <p:ph idx="1"/>
          </p:nvPr>
        </p:nvSpPr>
        <p:spPr>
          <a:xfrm>
            <a:off x="1974739" y="2052116"/>
            <a:ext cx="4119672" cy="3997828"/>
          </a:xfrm>
        </p:spPr>
        <p:txBody>
          <a:bodyPr>
            <a:normAutofit/>
          </a:bodyPr>
          <a:lstStyle/>
          <a:p>
            <a:r>
              <a:rPr lang="en-US" sz="1800"/>
              <a:t>Blood and qi together make up the essence of the human body, and we need to have enough of them for good health. </a:t>
            </a:r>
          </a:p>
          <a:p>
            <a:r>
              <a:rPr lang="en-US" sz="1800"/>
              <a:t>We also need blood and qi to flow properly throughout the body, and any obstructions in their flow will lead to problems.</a:t>
            </a:r>
          </a:p>
        </p:txBody>
      </p:sp>
      <p:sp>
        <p:nvSpPr>
          <p:cNvPr id="21" name="Rectangle 2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61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45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1035BC-81CF-324C-5548-F61800EAF728}"/>
              </a:ext>
            </a:extLst>
          </p:cNvPr>
          <p:cNvPicPr>
            <a:picLocks noChangeAspect="1"/>
          </p:cNvPicPr>
          <p:nvPr/>
        </p:nvPicPr>
        <p:blipFill rotWithShape="1">
          <a:blip r:embed="rId3"/>
          <a:srcRect r="3"/>
          <a:stretch/>
        </p:blipFill>
        <p:spPr>
          <a:xfrm>
            <a:off x="20" y="227"/>
            <a:ext cx="12191675" cy="6858000"/>
          </a:xfrm>
          <a:prstGeom prst="rect">
            <a:avLst/>
          </a:prstGeom>
        </p:spPr>
      </p:pic>
      <p:pic>
        <p:nvPicPr>
          <p:cNvPr id="11" name="Picture 10">
            <a:extLst>
              <a:ext uri="{FF2B5EF4-FFF2-40B4-BE49-F238E27FC236}">
                <a16:creationId xmlns:a16="http://schemas.microsoft.com/office/drawing/2014/main" id="{D445918B-6272-4727-A3FA-F23651AECA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58920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DCBFFE-EF6C-822F-F6A0-F3798B0170AC}"/>
              </a:ext>
            </a:extLst>
          </p:cNvPr>
          <p:cNvSpPr>
            <a:spLocks noGrp="1"/>
          </p:cNvSpPr>
          <p:nvPr>
            <p:ph type="title"/>
          </p:nvPr>
        </p:nvSpPr>
        <p:spPr>
          <a:xfrm>
            <a:off x="1974738" y="808056"/>
            <a:ext cx="4119672" cy="1077229"/>
          </a:xfrm>
        </p:spPr>
        <p:txBody>
          <a:bodyPr>
            <a:normAutofit/>
          </a:bodyPr>
          <a:lstStyle/>
          <a:p>
            <a:pPr algn="l"/>
            <a:r>
              <a:rPr lang="en-US" dirty="0"/>
              <a:t>Meridians and Acupoints</a:t>
            </a:r>
            <a:endParaRPr lang="en-US"/>
          </a:p>
        </p:txBody>
      </p:sp>
      <p:sp>
        <p:nvSpPr>
          <p:cNvPr id="3" name="Content Placeholder 2">
            <a:extLst>
              <a:ext uri="{FF2B5EF4-FFF2-40B4-BE49-F238E27FC236}">
                <a16:creationId xmlns:a16="http://schemas.microsoft.com/office/drawing/2014/main" id="{57616DEB-E02B-B040-2387-FA6341C46D8C}"/>
              </a:ext>
            </a:extLst>
          </p:cNvPr>
          <p:cNvSpPr>
            <a:spLocks noGrp="1"/>
          </p:cNvSpPr>
          <p:nvPr>
            <p:ph idx="1"/>
          </p:nvPr>
        </p:nvSpPr>
        <p:spPr>
          <a:xfrm>
            <a:off x="1974739" y="2052116"/>
            <a:ext cx="4119672" cy="3997828"/>
          </a:xfrm>
        </p:spPr>
        <p:txBody>
          <a:bodyPr>
            <a:normAutofit/>
          </a:bodyPr>
          <a:lstStyle/>
          <a:p>
            <a:pPr>
              <a:lnSpc>
                <a:spcPct val="110000"/>
              </a:lnSpc>
            </a:pPr>
            <a:r>
              <a:rPr lang="en-US" sz="1500"/>
              <a:t>In TCM, meridians refer to the channels through which qi flows. Just like how blood has to flow through arteries and veins, qi has to flow through meridians. </a:t>
            </a:r>
          </a:p>
          <a:p>
            <a:pPr>
              <a:lnSpc>
                <a:spcPct val="110000"/>
              </a:lnSpc>
            </a:pPr>
            <a:r>
              <a:rPr lang="en-US" sz="1500"/>
              <a:t>Each meridian is also linked to specific organs. If there’s a block or partial blockage in a meridian, that can lead to problems in the corresponding organ, which then lead to health problems related to that organ. </a:t>
            </a:r>
          </a:p>
          <a:p>
            <a:pPr>
              <a:lnSpc>
                <a:spcPct val="110000"/>
              </a:lnSpc>
            </a:pPr>
            <a:r>
              <a:rPr lang="en-US" sz="1500"/>
              <a:t>There are 12 main meridians in the body, and they typically run along tendons that we can feel and massage ourselves. </a:t>
            </a:r>
          </a:p>
        </p:txBody>
      </p:sp>
      <p:sp>
        <p:nvSpPr>
          <p:cNvPr id="21" name="Rectangle 2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61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41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79CA9-86BA-ED56-A53E-9D7C73390F89}"/>
              </a:ext>
            </a:extLst>
          </p:cNvPr>
          <p:cNvSpPr>
            <a:spLocks noGrp="1"/>
          </p:cNvSpPr>
          <p:nvPr>
            <p:ph type="title"/>
          </p:nvPr>
        </p:nvSpPr>
        <p:spPr>
          <a:xfrm>
            <a:off x="1964444" y="808056"/>
            <a:ext cx="3319381" cy="1077229"/>
          </a:xfrm>
        </p:spPr>
        <p:txBody>
          <a:bodyPr>
            <a:normAutofit/>
          </a:bodyPr>
          <a:lstStyle/>
          <a:p>
            <a:pPr algn="l"/>
            <a:r>
              <a:rPr lang="en-US" dirty="0"/>
              <a:t>Qi and Blood </a:t>
            </a:r>
            <a:endParaRPr lang="en-US"/>
          </a:p>
        </p:txBody>
      </p:sp>
      <p:sp>
        <p:nvSpPr>
          <p:cNvPr id="3" name="Content Placeholder 2">
            <a:extLst>
              <a:ext uri="{FF2B5EF4-FFF2-40B4-BE49-F238E27FC236}">
                <a16:creationId xmlns:a16="http://schemas.microsoft.com/office/drawing/2014/main" id="{8ADCA61A-9A2F-3265-D96A-EDE29A7A06D8}"/>
              </a:ext>
            </a:extLst>
          </p:cNvPr>
          <p:cNvSpPr>
            <a:spLocks noGrp="1"/>
          </p:cNvSpPr>
          <p:nvPr>
            <p:ph idx="1"/>
          </p:nvPr>
        </p:nvSpPr>
        <p:spPr>
          <a:xfrm>
            <a:off x="1964444" y="2052116"/>
            <a:ext cx="3319381" cy="3997828"/>
          </a:xfrm>
        </p:spPr>
        <p:txBody>
          <a:bodyPr>
            <a:normAutofit/>
          </a:bodyPr>
          <a:lstStyle/>
          <a:p>
            <a:pPr>
              <a:lnSpc>
                <a:spcPct val="110000"/>
              </a:lnSpc>
            </a:pPr>
            <a:r>
              <a:rPr lang="en-US" sz="1000"/>
              <a:t>Acupoints are specific points on meridians. They are also called acupuncture points since acupuncturists use them, as well as acupressure points since massage therapists use them too. </a:t>
            </a:r>
          </a:p>
          <a:p>
            <a:pPr>
              <a:lnSpc>
                <a:spcPct val="110000"/>
              </a:lnSpc>
            </a:pPr>
            <a:r>
              <a:rPr lang="en-US" sz="1000"/>
              <a:t>Each acupoint is linked to a specific part of the body. </a:t>
            </a:r>
          </a:p>
          <a:p>
            <a:pPr lvl="1">
              <a:lnSpc>
                <a:spcPct val="110000"/>
              </a:lnSpc>
            </a:pPr>
            <a:r>
              <a:rPr lang="en-US" sz="1000"/>
              <a:t>For example, let’s say you have digestion problems. A TCM doctor would inspect the meridians related to your digestive organs and try to find the specific acupoint that is blocked along those meridians. </a:t>
            </a:r>
          </a:p>
          <a:p>
            <a:pPr>
              <a:lnSpc>
                <a:spcPct val="110000"/>
              </a:lnSpc>
            </a:pPr>
            <a:r>
              <a:rPr lang="en-US" sz="1000"/>
              <a:t>Typically, that blocked acupoint will feel very painful if you put pressure on it. The TCM doctor will then help unblock that acupoint through treatments such as acupuncture (inserting small needles), moxibustion (applying heat), acupressure (applying pressure) or Tui Na massage (massaging the point). </a:t>
            </a:r>
          </a:p>
        </p:txBody>
      </p:sp>
      <p:pic>
        <p:nvPicPr>
          <p:cNvPr id="5" name="Picture 4" descr="Adhesive bandages">
            <a:extLst>
              <a:ext uri="{FF2B5EF4-FFF2-40B4-BE49-F238E27FC236}">
                <a16:creationId xmlns:a16="http://schemas.microsoft.com/office/drawing/2014/main" id="{7715310E-1DA6-AF0C-3B53-F0852F7FE5C7}"/>
              </a:ext>
            </a:extLst>
          </p:cNvPr>
          <p:cNvPicPr>
            <a:picLocks noChangeAspect="1"/>
          </p:cNvPicPr>
          <p:nvPr/>
        </p:nvPicPr>
        <p:blipFill rotWithShape="1">
          <a:blip r:embed="rId5"/>
          <a:srcRect l="9593" r="38933" b="-2"/>
          <a:stretch/>
        </p:blipFill>
        <p:spPr>
          <a:xfrm>
            <a:off x="6096543" y="227"/>
            <a:ext cx="5288377" cy="6858000"/>
          </a:xfrm>
          <a:prstGeom prst="rect">
            <a:avLst/>
          </a:prstGeom>
          <a:ln w="12700">
            <a:solidFill>
              <a:schemeClr val="tx1"/>
            </a:solidFill>
          </a:ln>
        </p:spPr>
      </p:pic>
      <p:sp>
        <p:nvSpPr>
          <p:cNvPr id="21" name="Rectangle 20">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35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6A129-F1F7-F151-626E-B8E89AD81586}"/>
              </a:ext>
            </a:extLst>
          </p:cNvPr>
          <p:cNvSpPr>
            <a:spLocks noGrp="1"/>
          </p:cNvSpPr>
          <p:nvPr>
            <p:ph type="title"/>
          </p:nvPr>
        </p:nvSpPr>
        <p:spPr>
          <a:xfrm>
            <a:off x="1974738" y="808056"/>
            <a:ext cx="4986954" cy="1077229"/>
          </a:xfrm>
        </p:spPr>
        <p:txBody>
          <a:bodyPr>
            <a:normAutofit/>
          </a:bodyPr>
          <a:lstStyle/>
          <a:p>
            <a:pPr algn="l"/>
            <a:r>
              <a:rPr lang="en-US" dirty="0"/>
              <a:t>Massaging Acupoints at Home</a:t>
            </a:r>
            <a:endParaRPr lang="en-US"/>
          </a:p>
        </p:txBody>
      </p:sp>
      <p:sp>
        <p:nvSpPr>
          <p:cNvPr id="3" name="Content Placeholder 2">
            <a:extLst>
              <a:ext uri="{FF2B5EF4-FFF2-40B4-BE49-F238E27FC236}">
                <a16:creationId xmlns:a16="http://schemas.microsoft.com/office/drawing/2014/main" id="{E74D498C-FE76-478A-971C-430E07CF5B7F}"/>
              </a:ext>
            </a:extLst>
          </p:cNvPr>
          <p:cNvSpPr>
            <a:spLocks noGrp="1"/>
          </p:cNvSpPr>
          <p:nvPr>
            <p:ph idx="1"/>
          </p:nvPr>
        </p:nvSpPr>
        <p:spPr>
          <a:xfrm>
            <a:off x="1974739" y="2052116"/>
            <a:ext cx="4901548" cy="3997828"/>
          </a:xfrm>
        </p:spPr>
        <p:txBody>
          <a:bodyPr>
            <a:normAutofit/>
          </a:bodyPr>
          <a:lstStyle/>
          <a:p>
            <a:pPr>
              <a:lnSpc>
                <a:spcPct val="110000"/>
              </a:lnSpc>
            </a:pPr>
            <a:r>
              <a:rPr lang="en-US" sz="1300"/>
              <a:t>Acupoints are an amazing tool for maintaining our health because if we know just some major acupoints, we can massage those points ourselves at home. This form of health maintenance is simple, convenient, cheap, and effective. </a:t>
            </a:r>
          </a:p>
          <a:p>
            <a:pPr>
              <a:lnSpc>
                <a:spcPct val="110000"/>
              </a:lnSpc>
            </a:pPr>
            <a:r>
              <a:rPr lang="en-US" sz="1300"/>
              <a:t>Acupoints are also very clever. If there’s a problem in that acupoint (indicated by pain when pressed), then massaging it will help you heal that problem and remove the blockage.</a:t>
            </a:r>
          </a:p>
          <a:p>
            <a:pPr>
              <a:lnSpc>
                <a:spcPct val="110000"/>
              </a:lnSpc>
            </a:pPr>
            <a:r>
              <a:rPr lang="en-US" sz="1300"/>
              <a:t> If there’s no problem there, then massage it will help you prevent problems from arising. Either way, massaging acupoints and meridians help our health. Don’t be afraid if there’s pain. Massage it daily with as much force as you can tolerate, and it will get better and less painful over time.</a:t>
            </a:r>
          </a:p>
          <a:p>
            <a:pPr>
              <a:lnSpc>
                <a:spcPct val="110000"/>
              </a:lnSpc>
            </a:pPr>
            <a:endParaRPr lang="en-US" sz="1300"/>
          </a:p>
        </p:txBody>
      </p:sp>
      <p:sp>
        <p:nvSpPr>
          <p:cNvPr id="17"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ettlebells on the floor">
            <a:extLst>
              <a:ext uri="{FF2B5EF4-FFF2-40B4-BE49-F238E27FC236}">
                <a16:creationId xmlns:a16="http://schemas.microsoft.com/office/drawing/2014/main" id="{763B8671-B7BA-AB48-7A26-CA167FA40589}"/>
              </a:ext>
            </a:extLst>
          </p:cNvPr>
          <p:cNvPicPr>
            <a:picLocks noChangeAspect="1"/>
          </p:cNvPicPr>
          <p:nvPr/>
        </p:nvPicPr>
        <p:blipFill rotWithShape="1">
          <a:blip r:embed="rId3"/>
          <a:srcRect l="49345" r="5327" b="-2"/>
          <a:stretch/>
        </p:blipFill>
        <p:spPr>
          <a:xfrm>
            <a:off x="7534656" y="227"/>
            <a:ext cx="4657039" cy="6858000"/>
          </a:xfrm>
          <a:prstGeom prst="rect">
            <a:avLst/>
          </a:prstGeom>
        </p:spPr>
      </p:pic>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298132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C4599-DC2E-97C0-0067-FB142B88A726}"/>
              </a:ext>
            </a:extLst>
          </p:cNvPr>
          <p:cNvSpPr>
            <a:spLocks noGrp="1"/>
          </p:cNvSpPr>
          <p:nvPr>
            <p:ph type="title"/>
          </p:nvPr>
        </p:nvSpPr>
        <p:spPr>
          <a:xfrm>
            <a:off x="1964444" y="808056"/>
            <a:ext cx="3319381" cy="1077229"/>
          </a:xfrm>
        </p:spPr>
        <p:txBody>
          <a:bodyPr>
            <a:normAutofit/>
          </a:bodyPr>
          <a:lstStyle/>
          <a:p>
            <a:pPr algn="l"/>
            <a:r>
              <a:rPr lang="en-US" sz="2900"/>
              <a:t>Massaging Acupoints at Home</a:t>
            </a:r>
          </a:p>
        </p:txBody>
      </p:sp>
      <p:sp>
        <p:nvSpPr>
          <p:cNvPr id="3" name="Content Placeholder 2">
            <a:extLst>
              <a:ext uri="{FF2B5EF4-FFF2-40B4-BE49-F238E27FC236}">
                <a16:creationId xmlns:a16="http://schemas.microsoft.com/office/drawing/2014/main" id="{788D01A1-4D48-2223-D911-C68E8AA9B26B}"/>
              </a:ext>
            </a:extLst>
          </p:cNvPr>
          <p:cNvSpPr>
            <a:spLocks noGrp="1"/>
          </p:cNvSpPr>
          <p:nvPr>
            <p:ph idx="1"/>
          </p:nvPr>
        </p:nvSpPr>
        <p:spPr>
          <a:xfrm>
            <a:off x="1964444" y="2052116"/>
            <a:ext cx="3319381" cy="3997828"/>
          </a:xfrm>
        </p:spPr>
        <p:txBody>
          <a:bodyPr>
            <a:normAutofit/>
          </a:bodyPr>
          <a:lstStyle/>
          <a:p>
            <a:pPr>
              <a:lnSpc>
                <a:spcPct val="110000"/>
              </a:lnSpc>
            </a:pPr>
            <a:r>
              <a:rPr lang="en-US" sz="1300"/>
              <a:t>In terms of how to massage, there are a few ways. </a:t>
            </a:r>
          </a:p>
          <a:p>
            <a:pPr>
              <a:lnSpc>
                <a:spcPct val="110000"/>
              </a:lnSpc>
            </a:pPr>
            <a:r>
              <a:rPr lang="en-US" sz="1300"/>
              <a:t>One simple way is to use your thumb or fingers to push on the point back and forth parallel to the tendon. </a:t>
            </a:r>
          </a:p>
          <a:p>
            <a:pPr>
              <a:lnSpc>
                <a:spcPct val="110000"/>
              </a:lnSpc>
            </a:pPr>
            <a:r>
              <a:rPr lang="en-US" sz="1300"/>
              <a:t>Another way is to do it clockwise and then counter-clockwise. Yet another way is just to push down on the point, applying pressure. </a:t>
            </a:r>
          </a:p>
          <a:p>
            <a:pPr>
              <a:lnSpc>
                <a:spcPct val="110000"/>
              </a:lnSpc>
            </a:pPr>
            <a:r>
              <a:rPr lang="en-US" sz="1300"/>
              <a:t>You should massage the point for at least 5 minutes if you can. If you’re short on time, then you could do 30 times clockwise, then 30 times counter-clockwise. </a:t>
            </a:r>
          </a:p>
        </p:txBody>
      </p:sp>
      <p:pic>
        <p:nvPicPr>
          <p:cNvPr id="5" name="Picture 4" descr="A railroad extending through the desert">
            <a:extLst>
              <a:ext uri="{FF2B5EF4-FFF2-40B4-BE49-F238E27FC236}">
                <a16:creationId xmlns:a16="http://schemas.microsoft.com/office/drawing/2014/main" id="{0E8C5150-B343-0385-E7D4-C2C3A4BED778}"/>
              </a:ext>
            </a:extLst>
          </p:cNvPr>
          <p:cNvPicPr>
            <a:picLocks noChangeAspect="1"/>
          </p:cNvPicPr>
          <p:nvPr/>
        </p:nvPicPr>
        <p:blipFill rotWithShape="1">
          <a:blip r:embed="rId5"/>
          <a:srcRect r="3609"/>
          <a:stretch/>
        </p:blipFill>
        <p:spPr>
          <a:xfrm>
            <a:off x="6096543" y="227"/>
            <a:ext cx="5288377" cy="6858000"/>
          </a:xfrm>
          <a:prstGeom prst="rect">
            <a:avLst/>
          </a:prstGeom>
          <a:ln w="12700">
            <a:solidFill>
              <a:schemeClr val="tx1"/>
            </a:solidFill>
          </a:ln>
        </p:spPr>
      </p:pic>
      <p:sp>
        <p:nvSpPr>
          <p:cNvPr id="21" name="Rectangle 20">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59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BDA582"/>
          </a:solidFill>
        </p:spPr>
      </p:pic>
      <p:sp>
        <p:nvSpPr>
          <p:cNvPr id="41" name="Rectangle 40">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ACC87"/>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cupuncture points&#10;&#10;Description automatically generated with medium confidence">
            <a:extLst>
              <a:ext uri="{FF2B5EF4-FFF2-40B4-BE49-F238E27FC236}">
                <a16:creationId xmlns:a16="http://schemas.microsoft.com/office/drawing/2014/main" id="{DD50C8B6-0FE1-B16F-CD45-97770D0D3901}"/>
              </a:ext>
            </a:extLst>
          </p:cNvPr>
          <p:cNvPicPr>
            <a:picLocks noGrp="1" noChangeAspect="1"/>
          </p:cNvPicPr>
          <p:nvPr>
            <p:ph idx="1"/>
          </p:nvPr>
        </p:nvPicPr>
        <p:blipFill>
          <a:blip r:embed="rId4"/>
          <a:stretch>
            <a:fillRect/>
          </a:stretch>
        </p:blipFill>
        <p:spPr>
          <a:xfrm>
            <a:off x="1394677" y="643467"/>
            <a:ext cx="9402646" cy="5571066"/>
          </a:xfrm>
          <a:prstGeom prst="rect">
            <a:avLst/>
          </a:prstGeom>
        </p:spPr>
      </p:pic>
    </p:spTree>
    <p:extLst>
      <p:ext uri="{BB962C8B-B14F-4D97-AF65-F5344CB8AC3E}">
        <p14:creationId xmlns:p14="http://schemas.microsoft.com/office/powerpoint/2010/main" val="266683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6" name="Picture 1045">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48" name="Picture 1047">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50" name="Rectangle 1049">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939C0-2CF2-34F4-4D18-E4CB8A4251D9}"/>
              </a:ext>
            </a:extLst>
          </p:cNvPr>
          <p:cNvSpPr>
            <a:spLocks noGrp="1"/>
          </p:cNvSpPr>
          <p:nvPr>
            <p:ph type="title"/>
          </p:nvPr>
        </p:nvSpPr>
        <p:spPr>
          <a:xfrm>
            <a:off x="1969803" y="808056"/>
            <a:ext cx="8608037" cy="1077229"/>
          </a:xfrm>
        </p:spPr>
        <p:txBody>
          <a:bodyPr>
            <a:normAutofit/>
          </a:bodyPr>
          <a:lstStyle/>
          <a:p>
            <a:pPr algn="l"/>
            <a:r>
              <a:rPr lang="en-US" dirty="0"/>
              <a:t>Applying Heat on Acupoints</a:t>
            </a:r>
            <a:endParaRPr lang="en-US"/>
          </a:p>
        </p:txBody>
      </p:sp>
      <p:sp>
        <p:nvSpPr>
          <p:cNvPr id="3" name="Content Placeholder 2">
            <a:extLst>
              <a:ext uri="{FF2B5EF4-FFF2-40B4-BE49-F238E27FC236}">
                <a16:creationId xmlns:a16="http://schemas.microsoft.com/office/drawing/2014/main" id="{233605BC-8129-388E-7E1D-66E6748AFB28}"/>
              </a:ext>
            </a:extLst>
          </p:cNvPr>
          <p:cNvSpPr>
            <a:spLocks noGrp="1"/>
          </p:cNvSpPr>
          <p:nvPr>
            <p:ph idx="1"/>
          </p:nvPr>
        </p:nvSpPr>
        <p:spPr>
          <a:xfrm>
            <a:off x="1975805" y="2052116"/>
            <a:ext cx="2908167" cy="3997828"/>
          </a:xfrm>
        </p:spPr>
        <p:txBody>
          <a:bodyPr>
            <a:normAutofit/>
          </a:bodyPr>
          <a:lstStyle/>
          <a:p>
            <a:pPr marL="0" marR="0" lvl="0" indent="0" defTabSz="914400" rtl="0" eaLnBrk="0" fontAlgn="base" latinLnBrk="0" hangingPunct="0">
              <a:spcBef>
                <a:spcPct val="0"/>
              </a:spcBef>
              <a:buClrTx/>
              <a:buSzTx/>
              <a:buFontTx/>
              <a:buNone/>
              <a:tabLst/>
            </a:pPr>
            <a:r>
              <a:rPr kumimoji="0" lang="en-US" altLang="en-US" sz="1600" b="0" i="0" u="none" strike="noStrike" cap="none" normalizeH="0" baseline="0">
                <a:ln>
                  <a:noFill/>
                </a:ln>
                <a:effectLst/>
                <a:latin typeface="Arial" panose="020B0604020202020204" pitchFamily="34" charset="0"/>
                <a:ea typeface="avenir-lt-w01_35-light1475496"/>
              </a:rPr>
              <a:t>In addition to massaging acupoints, we can apply heat on those acupoints using microwavable heat bags and wraps that people like to use in the winter. </a:t>
            </a:r>
            <a:endParaRPr kumimoji="0" lang="en-US" altLang="en-US" sz="16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buClrTx/>
              <a:buSzTx/>
              <a:buFontTx/>
              <a:buNone/>
              <a:tabLst/>
            </a:pPr>
            <a:r>
              <a:rPr kumimoji="0" lang="en-US" altLang="en-US" sz="1600" b="0" i="0" u="none" strike="noStrike" cap="none" normalizeH="0" baseline="0">
                <a:ln>
                  <a:noFill/>
                </a:ln>
                <a:effectLst/>
                <a:latin typeface="Arial" panose="020B0604020202020204" pitchFamily="34" charset="0"/>
                <a:ea typeface="avenir-lt-w01_35-light1475496"/>
              </a:rPr>
              <a:t>This is especially helpful after massaging the acupoint, but you could do it without massaging as well. </a:t>
            </a:r>
            <a:endParaRPr kumimoji="0" lang="en-US" altLang="en-US" sz="1600" b="0" i="0" u="none" strike="noStrike" cap="none" normalizeH="0" baseline="0">
              <a:ln>
                <a:noFill/>
              </a:ln>
              <a:effectLst/>
              <a:latin typeface="Arial" panose="020B0604020202020204" pitchFamily="34" charset="0"/>
            </a:endParaRPr>
          </a:p>
        </p:txBody>
      </p:sp>
      <p:pic>
        <p:nvPicPr>
          <p:cNvPr id="1026" name="Picture 2">
            <a:extLst>
              <a:ext uri="{FF2B5EF4-FFF2-40B4-BE49-F238E27FC236}">
                <a16:creationId xmlns:a16="http://schemas.microsoft.com/office/drawing/2014/main" id="{7C675CD4-DA57-5AA6-235E-15446B6F25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30" r="3031"/>
          <a:stretch/>
        </p:blipFill>
        <p:spPr bwMode="auto">
          <a:xfrm>
            <a:off x="5432992" y="2348779"/>
            <a:ext cx="4818974"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056" name="Rectangle 1055">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10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14F3-E3EA-0EC1-275A-01BC4CC0B99C}"/>
              </a:ext>
            </a:extLst>
          </p:cNvPr>
          <p:cNvSpPr>
            <a:spLocks noGrp="1"/>
          </p:cNvSpPr>
          <p:nvPr>
            <p:ph type="title"/>
          </p:nvPr>
        </p:nvSpPr>
        <p:spPr/>
        <p:txBody>
          <a:bodyPr/>
          <a:lstStyle/>
          <a:p>
            <a:r>
              <a:rPr lang="en-US" dirty="0"/>
              <a:t>Class Announcement </a:t>
            </a:r>
          </a:p>
        </p:txBody>
      </p:sp>
      <p:sp>
        <p:nvSpPr>
          <p:cNvPr id="3" name="Content Placeholder 2">
            <a:extLst>
              <a:ext uri="{FF2B5EF4-FFF2-40B4-BE49-F238E27FC236}">
                <a16:creationId xmlns:a16="http://schemas.microsoft.com/office/drawing/2014/main" id="{4826B09B-442E-ABA8-EB8B-8AF134AA26DF}"/>
              </a:ext>
            </a:extLst>
          </p:cNvPr>
          <p:cNvSpPr>
            <a:spLocks noGrp="1"/>
          </p:cNvSpPr>
          <p:nvPr>
            <p:ph idx="1"/>
          </p:nvPr>
        </p:nvSpPr>
        <p:spPr/>
        <p:txBody>
          <a:bodyPr/>
          <a:lstStyle/>
          <a:p>
            <a:r>
              <a:rPr lang="en-US" dirty="0"/>
              <a:t>Implementation of the </a:t>
            </a:r>
            <a:r>
              <a:rPr lang="en-US" b="1" dirty="0"/>
              <a:t>Seating Plan</a:t>
            </a:r>
            <a:endParaRPr lang="en-US" dirty="0"/>
          </a:p>
          <a:p>
            <a:pPr lvl="1"/>
            <a:r>
              <a:rPr lang="en-US" dirty="0"/>
              <a:t>Every day when you enter the classroom, you will be assigned with a new seat in the way of a lucky draw </a:t>
            </a:r>
          </a:p>
          <a:p>
            <a:pPr lvl="1"/>
            <a:r>
              <a:rPr lang="en-US" dirty="0"/>
              <a:t>Remember to charge all your device properly starting from tomorrow as you might not have a seat next to the socket </a:t>
            </a:r>
          </a:p>
        </p:txBody>
      </p:sp>
    </p:spTree>
    <p:extLst>
      <p:ext uri="{BB962C8B-B14F-4D97-AF65-F5344CB8AC3E}">
        <p14:creationId xmlns:p14="http://schemas.microsoft.com/office/powerpoint/2010/main" val="113911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B306D4-894F-4A1C-8DE5-1D54B03FD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09F6F8-AAE1-4937-902A-BEF577F4E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D4FACF2C-80C1-44CC-8817-9EDADE5FF0E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9610983A-DB5E-4133-A02A-03DA961CE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4C9817-74DF-4960-9446-47B3FEBCB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36E5F1-0280-40B7-BC3A-353B312A6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5F080-7420-E22D-EEA2-A74252084329}"/>
              </a:ext>
            </a:extLst>
          </p:cNvPr>
          <p:cNvSpPr>
            <a:spLocks noGrp="1"/>
          </p:cNvSpPr>
          <p:nvPr>
            <p:ph type="title"/>
          </p:nvPr>
        </p:nvSpPr>
        <p:spPr>
          <a:xfrm>
            <a:off x="2295928" y="808056"/>
            <a:ext cx="4203364" cy="1077229"/>
          </a:xfrm>
        </p:spPr>
        <p:txBody>
          <a:bodyPr>
            <a:normAutofit/>
          </a:bodyPr>
          <a:lstStyle/>
          <a:p>
            <a:pPr algn="l"/>
            <a:r>
              <a:rPr lang="en-US" dirty="0"/>
              <a:t>Five Elements (Five Phases)</a:t>
            </a:r>
            <a:endParaRPr lang="en-US"/>
          </a:p>
        </p:txBody>
      </p:sp>
      <p:sp>
        <p:nvSpPr>
          <p:cNvPr id="3" name="Content Placeholder 2">
            <a:extLst>
              <a:ext uri="{FF2B5EF4-FFF2-40B4-BE49-F238E27FC236}">
                <a16:creationId xmlns:a16="http://schemas.microsoft.com/office/drawing/2014/main" id="{58ACAAF0-26AC-CE70-7C83-33717285A43D}"/>
              </a:ext>
            </a:extLst>
          </p:cNvPr>
          <p:cNvSpPr>
            <a:spLocks noGrp="1"/>
          </p:cNvSpPr>
          <p:nvPr>
            <p:ph idx="1"/>
          </p:nvPr>
        </p:nvSpPr>
        <p:spPr>
          <a:xfrm>
            <a:off x="2295929" y="2052116"/>
            <a:ext cx="4203364" cy="3997828"/>
          </a:xfrm>
        </p:spPr>
        <p:txBody>
          <a:bodyPr>
            <a:normAutofit lnSpcReduction="10000"/>
          </a:bodyPr>
          <a:lstStyle/>
          <a:p>
            <a:pPr rtl="0" fontAlgn="base">
              <a:lnSpc>
                <a:spcPct val="110000"/>
              </a:lnSpc>
            </a:pPr>
            <a:r>
              <a:rPr lang="en-HK" sz="1300" b="0" i="0">
                <a:effectLst/>
                <a:latin typeface="avenir-lt-w01_35-light1475496"/>
              </a:rPr>
              <a:t>Apart of Yin Yang, the </a:t>
            </a:r>
            <a:r>
              <a:rPr lang="en-HK" sz="1300" b="1" i="0">
                <a:effectLst/>
                <a:latin typeface="avenir-lt-w01_35-light1475496"/>
              </a:rPr>
              <a:t>five elements </a:t>
            </a:r>
            <a:r>
              <a:rPr lang="en-HK" sz="1300" b="0" i="0">
                <a:effectLst/>
                <a:latin typeface="avenir-lt-w01_35-light1475496"/>
              </a:rPr>
              <a:t>(also called the </a:t>
            </a:r>
            <a:r>
              <a:rPr lang="en-HK" sz="1300" b="1" i="0">
                <a:effectLst/>
                <a:latin typeface="avenir-lt-w01_35-light1475496"/>
              </a:rPr>
              <a:t>five phases)</a:t>
            </a:r>
            <a:r>
              <a:rPr lang="en-HK" sz="1300" b="0" i="0">
                <a:effectLst/>
                <a:latin typeface="avenir-lt-w01_35-light1475496"/>
              </a:rPr>
              <a:t> is another foundational concept in TCM. </a:t>
            </a:r>
          </a:p>
          <a:p>
            <a:pPr rtl="0" fontAlgn="base">
              <a:lnSpc>
                <a:spcPct val="110000"/>
              </a:lnSpc>
            </a:pPr>
            <a:r>
              <a:rPr lang="en-HK" sz="1300" b="0" i="0">
                <a:effectLst/>
                <a:latin typeface="avenir-lt-w01_35-light1475496"/>
              </a:rPr>
              <a:t>TCM doctor Lee Smith explains the five elements as “a map to understand change in Chinese medicine through observation of how the seasons change and how our body changes within those seasons.” He also comments that the five elements framework is so insightful yet simple that it probably took a group of Elon Musk level geniuses in ancient China to create. </a:t>
            </a:r>
          </a:p>
          <a:p>
            <a:pPr rtl="0" fontAlgn="base">
              <a:lnSpc>
                <a:spcPct val="110000"/>
              </a:lnSpc>
            </a:pPr>
            <a:r>
              <a:rPr lang="en-HK" sz="1300" b="0" i="0">
                <a:effectLst/>
                <a:latin typeface="avenir-lt-w01_35-light1475496"/>
              </a:rPr>
              <a:t>This framework links nature to our health, organs, emotions, and food. The five elements are wood, fire, earth, metal, and water. </a:t>
            </a:r>
          </a:p>
          <a:p>
            <a:pPr fontAlgn="base">
              <a:lnSpc>
                <a:spcPct val="110000"/>
              </a:lnSpc>
            </a:pPr>
            <a:br>
              <a:rPr lang="en-HK" sz="1300" b="0" i="0">
                <a:effectLst/>
                <a:latin typeface="var(--ricos-custom-p-font-family,unset)"/>
              </a:rPr>
            </a:br>
            <a:endParaRPr lang="en-HK" sz="1300" b="0" i="0">
              <a:effectLst/>
              <a:latin typeface="var(--ricos-custom-p-font-family,unset)"/>
            </a:endParaRPr>
          </a:p>
          <a:p>
            <a:pPr>
              <a:lnSpc>
                <a:spcPct val="110000"/>
              </a:lnSpc>
            </a:pPr>
            <a:endParaRPr lang="en-US" sz="1300"/>
          </a:p>
        </p:txBody>
      </p:sp>
      <p:pic>
        <p:nvPicPr>
          <p:cNvPr id="5" name="Picture 4" descr="White stones balanced in a stack">
            <a:extLst>
              <a:ext uri="{FF2B5EF4-FFF2-40B4-BE49-F238E27FC236}">
                <a16:creationId xmlns:a16="http://schemas.microsoft.com/office/drawing/2014/main" id="{BA267CD1-6EB1-AFD9-7BB7-038776DEE636}"/>
              </a:ext>
            </a:extLst>
          </p:cNvPr>
          <p:cNvPicPr>
            <a:picLocks noChangeAspect="1"/>
          </p:cNvPicPr>
          <p:nvPr/>
        </p:nvPicPr>
        <p:blipFill rotWithShape="1">
          <a:blip r:embed="rId5"/>
          <a:srcRect l="57491" r="2933" b="-2"/>
          <a:stretch/>
        </p:blipFill>
        <p:spPr>
          <a:xfrm>
            <a:off x="7318874" y="227"/>
            <a:ext cx="4066046" cy="6858000"/>
          </a:xfrm>
          <a:prstGeom prst="rect">
            <a:avLst/>
          </a:prstGeom>
          <a:ln w="12700">
            <a:solidFill>
              <a:schemeClr val="tx1"/>
            </a:solidFill>
          </a:ln>
        </p:spPr>
      </p:pic>
      <p:sp>
        <p:nvSpPr>
          <p:cNvPr id="21" name="Rectangle 20">
            <a:extLst>
              <a:ext uri="{FF2B5EF4-FFF2-40B4-BE49-F238E27FC236}">
                <a16:creationId xmlns:a16="http://schemas.microsoft.com/office/drawing/2014/main" id="{8FB3060F-E739-42D0-B49B-587B1F7C0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758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71E1850B-81EE-4905-9A6F-BDF593EC7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diagram of five elements&#10;&#10;Description automatically generated with medium confidence">
            <a:extLst>
              <a:ext uri="{FF2B5EF4-FFF2-40B4-BE49-F238E27FC236}">
                <a16:creationId xmlns:a16="http://schemas.microsoft.com/office/drawing/2014/main" id="{FCDE8BF5-17D5-4B19-7431-DE4C3E65CB57}"/>
              </a:ext>
            </a:extLst>
          </p:cNvPr>
          <p:cNvPicPr>
            <a:picLocks noGrp="1" noChangeAspect="1"/>
          </p:cNvPicPr>
          <p:nvPr>
            <p:ph idx="1"/>
          </p:nvPr>
        </p:nvPicPr>
        <p:blipFill>
          <a:blip r:embed="rId5"/>
          <a:stretch>
            <a:fillRect/>
          </a:stretch>
        </p:blipFill>
        <p:spPr>
          <a:xfrm>
            <a:off x="2062007" y="326017"/>
            <a:ext cx="8252826" cy="6210250"/>
          </a:xfrm>
          <a:prstGeom prst="rect">
            <a:avLst/>
          </a:prstGeom>
        </p:spPr>
      </p:pic>
      <p:sp>
        <p:nvSpPr>
          <p:cNvPr id="24" name="Rectangle 23">
            <a:extLst>
              <a:ext uri="{FF2B5EF4-FFF2-40B4-BE49-F238E27FC236}">
                <a16:creationId xmlns:a16="http://schemas.microsoft.com/office/drawing/2014/main" id="{FA250539-5364-4CFC-82C6-D791BC0C8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23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B306D4-894F-4A1C-8DE5-1D54B03FD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09F6F8-AAE1-4937-902A-BEF577F4E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D4FACF2C-80C1-44CC-8817-9EDADE5FF0E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9610983A-DB5E-4133-A02A-03DA961CE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4C9817-74DF-4960-9446-47B3FEBCB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36E5F1-0280-40B7-BC3A-353B312A6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49A45-20E0-A09D-6772-9F70C2101952}"/>
              </a:ext>
            </a:extLst>
          </p:cNvPr>
          <p:cNvSpPr>
            <a:spLocks noGrp="1"/>
          </p:cNvSpPr>
          <p:nvPr>
            <p:ph type="title"/>
          </p:nvPr>
        </p:nvSpPr>
        <p:spPr>
          <a:xfrm>
            <a:off x="2295928" y="808056"/>
            <a:ext cx="4203364" cy="1077229"/>
          </a:xfrm>
        </p:spPr>
        <p:txBody>
          <a:bodyPr>
            <a:normAutofit/>
          </a:bodyPr>
          <a:lstStyle/>
          <a:p>
            <a:pPr algn="l"/>
            <a:r>
              <a:rPr lang="en-HK" b="1" i="0">
                <a:effectLst/>
                <a:latin typeface="brandon-grot-w01-light"/>
              </a:rPr>
              <a:t>The Nourishing Cycle</a:t>
            </a:r>
            <a:endParaRPr lang="en-US"/>
          </a:p>
        </p:txBody>
      </p:sp>
      <p:sp>
        <p:nvSpPr>
          <p:cNvPr id="3" name="Content Placeholder 2">
            <a:extLst>
              <a:ext uri="{FF2B5EF4-FFF2-40B4-BE49-F238E27FC236}">
                <a16:creationId xmlns:a16="http://schemas.microsoft.com/office/drawing/2014/main" id="{83C53962-748A-2538-EC00-21DC7A78812C}"/>
              </a:ext>
            </a:extLst>
          </p:cNvPr>
          <p:cNvSpPr>
            <a:spLocks noGrp="1"/>
          </p:cNvSpPr>
          <p:nvPr>
            <p:ph idx="1"/>
          </p:nvPr>
        </p:nvSpPr>
        <p:spPr>
          <a:xfrm>
            <a:off x="2295929" y="2052116"/>
            <a:ext cx="4203364" cy="3997828"/>
          </a:xfrm>
        </p:spPr>
        <p:txBody>
          <a:bodyPr>
            <a:normAutofit lnSpcReduction="10000"/>
          </a:bodyPr>
          <a:lstStyle/>
          <a:p>
            <a:pPr>
              <a:lnSpc>
                <a:spcPct val="110000"/>
              </a:lnSpc>
            </a:pPr>
            <a:r>
              <a:rPr lang="en-HK" sz="1700" b="0" i="0">
                <a:effectLst/>
                <a:latin typeface="avenir-lt-w01_35-light1475496"/>
              </a:rPr>
              <a:t>To explain the nourishing cycle of the five phases, think of life starting in Spring. There’s a lot of growth; that’s </a:t>
            </a:r>
            <a:r>
              <a:rPr lang="en-HK" sz="1700" b="1" i="0">
                <a:effectLst/>
                <a:latin typeface="avenir-lt-w01_35-light1475496"/>
              </a:rPr>
              <a:t>wood</a:t>
            </a:r>
            <a:r>
              <a:rPr lang="en-HK" sz="1700" b="0" i="0">
                <a:effectLst/>
                <a:latin typeface="avenir-lt-w01_35-light1475496"/>
              </a:rPr>
              <a:t>. Then comes summer, when there’s a lot of heat; that’s </a:t>
            </a:r>
            <a:r>
              <a:rPr lang="en-HK" sz="1700" b="1" i="0">
                <a:effectLst/>
                <a:latin typeface="avenir-lt-w01_35-light1475496"/>
              </a:rPr>
              <a:t>fire</a:t>
            </a:r>
            <a:r>
              <a:rPr lang="en-HK" sz="1700" b="0" i="0">
                <a:effectLst/>
                <a:latin typeface="avenir-lt-w01_35-light1475496"/>
              </a:rPr>
              <a:t>. Then comes late summer, when it’s very hot and humid; that’s </a:t>
            </a:r>
            <a:r>
              <a:rPr lang="en-HK" sz="1700" b="1" i="0">
                <a:effectLst/>
                <a:latin typeface="avenir-lt-w01_35-light1475496"/>
              </a:rPr>
              <a:t>earth</a:t>
            </a:r>
            <a:r>
              <a:rPr lang="en-HK" sz="1700" b="0" i="0">
                <a:effectLst/>
                <a:latin typeface="avenir-lt-w01_35-light1475496"/>
              </a:rPr>
              <a:t>. Then comes autumn, when it’s very dry and airy; that’s </a:t>
            </a:r>
            <a:r>
              <a:rPr lang="en-HK" sz="1700" b="1" i="0">
                <a:effectLst/>
                <a:latin typeface="avenir-lt-w01_35-light1475496"/>
              </a:rPr>
              <a:t>metal</a:t>
            </a:r>
            <a:r>
              <a:rPr lang="en-HK" sz="1700" b="0" i="0">
                <a:effectLst/>
                <a:latin typeface="avenir-lt-w01_35-light1475496"/>
              </a:rPr>
              <a:t> (similar to the element of air in Ayurveda). Metal is able to shape the other elements, kind of like how a metal knife can cut food. Finally comes winter, when it’s very cold and heavy; that’s </a:t>
            </a:r>
            <a:r>
              <a:rPr lang="en-HK" sz="1700" b="1" i="0">
                <a:effectLst/>
                <a:latin typeface="avenir-lt-w01_35-light1475496"/>
              </a:rPr>
              <a:t>water</a:t>
            </a:r>
            <a:r>
              <a:rPr lang="en-HK" sz="1700" b="0" i="0">
                <a:effectLst/>
                <a:latin typeface="avenir-lt-w01_35-light1475496"/>
              </a:rPr>
              <a:t>.</a:t>
            </a:r>
            <a:endParaRPr lang="en-US" sz="1700"/>
          </a:p>
        </p:txBody>
      </p:sp>
      <p:pic>
        <p:nvPicPr>
          <p:cNvPr id="5" name="Picture 4">
            <a:extLst>
              <a:ext uri="{FF2B5EF4-FFF2-40B4-BE49-F238E27FC236}">
                <a16:creationId xmlns:a16="http://schemas.microsoft.com/office/drawing/2014/main" id="{4D160CD2-9CFE-31C7-D11C-00BFF1A83E59}"/>
              </a:ext>
            </a:extLst>
          </p:cNvPr>
          <p:cNvPicPr>
            <a:picLocks noChangeAspect="1"/>
          </p:cNvPicPr>
          <p:nvPr/>
        </p:nvPicPr>
        <p:blipFill rotWithShape="1">
          <a:blip r:embed="rId5"/>
          <a:srcRect l="26500" r="40150"/>
          <a:stretch/>
        </p:blipFill>
        <p:spPr>
          <a:xfrm>
            <a:off x="7318874" y="227"/>
            <a:ext cx="4066046" cy="6858000"/>
          </a:xfrm>
          <a:prstGeom prst="rect">
            <a:avLst/>
          </a:prstGeom>
          <a:ln w="12700">
            <a:solidFill>
              <a:schemeClr val="tx1"/>
            </a:solidFill>
          </a:ln>
        </p:spPr>
      </p:pic>
      <p:sp>
        <p:nvSpPr>
          <p:cNvPr id="21" name="Rectangle 20">
            <a:extLst>
              <a:ext uri="{FF2B5EF4-FFF2-40B4-BE49-F238E27FC236}">
                <a16:creationId xmlns:a16="http://schemas.microsoft.com/office/drawing/2014/main" id="{8FB3060F-E739-42D0-B49B-587B1F7C0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9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12"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14"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59CE1-8505-AA08-28F0-53681EE84BEC}"/>
              </a:ext>
            </a:extLst>
          </p:cNvPr>
          <p:cNvSpPr>
            <a:spLocks noGrp="1"/>
          </p:cNvSpPr>
          <p:nvPr>
            <p:ph type="title"/>
          </p:nvPr>
        </p:nvSpPr>
        <p:spPr>
          <a:xfrm>
            <a:off x="2611808" y="808056"/>
            <a:ext cx="7958331" cy="1530542"/>
          </a:xfrm>
        </p:spPr>
        <p:txBody>
          <a:bodyPr>
            <a:normAutofit/>
          </a:bodyPr>
          <a:lstStyle/>
          <a:p>
            <a:pPr algn="l"/>
            <a:r>
              <a:rPr lang="en-HK" sz="4800" b="1" i="0">
                <a:effectLst/>
                <a:latin typeface="brandon-grot-w01-light"/>
              </a:rPr>
              <a:t>The Nourishing Cycle</a:t>
            </a:r>
            <a:endParaRPr lang="en-US" sz="4800"/>
          </a:p>
        </p:txBody>
      </p:sp>
      <p:sp>
        <p:nvSpPr>
          <p:cNvPr id="3" name="Content Placeholder 2">
            <a:extLst>
              <a:ext uri="{FF2B5EF4-FFF2-40B4-BE49-F238E27FC236}">
                <a16:creationId xmlns:a16="http://schemas.microsoft.com/office/drawing/2014/main" id="{583A18D7-48E1-9E23-7196-EA27D998AB78}"/>
              </a:ext>
            </a:extLst>
          </p:cNvPr>
          <p:cNvSpPr>
            <a:spLocks noGrp="1"/>
          </p:cNvSpPr>
          <p:nvPr>
            <p:ph idx="1"/>
          </p:nvPr>
        </p:nvSpPr>
        <p:spPr>
          <a:xfrm>
            <a:off x="2362874" y="2662280"/>
            <a:ext cx="8207265" cy="3387664"/>
          </a:xfrm>
        </p:spPr>
        <p:txBody>
          <a:bodyPr anchor="t">
            <a:normAutofit fontScale="92500"/>
          </a:bodyPr>
          <a:lstStyle/>
          <a:p>
            <a:pPr rtl="0" fontAlgn="base"/>
            <a:r>
              <a:rPr lang="en-HK" b="0" i="0">
                <a:effectLst/>
                <a:latin typeface="avenir-lt-w01_35-light1475496"/>
              </a:rPr>
              <a:t>So how does this relate to health? Well, if one element gets really weak, then it might steal energy from the mother element. For example, let’s say you have a bad diet for a long time, so now your digestive organs (spleen and stomach) are weakened. Since your digestive organs are earth, they might steal energy away from the heart, which is fire. So over time, that might lead to heart palpitations. </a:t>
            </a:r>
          </a:p>
          <a:p>
            <a:pPr rtl="0" fontAlgn="base"/>
            <a:br>
              <a:rPr lang="en-HK" b="0" i="0">
                <a:effectLst/>
                <a:latin typeface="avenir-lt-w01_35-light1475496"/>
              </a:rPr>
            </a:br>
            <a:endParaRPr lang="en-HK" b="0" i="0">
              <a:effectLst/>
              <a:latin typeface="avenir-lt-w01_35-light1475496"/>
            </a:endParaRPr>
          </a:p>
          <a:p>
            <a:endParaRPr lang="en-US" dirty="0"/>
          </a:p>
        </p:txBody>
      </p:sp>
    </p:spTree>
    <p:extLst>
      <p:ext uri="{BB962C8B-B14F-4D97-AF65-F5344CB8AC3E}">
        <p14:creationId xmlns:p14="http://schemas.microsoft.com/office/powerpoint/2010/main" val="347709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757A79-6B84-BAB9-E44A-F25E42D87589}"/>
              </a:ext>
            </a:extLst>
          </p:cNvPr>
          <p:cNvPicPr>
            <a:picLocks noChangeAspect="1"/>
          </p:cNvPicPr>
          <p:nvPr/>
        </p:nvPicPr>
        <p:blipFill rotWithShape="1">
          <a:blip r:embed="rId2">
            <a:duotone>
              <a:schemeClr val="bg2">
                <a:shade val="45000"/>
                <a:satMod val="135000"/>
              </a:schemeClr>
              <a:prstClr val="white"/>
            </a:duotone>
            <a:alphaModFix amt="25000"/>
          </a:blip>
          <a:srcRect r="3"/>
          <a:stretch/>
        </p:blipFill>
        <p:spPr>
          <a:xfrm>
            <a:off x="153" y="10"/>
            <a:ext cx="12191695" cy="6857990"/>
          </a:xfrm>
          <a:prstGeom prst="rect">
            <a:avLst/>
          </a:prstGeom>
        </p:spPr>
      </p:pic>
      <p:pic>
        <p:nvPicPr>
          <p:cNvPr id="13"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4559DEA8-C79D-6EE3-DA0A-A6E2A52C241C}"/>
              </a:ext>
            </a:extLst>
          </p:cNvPr>
          <p:cNvSpPr>
            <a:spLocks noGrp="1"/>
          </p:cNvSpPr>
          <p:nvPr>
            <p:ph type="title"/>
          </p:nvPr>
        </p:nvSpPr>
        <p:spPr>
          <a:xfrm>
            <a:off x="2611808" y="808056"/>
            <a:ext cx="7958331" cy="1077229"/>
          </a:xfrm>
        </p:spPr>
        <p:txBody>
          <a:bodyPr>
            <a:normAutofit/>
          </a:bodyPr>
          <a:lstStyle/>
          <a:p>
            <a:pPr algn="l"/>
            <a:r>
              <a:rPr lang="en-HK" b="1" i="0">
                <a:effectLst/>
                <a:latin typeface="brandon-grot-w01-light"/>
              </a:rPr>
              <a:t>The Nourishing Cycle</a:t>
            </a:r>
            <a:endParaRPr lang="en-US"/>
          </a:p>
        </p:txBody>
      </p:sp>
      <p:sp>
        <p:nvSpPr>
          <p:cNvPr id="15"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928E85-2908-0494-B057-A87E5BEA7D42}"/>
              </a:ext>
            </a:extLst>
          </p:cNvPr>
          <p:cNvSpPr>
            <a:spLocks noGrp="1"/>
          </p:cNvSpPr>
          <p:nvPr>
            <p:ph idx="1"/>
          </p:nvPr>
        </p:nvSpPr>
        <p:spPr>
          <a:xfrm>
            <a:off x="2610579" y="2052116"/>
            <a:ext cx="7959560" cy="3997828"/>
          </a:xfrm>
        </p:spPr>
        <p:txBody>
          <a:bodyPr>
            <a:normAutofit/>
          </a:bodyPr>
          <a:lstStyle/>
          <a:p>
            <a:r>
              <a:rPr lang="en-HK" b="0" i="0">
                <a:effectLst/>
                <a:latin typeface="avenir-lt-w01_35-light1475496"/>
              </a:rPr>
              <a:t>Another application of the nourishing cycle is in emotions. Looking at the positive emotions, kindness creates joy and love. When we feel joy and love, we naturally feel trust and openness towards life and people. That then makes us feel courage to do scary things. Courage helps us stay calm.</a:t>
            </a:r>
            <a:endParaRPr lang="en-US" dirty="0"/>
          </a:p>
        </p:txBody>
      </p:sp>
    </p:spTree>
    <p:extLst>
      <p:ext uri="{BB962C8B-B14F-4D97-AF65-F5344CB8AC3E}">
        <p14:creationId xmlns:p14="http://schemas.microsoft.com/office/powerpoint/2010/main" val="1621282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5B2B8-7EB4-034E-DC27-B1DB752B39D3}"/>
              </a:ext>
            </a:extLst>
          </p:cNvPr>
          <p:cNvSpPr>
            <a:spLocks noGrp="1"/>
          </p:cNvSpPr>
          <p:nvPr>
            <p:ph type="title"/>
          </p:nvPr>
        </p:nvSpPr>
        <p:spPr>
          <a:xfrm>
            <a:off x="1964444" y="808056"/>
            <a:ext cx="3319381" cy="1077229"/>
          </a:xfrm>
        </p:spPr>
        <p:txBody>
          <a:bodyPr>
            <a:normAutofit/>
          </a:bodyPr>
          <a:lstStyle/>
          <a:p>
            <a:pPr algn="l"/>
            <a:r>
              <a:rPr lang="en-HK" b="1" i="0">
                <a:effectLst/>
                <a:latin typeface="brandon-grot-w01-light"/>
              </a:rPr>
              <a:t>The Restraining Cycle</a:t>
            </a:r>
            <a:endParaRPr lang="en-US"/>
          </a:p>
        </p:txBody>
      </p:sp>
      <p:sp>
        <p:nvSpPr>
          <p:cNvPr id="3" name="Content Placeholder 2">
            <a:extLst>
              <a:ext uri="{FF2B5EF4-FFF2-40B4-BE49-F238E27FC236}">
                <a16:creationId xmlns:a16="http://schemas.microsoft.com/office/drawing/2014/main" id="{8276FE00-E8C0-9C65-264A-8A94B330FA67}"/>
              </a:ext>
            </a:extLst>
          </p:cNvPr>
          <p:cNvSpPr>
            <a:spLocks noGrp="1"/>
          </p:cNvSpPr>
          <p:nvPr>
            <p:ph idx="1"/>
          </p:nvPr>
        </p:nvSpPr>
        <p:spPr>
          <a:xfrm>
            <a:off x="1964444" y="2052116"/>
            <a:ext cx="3319381" cy="3997828"/>
          </a:xfrm>
        </p:spPr>
        <p:txBody>
          <a:bodyPr>
            <a:normAutofit/>
          </a:bodyPr>
          <a:lstStyle/>
          <a:p>
            <a:pPr rtl="0" fontAlgn="base">
              <a:lnSpc>
                <a:spcPct val="110000"/>
              </a:lnSpc>
            </a:pPr>
            <a:r>
              <a:rPr lang="en-HK" sz="1500" b="0" i="0">
                <a:effectLst/>
                <a:latin typeface="avenir-lt-w01_35-light1475496"/>
              </a:rPr>
              <a:t>The restraining cycle, also called control cycle, explains which element restrains which element. The explanations are quite intuitive. Fire controls metal because fire can melt metal. Metal controls wood because a metal ax can chop down wood. Wood controls earth because the roots of a tree can dig into the earth. Earth controls water because the earth absorbs and holds water. Water controls fire because water puts out fire.</a:t>
            </a:r>
          </a:p>
        </p:txBody>
      </p:sp>
      <p:pic>
        <p:nvPicPr>
          <p:cNvPr id="5" name="Picture 4" descr="Cross section of young plant and roots">
            <a:extLst>
              <a:ext uri="{FF2B5EF4-FFF2-40B4-BE49-F238E27FC236}">
                <a16:creationId xmlns:a16="http://schemas.microsoft.com/office/drawing/2014/main" id="{A39BBF80-8709-00CD-2179-D20F219E0ADF}"/>
              </a:ext>
            </a:extLst>
          </p:cNvPr>
          <p:cNvPicPr>
            <a:picLocks noChangeAspect="1"/>
          </p:cNvPicPr>
          <p:nvPr/>
        </p:nvPicPr>
        <p:blipFill rotWithShape="1">
          <a:blip r:embed="rId5"/>
          <a:srcRect l="43921" r="943"/>
          <a:stretch/>
        </p:blipFill>
        <p:spPr>
          <a:xfrm>
            <a:off x="6096543" y="227"/>
            <a:ext cx="5288377" cy="6858000"/>
          </a:xfrm>
          <a:prstGeom prst="rect">
            <a:avLst/>
          </a:prstGeom>
          <a:ln w="12700">
            <a:solidFill>
              <a:schemeClr val="tx1"/>
            </a:solidFill>
          </a:ln>
        </p:spPr>
      </p:pic>
      <p:sp>
        <p:nvSpPr>
          <p:cNvPr id="21" name="Rectangle 20">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266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7634A-249A-1D45-D75A-8348ECAB1318}"/>
              </a:ext>
            </a:extLst>
          </p:cNvPr>
          <p:cNvSpPr>
            <a:spLocks noGrp="1"/>
          </p:cNvSpPr>
          <p:nvPr>
            <p:ph type="title"/>
          </p:nvPr>
        </p:nvSpPr>
        <p:spPr>
          <a:xfrm>
            <a:off x="1974738" y="808056"/>
            <a:ext cx="4986954" cy="1077229"/>
          </a:xfrm>
        </p:spPr>
        <p:txBody>
          <a:bodyPr>
            <a:normAutofit/>
          </a:bodyPr>
          <a:lstStyle/>
          <a:p>
            <a:pPr algn="l"/>
            <a:r>
              <a:rPr lang="en-HK" b="1" i="0">
                <a:effectLst/>
                <a:latin typeface="brandon-grot-w01-light"/>
              </a:rPr>
              <a:t>The Restraining Cycle</a:t>
            </a:r>
            <a:endParaRPr lang="en-US"/>
          </a:p>
        </p:txBody>
      </p:sp>
      <p:sp>
        <p:nvSpPr>
          <p:cNvPr id="3" name="Content Placeholder 2">
            <a:extLst>
              <a:ext uri="{FF2B5EF4-FFF2-40B4-BE49-F238E27FC236}">
                <a16:creationId xmlns:a16="http://schemas.microsoft.com/office/drawing/2014/main" id="{396C0393-FF5B-FDC9-857E-66D81FF8FE4E}"/>
              </a:ext>
            </a:extLst>
          </p:cNvPr>
          <p:cNvSpPr>
            <a:spLocks noGrp="1"/>
          </p:cNvSpPr>
          <p:nvPr>
            <p:ph idx="1"/>
          </p:nvPr>
        </p:nvSpPr>
        <p:spPr>
          <a:xfrm>
            <a:off x="1974739" y="2052116"/>
            <a:ext cx="4901548" cy="3997828"/>
          </a:xfrm>
        </p:spPr>
        <p:txBody>
          <a:bodyPr>
            <a:normAutofit lnSpcReduction="10000"/>
          </a:bodyPr>
          <a:lstStyle/>
          <a:p>
            <a:pPr>
              <a:lnSpc>
                <a:spcPct val="110000"/>
              </a:lnSpc>
            </a:pPr>
            <a:r>
              <a:rPr lang="en-HK" sz="1800" b="0" i="0">
                <a:effectLst/>
                <a:latin typeface="avenir-lt-w01_35-light1475496"/>
              </a:rPr>
              <a:t>So how does the restraining cycle relate to health? To give an example, the lungs (metal) suppress the liver (wood). Normally, when we get angry or stressed (two emotions that really affect the liver), taking some deep breaths can calm us down. That’s a healthy relationship of the lungs (metal) suppressing the liver (wood). An unhealthy situation would be if you got so angry or stressed that the lungs are unable to suppress the liver, and then even damages the liver. Indeed, too much stress and anger does damage the liver.</a:t>
            </a:r>
            <a:endParaRPr lang="en-US" sz="1800"/>
          </a:p>
        </p:txBody>
      </p:sp>
      <p:sp>
        <p:nvSpPr>
          <p:cNvPr id="17"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eaf skeleton on green tone background">
            <a:extLst>
              <a:ext uri="{FF2B5EF4-FFF2-40B4-BE49-F238E27FC236}">
                <a16:creationId xmlns:a16="http://schemas.microsoft.com/office/drawing/2014/main" id="{5554A2F8-286B-A113-8843-182289D2A87C}"/>
              </a:ext>
            </a:extLst>
          </p:cNvPr>
          <p:cNvPicPr>
            <a:picLocks noChangeAspect="1"/>
          </p:cNvPicPr>
          <p:nvPr/>
        </p:nvPicPr>
        <p:blipFill rotWithShape="1">
          <a:blip r:embed="rId3"/>
          <a:srcRect l="25950" r="28721" b="-2"/>
          <a:stretch/>
        </p:blipFill>
        <p:spPr>
          <a:xfrm>
            <a:off x="7534656" y="227"/>
            <a:ext cx="4657039" cy="6858000"/>
          </a:xfrm>
          <a:prstGeom prst="rect">
            <a:avLst/>
          </a:prstGeom>
        </p:spPr>
      </p:pic>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3582086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26"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0DE3F4-05ED-A066-0F27-3A811279383C}"/>
              </a:ext>
            </a:extLst>
          </p:cNvPr>
          <p:cNvSpPr>
            <a:spLocks noGrp="1"/>
          </p:cNvSpPr>
          <p:nvPr>
            <p:ph type="title"/>
          </p:nvPr>
        </p:nvSpPr>
        <p:spPr>
          <a:xfrm>
            <a:off x="2188901" y="808056"/>
            <a:ext cx="8381238" cy="1077229"/>
          </a:xfrm>
        </p:spPr>
        <p:txBody>
          <a:bodyPr>
            <a:normAutofit/>
          </a:bodyPr>
          <a:lstStyle/>
          <a:p>
            <a:pPr algn="l"/>
            <a:endParaRPr lang="en-US" sz="4800"/>
          </a:p>
        </p:txBody>
      </p:sp>
      <p:sp>
        <p:nvSpPr>
          <p:cNvPr id="3" name="Content Placeholder 2">
            <a:extLst>
              <a:ext uri="{FF2B5EF4-FFF2-40B4-BE49-F238E27FC236}">
                <a16:creationId xmlns:a16="http://schemas.microsoft.com/office/drawing/2014/main" id="{3F7110BD-3614-0CA8-B521-1A4CF87A6B02}"/>
              </a:ext>
            </a:extLst>
          </p:cNvPr>
          <p:cNvSpPr>
            <a:spLocks noGrp="1"/>
          </p:cNvSpPr>
          <p:nvPr>
            <p:ph idx="1"/>
          </p:nvPr>
        </p:nvSpPr>
        <p:spPr>
          <a:xfrm>
            <a:off x="2256639" y="2052116"/>
            <a:ext cx="6572814" cy="3997828"/>
          </a:xfrm>
        </p:spPr>
        <p:txBody>
          <a:bodyPr anchor="t">
            <a:normAutofit/>
          </a:bodyPr>
          <a:lstStyle/>
          <a:p>
            <a:pPr rtl="0" fontAlgn="base">
              <a:lnSpc>
                <a:spcPct val="110000"/>
              </a:lnSpc>
            </a:pPr>
            <a:br>
              <a:rPr lang="en-HK" sz="1500" b="0" i="0">
                <a:effectLst/>
                <a:latin typeface="avenir-lt-w01_35-light1475496"/>
              </a:rPr>
            </a:br>
            <a:r>
              <a:rPr lang="en-HK" sz="1500" b="0" i="0">
                <a:effectLst/>
                <a:latin typeface="avenir-lt-w01_35-light1475496"/>
              </a:rPr>
              <a:t>Another application of the restraining cycle can be found in emotions. </a:t>
            </a:r>
          </a:p>
          <a:p>
            <a:pPr lvl="1" fontAlgn="base">
              <a:lnSpc>
                <a:spcPct val="110000"/>
              </a:lnSpc>
              <a:buFont typeface="Arial" panose="020B0604020202020204" pitchFamily="34" charset="0"/>
              <a:buChar char="•"/>
            </a:pPr>
            <a:r>
              <a:rPr lang="en-HK" sz="1500" b="1" i="0">
                <a:effectLst/>
                <a:latin typeface="var(--ricos-custom-p-font-family,unset)"/>
              </a:rPr>
              <a:t>Sorrow (metal) overcomes anger (wood)</a:t>
            </a:r>
            <a:r>
              <a:rPr lang="en-HK" sz="1500" b="0" i="0">
                <a:effectLst/>
                <a:latin typeface="var(--ricos-custom-p-font-family,unset)"/>
              </a:rPr>
              <a:t>: When people are too sad, they can’t feel anger</a:t>
            </a:r>
          </a:p>
          <a:p>
            <a:pPr lvl="1" fontAlgn="base">
              <a:lnSpc>
                <a:spcPct val="110000"/>
              </a:lnSpc>
              <a:buFont typeface="Arial" panose="020B0604020202020204" pitchFamily="34" charset="0"/>
              <a:buChar char="•"/>
            </a:pPr>
            <a:r>
              <a:rPr lang="en-HK" sz="1500" b="1" i="0">
                <a:effectLst/>
                <a:latin typeface="var(--ricos-custom-p-font-family,unset)"/>
              </a:rPr>
              <a:t>Anger (wood) overcomes worry (earth)</a:t>
            </a:r>
            <a:r>
              <a:rPr lang="en-HK" sz="1500" b="0" i="0">
                <a:effectLst/>
                <a:latin typeface="var(--ricos-custom-p-font-family,unset)"/>
              </a:rPr>
              <a:t>: When people are too angry, they don’t worry about anything before acting out in rage</a:t>
            </a:r>
          </a:p>
          <a:p>
            <a:pPr lvl="1" fontAlgn="base">
              <a:lnSpc>
                <a:spcPct val="110000"/>
              </a:lnSpc>
              <a:buFont typeface="Arial" panose="020B0604020202020204" pitchFamily="34" charset="0"/>
              <a:buChar char="•"/>
            </a:pPr>
            <a:r>
              <a:rPr lang="en-HK" sz="1500" b="1" i="0">
                <a:effectLst/>
                <a:latin typeface="var(--ricos-custom-p-font-family,unset)"/>
              </a:rPr>
              <a:t>Worry (earth) overcomes fear (water)</a:t>
            </a:r>
            <a:r>
              <a:rPr lang="en-HK" sz="1500" b="0" i="0">
                <a:effectLst/>
                <a:latin typeface="var(--ricos-custom-p-font-family,unset)"/>
              </a:rPr>
              <a:t>: When people are too worried, they get mentally exhausted and no longer feel fear</a:t>
            </a:r>
          </a:p>
          <a:p>
            <a:pPr lvl="1" fontAlgn="base">
              <a:lnSpc>
                <a:spcPct val="110000"/>
              </a:lnSpc>
              <a:buFont typeface="Arial" panose="020B0604020202020204" pitchFamily="34" charset="0"/>
              <a:buChar char="•"/>
            </a:pPr>
            <a:r>
              <a:rPr lang="en-HK" sz="1500" b="1" i="0">
                <a:effectLst/>
                <a:latin typeface="var(--ricos-custom-p-font-family,unset)"/>
              </a:rPr>
              <a:t>Fear (water) overcomes joy (fire)</a:t>
            </a:r>
            <a:r>
              <a:rPr lang="en-HK" sz="1500" b="0" i="0">
                <a:effectLst/>
                <a:latin typeface="var(--ricos-custom-p-font-family,unset)"/>
              </a:rPr>
              <a:t>: When people are too fearful, they can’t feel joy</a:t>
            </a:r>
          </a:p>
          <a:p>
            <a:pPr lvl="1" fontAlgn="base">
              <a:lnSpc>
                <a:spcPct val="110000"/>
              </a:lnSpc>
              <a:buFont typeface="Arial" panose="020B0604020202020204" pitchFamily="34" charset="0"/>
              <a:buChar char="•"/>
            </a:pPr>
            <a:r>
              <a:rPr lang="en-HK" sz="1500" b="1" i="0">
                <a:effectLst/>
                <a:latin typeface="var(--ricos-custom-p-font-family,unset)"/>
              </a:rPr>
              <a:t>Joy (fire) overcomes sorrow (metal): </a:t>
            </a:r>
            <a:r>
              <a:rPr lang="en-HK" sz="1500" b="0" i="0">
                <a:effectLst/>
                <a:latin typeface="var(--ricos-custom-p-font-family,unset)"/>
              </a:rPr>
              <a:t>When people are very joyful, they obviously don’t feel sad</a:t>
            </a:r>
          </a:p>
          <a:p>
            <a:pPr>
              <a:lnSpc>
                <a:spcPct val="110000"/>
              </a:lnSpc>
            </a:pPr>
            <a:endParaRPr lang="en-US" sz="1500"/>
          </a:p>
        </p:txBody>
      </p:sp>
    </p:spTree>
    <p:extLst>
      <p:ext uri="{BB962C8B-B14F-4D97-AF65-F5344CB8AC3E}">
        <p14:creationId xmlns:p14="http://schemas.microsoft.com/office/powerpoint/2010/main" val="3944304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descr="Close-up unopened pill packets">
            <a:extLst>
              <a:ext uri="{FF2B5EF4-FFF2-40B4-BE49-F238E27FC236}">
                <a16:creationId xmlns:a16="http://schemas.microsoft.com/office/drawing/2014/main" id="{FB21893A-4C20-4FE4-5168-900E984905D8}"/>
              </a:ext>
            </a:extLst>
          </p:cNvPr>
          <p:cNvPicPr>
            <a:picLocks noChangeAspect="1"/>
          </p:cNvPicPr>
          <p:nvPr/>
        </p:nvPicPr>
        <p:blipFill rotWithShape="1">
          <a:blip r:embed="rId2">
            <a:duotone>
              <a:schemeClr val="bg2">
                <a:shade val="45000"/>
                <a:satMod val="135000"/>
              </a:schemeClr>
              <a:prstClr val="white"/>
            </a:duotone>
            <a:alphaModFix amt="25000"/>
          </a:blip>
          <a:srcRect t="3259" r="-1" b="11187"/>
          <a:stretch/>
        </p:blipFill>
        <p:spPr>
          <a:xfrm>
            <a:off x="153" y="10"/>
            <a:ext cx="12191695" cy="6857990"/>
          </a:xfrm>
          <a:prstGeom prst="rect">
            <a:avLst/>
          </a:prstGeom>
        </p:spPr>
      </p:pic>
      <p:pic>
        <p:nvPicPr>
          <p:cNvPr id="21"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9046B30-9851-789B-C92F-760132B58BFB}"/>
              </a:ext>
            </a:extLst>
          </p:cNvPr>
          <p:cNvSpPr>
            <a:spLocks noGrp="1"/>
          </p:cNvSpPr>
          <p:nvPr>
            <p:ph type="title"/>
          </p:nvPr>
        </p:nvSpPr>
        <p:spPr>
          <a:xfrm>
            <a:off x="2611808" y="808056"/>
            <a:ext cx="7958331" cy="1077229"/>
          </a:xfrm>
        </p:spPr>
        <p:txBody>
          <a:bodyPr>
            <a:normAutofit/>
          </a:bodyPr>
          <a:lstStyle/>
          <a:p>
            <a:pPr algn="l"/>
            <a:r>
              <a:rPr lang="en-US" dirty="0"/>
              <a:t>Classwork 3.1 (part 2)</a:t>
            </a:r>
          </a:p>
        </p:txBody>
      </p:sp>
      <p:sp>
        <p:nvSpPr>
          <p:cNvPr id="22"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071E3A1B-8101-0BB7-4118-2ADE0BDA5166}"/>
              </a:ext>
            </a:extLst>
          </p:cNvPr>
          <p:cNvSpPr>
            <a:spLocks noGrp="1"/>
          </p:cNvSpPr>
          <p:nvPr>
            <p:ph idx="1"/>
          </p:nvPr>
        </p:nvSpPr>
        <p:spPr>
          <a:xfrm>
            <a:off x="2610579" y="2052116"/>
            <a:ext cx="7959560" cy="3997828"/>
          </a:xfrm>
        </p:spPr>
        <p:txBody>
          <a:bodyPr>
            <a:normAutofit/>
          </a:bodyPr>
          <a:lstStyle/>
          <a:p>
            <a:pPr>
              <a:buFont typeface="+mj-lt"/>
              <a:buAutoNum type="arabicPeriod"/>
            </a:pPr>
            <a:r>
              <a:rPr lang="en-HK" b="0" i="0" dirty="0">
                <a:effectLst/>
                <a:latin typeface="Open Sans" panose="020B0606030504020204" pitchFamily="34" charset="0"/>
              </a:rPr>
              <a:t>What is “yin yang” and how does it relate to health?</a:t>
            </a:r>
          </a:p>
          <a:p>
            <a:pPr>
              <a:buFont typeface="+mj-lt"/>
              <a:buAutoNum type="arabicPeriod"/>
            </a:pPr>
            <a:r>
              <a:rPr lang="en-HK" b="0" i="0" dirty="0">
                <a:effectLst/>
                <a:latin typeface="Open Sans" panose="020B0606030504020204" pitchFamily="34" charset="0"/>
              </a:rPr>
              <a:t>What is “qi” and “blood” in TCM?</a:t>
            </a:r>
          </a:p>
          <a:p>
            <a:pPr>
              <a:buFont typeface="+mj-lt"/>
              <a:buAutoNum type="arabicPeriod"/>
            </a:pPr>
            <a:r>
              <a:rPr lang="en-HK" b="0" i="0" dirty="0">
                <a:effectLst/>
                <a:latin typeface="Open Sans" panose="020B0606030504020204" pitchFamily="34" charset="0"/>
              </a:rPr>
              <a:t>What are acupoints and how can we use them for our health?</a:t>
            </a:r>
          </a:p>
          <a:p>
            <a:pPr>
              <a:buFont typeface="+mj-lt"/>
              <a:buAutoNum type="arabicPeriod"/>
            </a:pPr>
            <a:r>
              <a:rPr lang="en-HK" b="0" i="0" dirty="0">
                <a:effectLst/>
                <a:latin typeface="Open Sans" panose="020B0606030504020204" pitchFamily="34" charset="0"/>
              </a:rPr>
              <a:t>What are the five elements and how do they relate to health?</a:t>
            </a:r>
          </a:p>
          <a:p>
            <a:pPr>
              <a:buFont typeface="+mj-lt"/>
              <a:buAutoNum type="arabicPeriod"/>
            </a:pPr>
            <a:r>
              <a:rPr lang="en-HK" b="0" i="0" dirty="0">
                <a:effectLst/>
                <a:latin typeface="Open Sans" panose="020B0606030504020204" pitchFamily="34" charset="0"/>
              </a:rPr>
              <a:t>How do the five elements relate to our emotions?</a:t>
            </a:r>
          </a:p>
          <a:p>
            <a:endParaRPr lang="en-US" dirty="0"/>
          </a:p>
        </p:txBody>
      </p:sp>
    </p:spTree>
    <p:extLst>
      <p:ext uri="{BB962C8B-B14F-4D97-AF65-F5344CB8AC3E}">
        <p14:creationId xmlns:p14="http://schemas.microsoft.com/office/powerpoint/2010/main" val="409914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ross section of young plant and roots">
            <a:extLst>
              <a:ext uri="{FF2B5EF4-FFF2-40B4-BE49-F238E27FC236}">
                <a16:creationId xmlns:a16="http://schemas.microsoft.com/office/drawing/2014/main" id="{82749923-95F7-84FE-4BED-86A39E990C96}"/>
              </a:ext>
            </a:extLst>
          </p:cNvPr>
          <p:cNvPicPr>
            <a:picLocks noChangeAspect="1"/>
          </p:cNvPicPr>
          <p:nvPr/>
        </p:nvPicPr>
        <p:blipFill rotWithShape="1">
          <a:blip r:embed="rId2">
            <a:duotone>
              <a:schemeClr val="bg2">
                <a:shade val="45000"/>
                <a:satMod val="135000"/>
              </a:schemeClr>
              <a:prstClr val="white"/>
            </a:duotone>
            <a:alphaModFix amt="25000"/>
          </a:blip>
          <a:srcRect t="2422" r="-1" b="18904"/>
          <a:stretch/>
        </p:blipFill>
        <p:spPr>
          <a:xfrm>
            <a:off x="153" y="10"/>
            <a:ext cx="12191695" cy="6857990"/>
          </a:xfrm>
          <a:prstGeom prst="rect">
            <a:avLst/>
          </a:prstGeom>
        </p:spPr>
      </p:pic>
      <p:pic>
        <p:nvPicPr>
          <p:cNvPr id="13"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5EA17BDF-001E-C6C2-9BAA-7067C66B28BE}"/>
              </a:ext>
            </a:extLst>
          </p:cNvPr>
          <p:cNvSpPr>
            <a:spLocks noGrp="1"/>
          </p:cNvSpPr>
          <p:nvPr>
            <p:ph type="title"/>
          </p:nvPr>
        </p:nvSpPr>
        <p:spPr>
          <a:xfrm>
            <a:off x="2611808" y="808056"/>
            <a:ext cx="7958331" cy="1077229"/>
          </a:xfrm>
        </p:spPr>
        <p:txBody>
          <a:bodyPr>
            <a:normAutofit/>
          </a:bodyPr>
          <a:lstStyle/>
          <a:p>
            <a:pPr algn="l"/>
            <a:r>
              <a:rPr lang="en-US" dirty="0"/>
              <a:t>Homework 3.1</a:t>
            </a:r>
            <a:endParaRPr lang="en-US"/>
          </a:p>
        </p:txBody>
      </p:sp>
      <p:sp>
        <p:nvSpPr>
          <p:cNvPr id="15"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6B55E5-B2C2-8193-2935-8CDD8E32A061}"/>
              </a:ext>
            </a:extLst>
          </p:cNvPr>
          <p:cNvSpPr>
            <a:spLocks noGrp="1"/>
          </p:cNvSpPr>
          <p:nvPr>
            <p:ph idx="1"/>
          </p:nvPr>
        </p:nvSpPr>
        <p:spPr>
          <a:xfrm>
            <a:off x="2610579" y="2052116"/>
            <a:ext cx="7959560" cy="3997828"/>
          </a:xfrm>
        </p:spPr>
        <p:txBody>
          <a:bodyPr>
            <a:normAutofit/>
          </a:bodyPr>
          <a:lstStyle/>
          <a:p>
            <a:pPr marL="0" indent="0">
              <a:buNone/>
            </a:pPr>
            <a:r>
              <a:rPr lang="en-HK" sz="1900" b="0" i="0" dirty="0">
                <a:effectLst/>
                <a:latin typeface="Open Sans" panose="020B0606030504020204" pitchFamily="34" charset="0"/>
              </a:rPr>
              <a:t>Discuss these questions:</a:t>
            </a:r>
          </a:p>
          <a:p>
            <a:pPr>
              <a:buFont typeface="+mj-lt"/>
              <a:buAutoNum type="arabicPeriod"/>
            </a:pPr>
            <a:r>
              <a:rPr lang="en-HK" sz="1900" b="1" i="0" dirty="0">
                <a:effectLst/>
                <a:latin typeface="Open Sans" panose="020B0606030504020204" pitchFamily="34" charset="0"/>
              </a:rPr>
              <a:t>Knowledge</a:t>
            </a:r>
            <a:r>
              <a:rPr lang="en-HK" sz="1900" b="0" i="0" dirty="0">
                <a:effectLst/>
                <a:latin typeface="Open Sans" panose="020B0606030504020204" pitchFamily="34" charset="0"/>
              </a:rPr>
              <a:t>: For each element, list the associated </a:t>
            </a:r>
            <a:r>
              <a:rPr lang="en-HK" sz="1900" b="0" i="0" dirty="0" err="1">
                <a:effectLst/>
                <a:latin typeface="Open Sans" panose="020B0606030504020204" pitchFamily="34" charset="0"/>
              </a:rPr>
              <a:t>flavor</a:t>
            </a:r>
            <a:r>
              <a:rPr lang="en-HK" sz="1900" b="0" i="0" dirty="0">
                <a:effectLst/>
                <a:latin typeface="Open Sans" panose="020B0606030504020204" pitchFamily="34" charset="0"/>
              </a:rPr>
              <a:t> and emotions.</a:t>
            </a:r>
          </a:p>
          <a:p>
            <a:pPr>
              <a:buFont typeface="+mj-lt"/>
              <a:buAutoNum type="arabicPeriod"/>
            </a:pPr>
            <a:r>
              <a:rPr lang="en-HK" sz="1900" b="1" i="0" dirty="0">
                <a:effectLst/>
                <a:latin typeface="Open Sans" panose="020B0606030504020204" pitchFamily="34" charset="0"/>
              </a:rPr>
              <a:t>Thinking</a:t>
            </a:r>
            <a:r>
              <a:rPr lang="en-HK" sz="1900" b="0" i="0" dirty="0">
                <a:effectLst/>
                <a:latin typeface="Open Sans" panose="020B0606030504020204" pitchFamily="34" charset="0"/>
              </a:rPr>
              <a:t>: If someone eats too much salty food, predict what will happen to their health according to the Five Elements Framework.</a:t>
            </a:r>
          </a:p>
          <a:p>
            <a:pPr>
              <a:buFont typeface="+mj-lt"/>
              <a:buAutoNum type="arabicPeriod"/>
            </a:pPr>
            <a:r>
              <a:rPr lang="en-HK" sz="1900" b="1" i="0" dirty="0">
                <a:effectLst/>
                <a:latin typeface="Open Sans" panose="020B0606030504020204" pitchFamily="34" charset="0"/>
              </a:rPr>
              <a:t>Communication and Application</a:t>
            </a:r>
            <a:r>
              <a:rPr lang="en-HK" sz="1900" b="0" i="0" dirty="0">
                <a:effectLst/>
                <a:latin typeface="Open Sans" panose="020B0606030504020204" pitchFamily="34" charset="0"/>
              </a:rPr>
              <a:t>: Joe gets angry often, even at small things in life. He often craves sour food too. Explain to Joey how his anger and cravings for sour food are related. What should he do to reduce his anger according to TCM?</a:t>
            </a:r>
          </a:p>
          <a:p>
            <a:endParaRPr lang="en-US" sz="1900" dirty="0"/>
          </a:p>
        </p:txBody>
      </p:sp>
    </p:spTree>
    <p:extLst>
      <p:ext uri="{BB962C8B-B14F-4D97-AF65-F5344CB8AC3E}">
        <p14:creationId xmlns:p14="http://schemas.microsoft.com/office/powerpoint/2010/main" val="316011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45E8-5FC6-105E-DA96-AC74D2A18DFD}"/>
              </a:ext>
            </a:extLst>
          </p:cNvPr>
          <p:cNvSpPr>
            <a:spLocks noGrp="1"/>
          </p:cNvSpPr>
          <p:nvPr>
            <p:ph type="title"/>
          </p:nvPr>
        </p:nvSpPr>
        <p:spPr/>
        <p:txBody>
          <a:bodyPr/>
          <a:lstStyle/>
          <a:p>
            <a:r>
              <a:rPr lang="en-US" dirty="0"/>
              <a:t>Class Announcement </a:t>
            </a:r>
          </a:p>
        </p:txBody>
      </p:sp>
      <p:sp>
        <p:nvSpPr>
          <p:cNvPr id="3" name="Content Placeholder 2">
            <a:extLst>
              <a:ext uri="{FF2B5EF4-FFF2-40B4-BE49-F238E27FC236}">
                <a16:creationId xmlns:a16="http://schemas.microsoft.com/office/drawing/2014/main" id="{AC574AF2-5DFA-D61C-7982-6EB8F50547A2}"/>
              </a:ext>
            </a:extLst>
          </p:cNvPr>
          <p:cNvSpPr>
            <a:spLocks noGrp="1"/>
          </p:cNvSpPr>
          <p:nvPr>
            <p:ph idx="1"/>
          </p:nvPr>
        </p:nvSpPr>
        <p:spPr/>
        <p:txBody>
          <a:bodyPr/>
          <a:lstStyle/>
          <a:p>
            <a:r>
              <a:rPr lang="en-US" dirty="0"/>
              <a:t>Assignment 3 arrangement: </a:t>
            </a:r>
          </a:p>
          <a:p>
            <a:pPr lvl="1"/>
            <a:r>
              <a:rPr lang="en-US" dirty="0"/>
              <a:t>We will talk about how to finish assignment 3 tomorrow</a:t>
            </a:r>
          </a:p>
        </p:txBody>
      </p:sp>
    </p:spTree>
    <p:extLst>
      <p:ext uri="{BB962C8B-B14F-4D97-AF65-F5344CB8AC3E}">
        <p14:creationId xmlns:p14="http://schemas.microsoft.com/office/powerpoint/2010/main" val="890213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0872-704F-BD0F-5783-D36E99AC38FC}"/>
              </a:ext>
            </a:extLst>
          </p:cNvPr>
          <p:cNvSpPr>
            <a:spLocks noGrp="1"/>
          </p:cNvSpPr>
          <p:nvPr>
            <p:ph type="ctrTitle"/>
          </p:nvPr>
        </p:nvSpPr>
        <p:spPr/>
        <p:txBody>
          <a:bodyPr/>
          <a:lstStyle/>
          <a:p>
            <a:r>
              <a:rPr lang="en-US" dirty="0"/>
              <a:t>See you all! </a:t>
            </a:r>
          </a:p>
        </p:txBody>
      </p:sp>
      <p:sp>
        <p:nvSpPr>
          <p:cNvPr id="3" name="Subtitle 2">
            <a:extLst>
              <a:ext uri="{FF2B5EF4-FFF2-40B4-BE49-F238E27FC236}">
                <a16:creationId xmlns:a16="http://schemas.microsoft.com/office/drawing/2014/main" id="{66E63E84-9C06-81A7-829C-ED1D277637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783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B3ED-96C3-EE14-4924-97126D193A7A}"/>
              </a:ext>
            </a:extLst>
          </p:cNvPr>
          <p:cNvSpPr>
            <a:spLocks noGrp="1"/>
          </p:cNvSpPr>
          <p:nvPr>
            <p:ph type="title"/>
          </p:nvPr>
        </p:nvSpPr>
        <p:spPr/>
        <p:txBody>
          <a:bodyPr/>
          <a:lstStyle/>
          <a:p>
            <a:r>
              <a:rPr lang="en-US" dirty="0"/>
              <a:t>Midterm test result</a:t>
            </a:r>
          </a:p>
        </p:txBody>
      </p:sp>
      <p:sp>
        <p:nvSpPr>
          <p:cNvPr id="4" name="Content Placeholder 3">
            <a:extLst>
              <a:ext uri="{FF2B5EF4-FFF2-40B4-BE49-F238E27FC236}">
                <a16:creationId xmlns:a16="http://schemas.microsoft.com/office/drawing/2014/main" id="{FE03172D-087A-677D-73EC-0132947B6AE0}"/>
              </a:ext>
            </a:extLst>
          </p:cNvPr>
          <p:cNvSpPr>
            <a:spLocks noGrp="1"/>
          </p:cNvSpPr>
          <p:nvPr>
            <p:ph sz="half" idx="1"/>
          </p:nvPr>
        </p:nvSpPr>
        <p:spPr/>
        <p:txBody>
          <a:bodyPr/>
          <a:lstStyle/>
          <a:p>
            <a:r>
              <a:rPr lang="en-US" dirty="0"/>
              <a:t>Average mark: 47.29</a:t>
            </a:r>
          </a:p>
          <a:p>
            <a:r>
              <a:rPr lang="en-US" dirty="0"/>
              <a:t>Standard Deviation: 18.86</a:t>
            </a:r>
          </a:p>
        </p:txBody>
      </p:sp>
      <p:graphicFrame>
        <p:nvGraphicFramePr>
          <p:cNvPr id="7" name="Table 7">
            <a:extLst>
              <a:ext uri="{FF2B5EF4-FFF2-40B4-BE49-F238E27FC236}">
                <a16:creationId xmlns:a16="http://schemas.microsoft.com/office/drawing/2014/main" id="{75843E42-03CB-F628-0CDB-D26FF4A623CE}"/>
              </a:ext>
            </a:extLst>
          </p:cNvPr>
          <p:cNvGraphicFramePr>
            <a:graphicFrameLocks noGrp="1"/>
          </p:cNvGraphicFramePr>
          <p:nvPr>
            <p:extLst>
              <p:ext uri="{D42A27DB-BD31-4B8C-83A1-F6EECF244321}">
                <p14:modId xmlns:p14="http://schemas.microsoft.com/office/powerpoint/2010/main" val="2022197387"/>
              </p:ext>
            </p:extLst>
          </p:nvPr>
        </p:nvGraphicFramePr>
        <p:xfrm>
          <a:off x="1932198" y="3547212"/>
          <a:ext cx="9130272" cy="1007631"/>
        </p:xfrm>
        <a:graphic>
          <a:graphicData uri="http://schemas.openxmlformats.org/drawingml/2006/table">
            <a:tbl>
              <a:tblPr firstRow="1" bandRow="1">
                <a:tableStyleId>{5C22544A-7EE6-4342-B048-85BDC9FD1C3A}</a:tableStyleId>
              </a:tblPr>
              <a:tblGrid>
                <a:gridCol w="760856">
                  <a:extLst>
                    <a:ext uri="{9D8B030D-6E8A-4147-A177-3AD203B41FA5}">
                      <a16:colId xmlns:a16="http://schemas.microsoft.com/office/drawing/2014/main" val="3353299997"/>
                    </a:ext>
                  </a:extLst>
                </a:gridCol>
                <a:gridCol w="760856">
                  <a:extLst>
                    <a:ext uri="{9D8B030D-6E8A-4147-A177-3AD203B41FA5}">
                      <a16:colId xmlns:a16="http://schemas.microsoft.com/office/drawing/2014/main" val="1654408266"/>
                    </a:ext>
                  </a:extLst>
                </a:gridCol>
                <a:gridCol w="760856">
                  <a:extLst>
                    <a:ext uri="{9D8B030D-6E8A-4147-A177-3AD203B41FA5}">
                      <a16:colId xmlns:a16="http://schemas.microsoft.com/office/drawing/2014/main" val="2263462641"/>
                    </a:ext>
                  </a:extLst>
                </a:gridCol>
                <a:gridCol w="760856">
                  <a:extLst>
                    <a:ext uri="{9D8B030D-6E8A-4147-A177-3AD203B41FA5}">
                      <a16:colId xmlns:a16="http://schemas.microsoft.com/office/drawing/2014/main" val="4212440582"/>
                    </a:ext>
                  </a:extLst>
                </a:gridCol>
                <a:gridCol w="760856">
                  <a:extLst>
                    <a:ext uri="{9D8B030D-6E8A-4147-A177-3AD203B41FA5}">
                      <a16:colId xmlns:a16="http://schemas.microsoft.com/office/drawing/2014/main" val="2322692603"/>
                    </a:ext>
                  </a:extLst>
                </a:gridCol>
                <a:gridCol w="760856">
                  <a:extLst>
                    <a:ext uri="{9D8B030D-6E8A-4147-A177-3AD203B41FA5}">
                      <a16:colId xmlns:a16="http://schemas.microsoft.com/office/drawing/2014/main" val="4204377039"/>
                    </a:ext>
                  </a:extLst>
                </a:gridCol>
                <a:gridCol w="760856">
                  <a:extLst>
                    <a:ext uri="{9D8B030D-6E8A-4147-A177-3AD203B41FA5}">
                      <a16:colId xmlns:a16="http://schemas.microsoft.com/office/drawing/2014/main" val="888047950"/>
                    </a:ext>
                  </a:extLst>
                </a:gridCol>
                <a:gridCol w="760856">
                  <a:extLst>
                    <a:ext uri="{9D8B030D-6E8A-4147-A177-3AD203B41FA5}">
                      <a16:colId xmlns:a16="http://schemas.microsoft.com/office/drawing/2014/main" val="3884793486"/>
                    </a:ext>
                  </a:extLst>
                </a:gridCol>
                <a:gridCol w="760856">
                  <a:extLst>
                    <a:ext uri="{9D8B030D-6E8A-4147-A177-3AD203B41FA5}">
                      <a16:colId xmlns:a16="http://schemas.microsoft.com/office/drawing/2014/main" val="3267863806"/>
                    </a:ext>
                  </a:extLst>
                </a:gridCol>
                <a:gridCol w="760856">
                  <a:extLst>
                    <a:ext uri="{9D8B030D-6E8A-4147-A177-3AD203B41FA5}">
                      <a16:colId xmlns:a16="http://schemas.microsoft.com/office/drawing/2014/main" val="34431061"/>
                    </a:ext>
                  </a:extLst>
                </a:gridCol>
                <a:gridCol w="760856">
                  <a:extLst>
                    <a:ext uri="{9D8B030D-6E8A-4147-A177-3AD203B41FA5}">
                      <a16:colId xmlns:a16="http://schemas.microsoft.com/office/drawing/2014/main" val="222796038"/>
                    </a:ext>
                  </a:extLst>
                </a:gridCol>
                <a:gridCol w="760856">
                  <a:extLst>
                    <a:ext uri="{9D8B030D-6E8A-4147-A177-3AD203B41FA5}">
                      <a16:colId xmlns:a16="http://schemas.microsoft.com/office/drawing/2014/main" val="1595089946"/>
                    </a:ext>
                  </a:extLst>
                </a:gridCol>
              </a:tblGrid>
              <a:tr h="634404">
                <a:tc>
                  <a:txBody>
                    <a:bodyPr/>
                    <a:lstStyle/>
                    <a:p>
                      <a:r>
                        <a:rPr lang="en-US" dirty="0"/>
                        <a:t>4+ (98)</a:t>
                      </a:r>
                    </a:p>
                  </a:txBody>
                  <a:tcPr/>
                </a:tc>
                <a:tc>
                  <a:txBody>
                    <a:bodyPr/>
                    <a:lstStyle/>
                    <a:p>
                      <a:r>
                        <a:rPr lang="en-US" dirty="0"/>
                        <a:t>4 (91)</a:t>
                      </a:r>
                    </a:p>
                  </a:txBody>
                  <a:tcPr/>
                </a:tc>
                <a:tc>
                  <a:txBody>
                    <a:bodyPr/>
                    <a:lstStyle/>
                    <a:p>
                      <a:r>
                        <a:rPr lang="en-US" dirty="0"/>
                        <a:t>4- (83)</a:t>
                      </a:r>
                    </a:p>
                  </a:txBody>
                  <a:tcPr/>
                </a:tc>
                <a:tc>
                  <a:txBody>
                    <a:bodyPr/>
                    <a:lstStyle/>
                    <a:p>
                      <a:r>
                        <a:rPr lang="en-US" dirty="0"/>
                        <a:t>3+ (78)</a:t>
                      </a:r>
                    </a:p>
                  </a:txBody>
                  <a:tcPr/>
                </a:tc>
                <a:tc>
                  <a:txBody>
                    <a:bodyPr/>
                    <a:lstStyle/>
                    <a:p>
                      <a:r>
                        <a:rPr lang="en-US" dirty="0"/>
                        <a:t>3 (75)</a:t>
                      </a:r>
                    </a:p>
                  </a:txBody>
                  <a:tcPr/>
                </a:tc>
                <a:tc>
                  <a:txBody>
                    <a:bodyPr/>
                    <a:lstStyle/>
                    <a:p>
                      <a:r>
                        <a:rPr lang="en-US" dirty="0"/>
                        <a:t>3- (71)</a:t>
                      </a:r>
                    </a:p>
                  </a:txBody>
                  <a:tcPr/>
                </a:tc>
                <a:tc>
                  <a:txBody>
                    <a:bodyPr/>
                    <a:lstStyle/>
                    <a:p>
                      <a:r>
                        <a:rPr lang="en-US" dirty="0"/>
                        <a:t>2+ (68)</a:t>
                      </a:r>
                    </a:p>
                  </a:txBody>
                  <a:tcPr/>
                </a:tc>
                <a:tc>
                  <a:txBody>
                    <a:bodyPr/>
                    <a:lstStyle/>
                    <a:p>
                      <a:r>
                        <a:rPr lang="en-US" dirty="0"/>
                        <a:t>2 (65)</a:t>
                      </a:r>
                    </a:p>
                  </a:txBody>
                  <a:tcPr/>
                </a:tc>
                <a:tc>
                  <a:txBody>
                    <a:bodyPr/>
                    <a:lstStyle/>
                    <a:p>
                      <a:r>
                        <a:rPr lang="en-US" dirty="0"/>
                        <a:t>2- (61)</a:t>
                      </a:r>
                    </a:p>
                  </a:txBody>
                  <a:tcPr/>
                </a:tc>
                <a:tc>
                  <a:txBody>
                    <a:bodyPr/>
                    <a:lstStyle/>
                    <a:p>
                      <a:r>
                        <a:rPr lang="en-US" dirty="0"/>
                        <a:t>1+ (58)</a:t>
                      </a:r>
                    </a:p>
                  </a:txBody>
                  <a:tcPr/>
                </a:tc>
                <a:tc>
                  <a:txBody>
                    <a:bodyPr/>
                    <a:lstStyle/>
                    <a:p>
                      <a:r>
                        <a:rPr lang="en-US" dirty="0"/>
                        <a:t>1 (55)</a:t>
                      </a:r>
                    </a:p>
                  </a:txBody>
                  <a:tcPr/>
                </a:tc>
                <a:tc>
                  <a:txBody>
                    <a:bodyPr/>
                    <a:lstStyle/>
                    <a:p>
                      <a:r>
                        <a:rPr lang="en-US" dirty="0"/>
                        <a:t>1- (51) </a:t>
                      </a:r>
                    </a:p>
                  </a:txBody>
                  <a:tcPr/>
                </a:tc>
                <a:extLst>
                  <a:ext uri="{0D108BD9-81ED-4DB2-BD59-A6C34878D82A}">
                    <a16:rowId xmlns:a16="http://schemas.microsoft.com/office/drawing/2014/main" val="3609287568"/>
                  </a:ext>
                </a:extLst>
              </a:tr>
              <a:tr h="367551">
                <a:tc>
                  <a:txBody>
                    <a:bodyPr/>
                    <a:lstStyle/>
                    <a:p>
                      <a:r>
                        <a:rPr lang="en-US" dirty="0"/>
                        <a:t>89</a:t>
                      </a:r>
                    </a:p>
                  </a:txBody>
                  <a:tcPr/>
                </a:tc>
                <a:tc>
                  <a:txBody>
                    <a:bodyPr/>
                    <a:lstStyle/>
                    <a:p>
                      <a:r>
                        <a:rPr lang="en-US" dirty="0"/>
                        <a:t>83</a:t>
                      </a:r>
                    </a:p>
                  </a:txBody>
                  <a:tcPr/>
                </a:tc>
                <a:tc>
                  <a:txBody>
                    <a:bodyPr/>
                    <a:lstStyle/>
                    <a:p>
                      <a:r>
                        <a:rPr lang="en-US" dirty="0"/>
                        <a:t>77</a:t>
                      </a:r>
                    </a:p>
                  </a:txBody>
                  <a:tcPr/>
                </a:tc>
                <a:tc>
                  <a:txBody>
                    <a:bodyPr/>
                    <a:lstStyle/>
                    <a:p>
                      <a:r>
                        <a:rPr lang="en-US" dirty="0"/>
                        <a:t>71</a:t>
                      </a:r>
                    </a:p>
                  </a:txBody>
                  <a:tcPr/>
                </a:tc>
                <a:tc>
                  <a:txBody>
                    <a:bodyPr/>
                    <a:lstStyle/>
                    <a:p>
                      <a:r>
                        <a:rPr lang="en-US" dirty="0"/>
                        <a:t>65</a:t>
                      </a:r>
                    </a:p>
                  </a:txBody>
                  <a:tcPr/>
                </a:tc>
                <a:tc>
                  <a:txBody>
                    <a:bodyPr/>
                    <a:lstStyle/>
                    <a:p>
                      <a:r>
                        <a:rPr lang="en-US" dirty="0"/>
                        <a:t>59</a:t>
                      </a:r>
                    </a:p>
                  </a:txBody>
                  <a:tcPr/>
                </a:tc>
                <a:tc>
                  <a:txBody>
                    <a:bodyPr/>
                    <a:lstStyle/>
                    <a:p>
                      <a:r>
                        <a:rPr lang="en-US" dirty="0"/>
                        <a:t>53</a:t>
                      </a:r>
                    </a:p>
                  </a:txBody>
                  <a:tcPr/>
                </a:tc>
                <a:tc>
                  <a:txBody>
                    <a:bodyPr/>
                    <a:lstStyle/>
                    <a:p>
                      <a:r>
                        <a:rPr lang="en-US" b="1" dirty="0"/>
                        <a:t>47</a:t>
                      </a:r>
                    </a:p>
                  </a:txBody>
                  <a:tcPr/>
                </a:tc>
                <a:tc>
                  <a:txBody>
                    <a:bodyPr/>
                    <a:lstStyle/>
                    <a:p>
                      <a:r>
                        <a:rPr lang="en-US" dirty="0"/>
                        <a:t>41</a:t>
                      </a:r>
                    </a:p>
                  </a:txBody>
                  <a:tcPr/>
                </a:tc>
                <a:tc>
                  <a:txBody>
                    <a:bodyPr/>
                    <a:lstStyle/>
                    <a:p>
                      <a:r>
                        <a:rPr lang="en-US" dirty="0"/>
                        <a:t>35</a:t>
                      </a:r>
                    </a:p>
                  </a:txBody>
                  <a:tcPr/>
                </a:tc>
                <a:tc>
                  <a:txBody>
                    <a:bodyPr/>
                    <a:lstStyle/>
                    <a:p>
                      <a:r>
                        <a:rPr lang="en-US" dirty="0"/>
                        <a:t>29</a:t>
                      </a:r>
                    </a:p>
                  </a:txBody>
                  <a:tcPr/>
                </a:tc>
                <a:tc>
                  <a:txBody>
                    <a:bodyPr/>
                    <a:lstStyle/>
                    <a:p>
                      <a:r>
                        <a:rPr lang="en-US" dirty="0"/>
                        <a:t>23</a:t>
                      </a:r>
                    </a:p>
                  </a:txBody>
                  <a:tcPr/>
                </a:tc>
                <a:extLst>
                  <a:ext uri="{0D108BD9-81ED-4DB2-BD59-A6C34878D82A}">
                    <a16:rowId xmlns:a16="http://schemas.microsoft.com/office/drawing/2014/main" val="2414968540"/>
                  </a:ext>
                </a:extLst>
              </a:tr>
            </a:tbl>
          </a:graphicData>
        </a:graphic>
      </p:graphicFrame>
      <p:sp>
        <p:nvSpPr>
          <p:cNvPr id="10" name="Content Placeholder 9">
            <a:extLst>
              <a:ext uri="{FF2B5EF4-FFF2-40B4-BE49-F238E27FC236}">
                <a16:creationId xmlns:a16="http://schemas.microsoft.com/office/drawing/2014/main" id="{3D211CA6-E3A4-A47A-8B9B-7FCD2A60EECD}"/>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11789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A3A6B-CF21-C8E6-B3FE-0300D39B7538}"/>
              </a:ext>
            </a:extLst>
          </p:cNvPr>
          <p:cNvSpPr>
            <a:spLocks noGrp="1"/>
          </p:cNvSpPr>
          <p:nvPr>
            <p:ph type="title"/>
          </p:nvPr>
        </p:nvSpPr>
        <p:spPr/>
        <p:txBody>
          <a:bodyPr/>
          <a:lstStyle/>
          <a:p>
            <a:r>
              <a:rPr lang="en-US" dirty="0"/>
              <a:t>Classwork 3.1 (part 1)</a:t>
            </a:r>
          </a:p>
        </p:txBody>
      </p:sp>
      <p:sp>
        <p:nvSpPr>
          <p:cNvPr id="6" name="Content Placeholder 5">
            <a:extLst>
              <a:ext uri="{FF2B5EF4-FFF2-40B4-BE49-F238E27FC236}">
                <a16:creationId xmlns:a16="http://schemas.microsoft.com/office/drawing/2014/main" id="{F726D9A9-09C6-2DB9-87A5-22929DD276FE}"/>
              </a:ext>
            </a:extLst>
          </p:cNvPr>
          <p:cNvSpPr>
            <a:spLocks noGrp="1"/>
          </p:cNvSpPr>
          <p:nvPr>
            <p:ph idx="1"/>
          </p:nvPr>
        </p:nvSpPr>
        <p:spPr/>
        <p:txBody>
          <a:bodyPr/>
          <a:lstStyle/>
          <a:p>
            <a:r>
              <a:rPr lang="en-US" dirty="0"/>
              <a:t>Talk about one experience of you with traditional Chinese medicine. </a:t>
            </a:r>
          </a:p>
          <a:p>
            <a:pPr lvl="1"/>
            <a:r>
              <a:rPr lang="en-US" dirty="0"/>
              <a:t>You can describe your story by: </a:t>
            </a:r>
          </a:p>
          <a:p>
            <a:pPr lvl="2"/>
            <a:r>
              <a:rPr lang="en-US" dirty="0"/>
              <a:t>Who? </a:t>
            </a:r>
          </a:p>
          <a:p>
            <a:pPr lvl="2"/>
            <a:r>
              <a:rPr lang="en-US" dirty="0"/>
              <a:t>What? </a:t>
            </a:r>
          </a:p>
          <a:p>
            <a:pPr lvl="2"/>
            <a:r>
              <a:rPr lang="en-US" dirty="0"/>
              <a:t>Where? </a:t>
            </a:r>
          </a:p>
          <a:p>
            <a:pPr lvl="2"/>
            <a:r>
              <a:rPr lang="en-US" dirty="0"/>
              <a:t>Why? </a:t>
            </a:r>
          </a:p>
          <a:p>
            <a:pPr lvl="2"/>
            <a:r>
              <a:rPr lang="en-US" dirty="0"/>
              <a:t>How? </a:t>
            </a:r>
          </a:p>
        </p:txBody>
      </p:sp>
    </p:spTree>
    <p:extLst>
      <p:ext uri="{BB962C8B-B14F-4D97-AF65-F5344CB8AC3E}">
        <p14:creationId xmlns:p14="http://schemas.microsoft.com/office/powerpoint/2010/main" val="347924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F204E-68DA-088B-2645-D3A096595F33}"/>
              </a:ext>
            </a:extLst>
          </p:cNvPr>
          <p:cNvSpPr>
            <a:spLocks noGrp="1"/>
          </p:cNvSpPr>
          <p:nvPr>
            <p:ph type="title"/>
          </p:nvPr>
        </p:nvSpPr>
        <p:spPr>
          <a:xfrm>
            <a:off x="1964444" y="808056"/>
            <a:ext cx="3319381" cy="1077229"/>
          </a:xfrm>
        </p:spPr>
        <p:txBody>
          <a:bodyPr>
            <a:normAutofit/>
          </a:bodyPr>
          <a:lstStyle/>
          <a:p>
            <a:pPr algn="l"/>
            <a:r>
              <a:rPr lang="en-US" sz="2600"/>
              <a:t>Traditional Chinese Medicine (TCM)</a:t>
            </a:r>
          </a:p>
        </p:txBody>
      </p:sp>
      <p:sp>
        <p:nvSpPr>
          <p:cNvPr id="3" name="Content Placeholder 2">
            <a:extLst>
              <a:ext uri="{FF2B5EF4-FFF2-40B4-BE49-F238E27FC236}">
                <a16:creationId xmlns:a16="http://schemas.microsoft.com/office/drawing/2014/main" id="{066E3006-86D1-25EA-0AF5-8D2F725B7B74}"/>
              </a:ext>
            </a:extLst>
          </p:cNvPr>
          <p:cNvSpPr>
            <a:spLocks noGrp="1"/>
          </p:cNvSpPr>
          <p:nvPr>
            <p:ph idx="1"/>
          </p:nvPr>
        </p:nvSpPr>
        <p:spPr>
          <a:xfrm>
            <a:off x="1964444" y="2052116"/>
            <a:ext cx="3319381" cy="3997828"/>
          </a:xfrm>
        </p:spPr>
        <p:txBody>
          <a:bodyPr>
            <a:normAutofit/>
          </a:bodyPr>
          <a:lstStyle/>
          <a:p>
            <a:pPr>
              <a:lnSpc>
                <a:spcPct val="110000"/>
              </a:lnSpc>
            </a:pPr>
            <a:r>
              <a:rPr lang="en-US" sz="1300"/>
              <a:t>Traditional Chinese Medicine (TCM) is a body of medical knowledge and practice that has been passed down generation after generation for at least 2500 years in China. </a:t>
            </a:r>
          </a:p>
          <a:p>
            <a:pPr>
              <a:lnSpc>
                <a:spcPct val="110000"/>
              </a:lnSpc>
            </a:pPr>
            <a:r>
              <a:rPr lang="en-US" sz="1300"/>
              <a:t>This long history assures us that it has great value, as it has been scrutinized and tested for literally thousands of years. Moreover, doctors in ancient China healed patients for free. </a:t>
            </a:r>
          </a:p>
          <a:p>
            <a:pPr>
              <a:lnSpc>
                <a:spcPct val="110000"/>
              </a:lnSpc>
            </a:pPr>
            <a:r>
              <a:rPr lang="en-US" sz="1300"/>
              <a:t>In other words, people became doctors purely to help others, so we can be assured they would only pass down the best information. </a:t>
            </a:r>
          </a:p>
        </p:txBody>
      </p:sp>
      <p:pic>
        <p:nvPicPr>
          <p:cNvPr id="5" name="Picture 4" descr="Great Wall of China">
            <a:extLst>
              <a:ext uri="{FF2B5EF4-FFF2-40B4-BE49-F238E27FC236}">
                <a16:creationId xmlns:a16="http://schemas.microsoft.com/office/drawing/2014/main" id="{C2A10DA3-71A6-CDF3-822A-BA1931BC5EA3}"/>
              </a:ext>
            </a:extLst>
          </p:cNvPr>
          <p:cNvPicPr>
            <a:picLocks noChangeAspect="1"/>
          </p:cNvPicPr>
          <p:nvPr/>
        </p:nvPicPr>
        <p:blipFill rotWithShape="1">
          <a:blip r:embed="rId5"/>
          <a:srcRect l="24059" r="24468" b="-2"/>
          <a:stretch/>
        </p:blipFill>
        <p:spPr>
          <a:xfrm>
            <a:off x="6096543" y="227"/>
            <a:ext cx="5288377" cy="6858000"/>
          </a:xfrm>
          <a:prstGeom prst="rect">
            <a:avLst/>
          </a:prstGeom>
          <a:ln w="12700">
            <a:solidFill>
              <a:schemeClr val="tx1"/>
            </a:solidFill>
          </a:ln>
        </p:spPr>
      </p:pic>
      <p:sp>
        <p:nvSpPr>
          <p:cNvPr id="21" name="Rectangle 20">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99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C4A6-CB11-62C8-19DE-DD356D5FD713}"/>
              </a:ext>
            </a:extLst>
          </p:cNvPr>
          <p:cNvSpPr>
            <a:spLocks noGrp="1"/>
          </p:cNvSpPr>
          <p:nvPr>
            <p:ph type="title"/>
          </p:nvPr>
        </p:nvSpPr>
        <p:spPr>
          <a:xfrm>
            <a:off x="2611808" y="808056"/>
            <a:ext cx="7958331" cy="1077229"/>
          </a:xfrm>
        </p:spPr>
        <p:txBody>
          <a:bodyPr>
            <a:normAutofit/>
          </a:bodyPr>
          <a:lstStyle/>
          <a:p>
            <a:pPr algn="l"/>
            <a:endParaRPr lang="en-US"/>
          </a:p>
        </p:txBody>
      </p:sp>
      <p:graphicFrame>
        <p:nvGraphicFramePr>
          <p:cNvPr id="23" name="Content Placeholder 2">
            <a:extLst>
              <a:ext uri="{FF2B5EF4-FFF2-40B4-BE49-F238E27FC236}">
                <a16:creationId xmlns:a16="http://schemas.microsoft.com/office/drawing/2014/main" id="{A5FC30D2-3644-5EF5-F0F4-52E67B612CD0}"/>
              </a:ext>
            </a:extLst>
          </p:cNvPr>
          <p:cNvGraphicFramePr>
            <a:graphicFrameLocks noGrp="1"/>
          </p:cNvGraphicFramePr>
          <p:nvPr>
            <p:ph idx="1"/>
            <p:extLst>
              <p:ext uri="{D42A27DB-BD31-4B8C-83A1-F6EECF244321}">
                <p14:modId xmlns:p14="http://schemas.microsoft.com/office/powerpoint/2010/main" val="875454676"/>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872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C824E3-E53B-19E7-E586-2D52D7B03225}"/>
              </a:ext>
            </a:extLst>
          </p:cNvPr>
          <p:cNvSpPr>
            <a:spLocks noGrp="1"/>
          </p:cNvSpPr>
          <p:nvPr>
            <p:ph type="title"/>
          </p:nvPr>
        </p:nvSpPr>
        <p:spPr>
          <a:xfrm>
            <a:off x="7548117" y="808056"/>
            <a:ext cx="3024722" cy="1249344"/>
          </a:xfrm>
        </p:spPr>
        <p:txBody>
          <a:bodyPr>
            <a:normAutofit/>
          </a:bodyPr>
          <a:lstStyle/>
          <a:p>
            <a:pPr algn="l"/>
            <a:r>
              <a:rPr lang="en-US" sz="2800" dirty="0"/>
              <a:t>Yin and Yang</a:t>
            </a:r>
          </a:p>
        </p:txBody>
      </p:sp>
      <p:pic>
        <p:nvPicPr>
          <p:cNvPr id="5" name="Picture 4" descr="Colourful rulers and protractors">
            <a:extLst>
              <a:ext uri="{FF2B5EF4-FFF2-40B4-BE49-F238E27FC236}">
                <a16:creationId xmlns:a16="http://schemas.microsoft.com/office/drawing/2014/main" id="{7CE7E5D8-64A6-2598-5DA5-B683CB6FA0BE}"/>
              </a:ext>
            </a:extLst>
          </p:cNvPr>
          <p:cNvPicPr>
            <a:picLocks noChangeAspect="1"/>
          </p:cNvPicPr>
          <p:nvPr/>
        </p:nvPicPr>
        <p:blipFill rotWithShape="1">
          <a:blip r:embed="rId5"/>
          <a:srcRect l="23115" r="22876"/>
          <a:stretch/>
        </p:blipFill>
        <p:spPr>
          <a:xfrm>
            <a:off x="1005401" y="227"/>
            <a:ext cx="5569814" cy="6858000"/>
          </a:xfrm>
          <a:prstGeom prst="rect">
            <a:avLst/>
          </a:prstGeom>
          <a:ln w="12700">
            <a:solidFill>
              <a:schemeClr val="tx1"/>
            </a:solidFill>
          </a:ln>
        </p:spPr>
      </p:pic>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7DAC09-937A-1D42-F14D-9A48F7EA3DF9}"/>
              </a:ext>
            </a:extLst>
          </p:cNvPr>
          <p:cNvSpPr>
            <a:spLocks noGrp="1"/>
          </p:cNvSpPr>
          <p:nvPr>
            <p:ph idx="1"/>
          </p:nvPr>
        </p:nvSpPr>
        <p:spPr>
          <a:xfrm>
            <a:off x="7560104" y="2200275"/>
            <a:ext cx="3012735" cy="3849669"/>
          </a:xfrm>
        </p:spPr>
        <p:txBody>
          <a:bodyPr>
            <a:normAutofit/>
          </a:bodyPr>
          <a:lstStyle/>
          <a:p>
            <a:pPr>
              <a:lnSpc>
                <a:spcPct val="110000"/>
              </a:lnSpc>
            </a:pPr>
            <a:r>
              <a:rPr lang="en-US" sz="1200"/>
              <a:t>In TCM, the concept of yin yang is about relativity and maintaining balance. </a:t>
            </a:r>
          </a:p>
          <a:p>
            <a:pPr lvl="1">
              <a:lnSpc>
                <a:spcPct val="110000"/>
              </a:lnSpc>
            </a:pPr>
            <a:r>
              <a:rPr lang="en-US" sz="1200"/>
              <a:t>A simple example is temperature. Temperature is relative: there is no hot without cold, and there is no cold without hot. </a:t>
            </a:r>
          </a:p>
          <a:p>
            <a:pPr lvl="1">
              <a:lnSpc>
                <a:spcPct val="110000"/>
              </a:lnSpc>
            </a:pPr>
            <a:r>
              <a:rPr lang="en-US" sz="1200"/>
              <a:t>Temperature also needs balance: we don’t want to be too hot nor too cold. It’s similar to the idea of homeostasis in western medicine, but TCM relates yin yang more towards the broader natural environment.</a:t>
            </a:r>
          </a:p>
          <a:p>
            <a:pPr>
              <a:lnSpc>
                <a:spcPct val="110000"/>
              </a:lnSpc>
            </a:pPr>
            <a:endParaRPr lang="en-US" sz="1200"/>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36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754B06-E0C1-B72F-17A8-08064A1AAD95}"/>
              </a:ext>
            </a:extLst>
          </p:cNvPr>
          <p:cNvSpPr>
            <a:spLocks noGrp="1"/>
          </p:cNvSpPr>
          <p:nvPr>
            <p:ph type="title"/>
          </p:nvPr>
        </p:nvSpPr>
        <p:spPr>
          <a:xfrm>
            <a:off x="1974738" y="808056"/>
            <a:ext cx="4986954" cy="1077229"/>
          </a:xfrm>
        </p:spPr>
        <p:txBody>
          <a:bodyPr>
            <a:normAutofit/>
          </a:bodyPr>
          <a:lstStyle/>
          <a:p>
            <a:pPr algn="l"/>
            <a:r>
              <a:rPr lang="en-US" sz="3600" dirty="0"/>
              <a:t>Yin and Yang</a:t>
            </a:r>
            <a:endParaRPr lang="en-US" dirty="0"/>
          </a:p>
        </p:txBody>
      </p:sp>
      <p:sp>
        <p:nvSpPr>
          <p:cNvPr id="3" name="Content Placeholder 2">
            <a:extLst>
              <a:ext uri="{FF2B5EF4-FFF2-40B4-BE49-F238E27FC236}">
                <a16:creationId xmlns:a16="http://schemas.microsoft.com/office/drawing/2014/main" id="{5F281C8C-2BB2-659F-EFFB-DC2CF960DE0B}"/>
              </a:ext>
            </a:extLst>
          </p:cNvPr>
          <p:cNvSpPr>
            <a:spLocks noGrp="1"/>
          </p:cNvSpPr>
          <p:nvPr>
            <p:ph idx="1"/>
          </p:nvPr>
        </p:nvSpPr>
        <p:spPr>
          <a:xfrm>
            <a:off x="1974739" y="2052116"/>
            <a:ext cx="4901548" cy="3997828"/>
          </a:xfrm>
        </p:spPr>
        <p:txBody>
          <a:bodyPr>
            <a:normAutofit/>
          </a:bodyPr>
          <a:lstStyle/>
          <a:p>
            <a:r>
              <a:rPr lang="en-US" sz="1800"/>
              <a:t>“Yin” literally means “the shady side of the mountain”, while "yang" literally means “the sunny side of the mountain.”</a:t>
            </a:r>
          </a:p>
          <a:p>
            <a:r>
              <a:rPr lang="en-US" sz="1800"/>
              <a:t> We can think of “yin” as anything related to the shady side, such as dark, hidden, damp, cold, and sinking energy. We can think of “yang” as anything related to the sunny side, such as light, visible, dry, heat, and lifting energy.</a:t>
            </a:r>
          </a:p>
        </p:txBody>
      </p:sp>
      <p:sp>
        <p:nvSpPr>
          <p:cNvPr id="18" name="Rectangle 17">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rawing of a waterfall and a river&#10;&#10;Description automatically generated with low confidence">
            <a:extLst>
              <a:ext uri="{FF2B5EF4-FFF2-40B4-BE49-F238E27FC236}">
                <a16:creationId xmlns:a16="http://schemas.microsoft.com/office/drawing/2014/main" id="{539B42C0-E88C-C473-6304-7DAE35F56F13}"/>
              </a:ext>
            </a:extLst>
          </p:cNvPr>
          <p:cNvPicPr>
            <a:picLocks noChangeAspect="1"/>
          </p:cNvPicPr>
          <p:nvPr/>
        </p:nvPicPr>
        <p:blipFill rotWithShape="1">
          <a:blip r:embed="rId3"/>
          <a:srcRect l="9658" r="23284"/>
          <a:stretch/>
        </p:blipFill>
        <p:spPr>
          <a:xfrm>
            <a:off x="7534656" y="227"/>
            <a:ext cx="4657039" cy="6858000"/>
          </a:xfrm>
          <a:prstGeom prst="rect">
            <a:avLst/>
          </a:prstGeom>
        </p:spPr>
      </p:pic>
      <p:pic>
        <p:nvPicPr>
          <p:cNvPr id="20" name="Picture 19">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3278873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{DA21F02A-F377-2D49-B1E7-19F7AA37CA56}tf16401378</Template>
  <TotalTime>2044</TotalTime>
  <Words>2318</Words>
  <Application>Microsoft Macintosh PowerPoint</Application>
  <PresentationFormat>Widescreen</PresentationFormat>
  <Paragraphs>129</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avenir-lt-w01_35-light1475496</vt:lpstr>
      <vt:lpstr>brandon-grot-w01-light</vt:lpstr>
      <vt:lpstr>MS Shell Dlg 2</vt:lpstr>
      <vt:lpstr>var(--ricos-custom-p-font-family,unset)</vt:lpstr>
      <vt:lpstr>Arial</vt:lpstr>
      <vt:lpstr>Open Sans</vt:lpstr>
      <vt:lpstr>Wingdings</vt:lpstr>
      <vt:lpstr>Wingdings 3</vt:lpstr>
      <vt:lpstr>Madison</vt:lpstr>
      <vt:lpstr>Lesson 3.1 TCM: Introduction and Foundation</vt:lpstr>
      <vt:lpstr>Class Announcement </vt:lpstr>
      <vt:lpstr>Class Announcement </vt:lpstr>
      <vt:lpstr>Midterm test result</vt:lpstr>
      <vt:lpstr>Classwork 3.1 (part 1)</vt:lpstr>
      <vt:lpstr>Traditional Chinese Medicine (TCM)</vt:lpstr>
      <vt:lpstr>PowerPoint Presentation</vt:lpstr>
      <vt:lpstr>Yin and Yang</vt:lpstr>
      <vt:lpstr>Yin and Yang</vt:lpstr>
      <vt:lpstr>Yin and Yang</vt:lpstr>
      <vt:lpstr>Qi and Blood </vt:lpstr>
      <vt:lpstr>Qi and Blood </vt:lpstr>
      <vt:lpstr>Qi and Blood </vt:lpstr>
      <vt:lpstr>Meridians and Acupoints</vt:lpstr>
      <vt:lpstr>Qi and Blood </vt:lpstr>
      <vt:lpstr>Massaging Acupoints at Home</vt:lpstr>
      <vt:lpstr>Massaging Acupoints at Home</vt:lpstr>
      <vt:lpstr>PowerPoint Presentation</vt:lpstr>
      <vt:lpstr>Applying Heat on Acupoints</vt:lpstr>
      <vt:lpstr>Five Elements (Five Phases)</vt:lpstr>
      <vt:lpstr>PowerPoint Presentation</vt:lpstr>
      <vt:lpstr>The Nourishing Cycle</vt:lpstr>
      <vt:lpstr>The Nourishing Cycle</vt:lpstr>
      <vt:lpstr>The Nourishing Cycle</vt:lpstr>
      <vt:lpstr>The Restraining Cycle</vt:lpstr>
      <vt:lpstr>The Restraining Cycle</vt:lpstr>
      <vt:lpstr>PowerPoint Presentation</vt:lpstr>
      <vt:lpstr>Classwork 3.1 (part 2)</vt:lpstr>
      <vt:lpstr>Homework 3.1</vt:lpstr>
      <vt:lpstr>See you 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2.1 Mental Health</dc:title>
  <dc:creator>Shiu Ting Calvin Chung</dc:creator>
  <cp:lastModifiedBy>Shiu Ting Calvin Chung</cp:lastModifiedBy>
  <cp:revision>5</cp:revision>
  <dcterms:created xsi:type="dcterms:W3CDTF">2023-05-16T01:28:13Z</dcterms:created>
  <dcterms:modified xsi:type="dcterms:W3CDTF">2023-05-30T12:38:54Z</dcterms:modified>
</cp:coreProperties>
</file>