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4" r:id="rId5"/>
    <p:sldId id="267" r:id="rId6"/>
    <p:sldId id="265" r:id="rId7"/>
    <p:sldId id="259" r:id="rId8"/>
    <p:sldId id="260" r:id="rId9"/>
    <p:sldId id="261" r:id="rId10"/>
    <p:sldId id="262" r:id="rId11"/>
    <p:sldId id="263"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98" y="3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2024-04-12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10</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2024-04-12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2024-04-12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2024-04-12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2024-04-12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2024-04-12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2024-04-12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2024-04-12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2024-04-12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2024-04-12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2024-04-12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2024-04-12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2024-04-12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a:solidFill>
                  <a:srgbClr val="FF0000"/>
                </a:solidFill>
              </a:rPr>
              <a:t>ENG4U Final Evaluation</a:t>
            </a:r>
            <a:br>
              <a:rPr lang="en-CA" sz="3200" dirty="0">
                <a:solidFill>
                  <a:srgbClr val="FF0000"/>
                </a:solidFill>
              </a:rPr>
            </a:br>
            <a:r>
              <a:rPr lang="en-CA" sz="2400" dirty="0">
                <a:solidFill>
                  <a:srgbClr val="FF0000"/>
                </a:solidFill>
              </a:rPr>
              <a:t>Visual and Oral Presentation and Written Reflection</a:t>
            </a:r>
            <a:endParaRPr lang="en-CA" sz="3200" dirty="0">
              <a:solidFill>
                <a:srgbClr val="FF0000"/>
              </a:solidFill>
            </a:endParaRPr>
          </a:p>
        </p:txBody>
      </p:sp>
      <p:sp>
        <p:nvSpPr>
          <p:cNvPr id="3" name="Subtitle 2"/>
          <p:cNvSpPr>
            <a:spLocks noGrp="1"/>
          </p:cNvSpPr>
          <p:nvPr>
            <p:ph type="subTitle" idx="1"/>
          </p:nvPr>
        </p:nvSpPr>
        <p:spPr/>
        <p:txBody>
          <a:bodyPr>
            <a:normAutofit fontScale="77500" lnSpcReduction="20000"/>
          </a:bodyPr>
          <a:lstStyle/>
          <a:p>
            <a:r>
              <a:rPr lang="en-CA" sz="2400" u="sng" dirty="0">
                <a:solidFill>
                  <a:schemeClr val="tx1"/>
                </a:solidFill>
              </a:rPr>
              <a:t>Poetry and Short Stories</a:t>
            </a:r>
          </a:p>
          <a:p>
            <a:r>
              <a:rPr lang="en-CA" sz="2400" u="sng" dirty="0">
                <a:solidFill>
                  <a:schemeClr val="tx1"/>
                </a:solidFill>
              </a:rPr>
              <a:t>A Separate Peace</a:t>
            </a:r>
          </a:p>
          <a:p>
            <a:r>
              <a:rPr lang="en-CA" sz="2400" u="sng" dirty="0">
                <a:solidFill>
                  <a:schemeClr val="tx1"/>
                </a:solidFill>
              </a:rPr>
              <a:t>Novel Study</a:t>
            </a:r>
          </a:p>
          <a:p>
            <a:endParaRPr lang="en-CA" sz="2400" u="sng" dirty="0">
              <a:solidFill>
                <a:schemeClr val="tx1"/>
              </a:solidFill>
            </a:endParaRPr>
          </a:p>
          <a:p>
            <a:r>
              <a:rPr lang="en-CA" sz="2400" dirty="0">
                <a:solidFill>
                  <a:schemeClr val="tx1"/>
                </a:solidFill>
              </a:rPr>
              <a:t>Theme, Characterization, Main Events, Text and Society, Own Opinion and Connections </a:t>
            </a:r>
          </a:p>
          <a:p>
            <a:pPr>
              <a:buFont typeface="Arial" pitchFamily="34" charset="0"/>
              <a:buChar char="•"/>
            </a:pPr>
            <a:endParaRPr lang="en-CA" sz="2400" u="sng" dirty="0">
              <a:solidFill>
                <a:schemeClr val="tx1"/>
              </a:solidFill>
            </a:endParaRPr>
          </a:p>
        </p:txBody>
      </p:sp>
      <p:pic>
        <p:nvPicPr>
          <p:cNvPr id="1026" name="Picture 2" descr="Include Indigenous Perspectives Through Novel Studies">
            <a:extLst>
              <a:ext uri="{FF2B5EF4-FFF2-40B4-BE49-F238E27FC236}">
                <a16:creationId xmlns:a16="http://schemas.microsoft.com/office/drawing/2014/main" id="{BDB3E466-884C-7967-B5A5-413F9F6646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152588"/>
            <a:ext cx="4536297" cy="17150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Understanding Form and Style</a:t>
            </a:r>
          </a:p>
          <a:p>
            <a:pPr>
              <a:buNone/>
            </a:pPr>
            <a:r>
              <a:rPr lang="en-CA" sz="1400" dirty="0"/>
              <a:t>2.1 identify a variety of characteristics of literary, informational, and graphic text forms and demonstrate insight into the way they help communicate meaning</a:t>
            </a:r>
          </a:p>
          <a:p>
            <a:pPr>
              <a:buNone/>
            </a:pPr>
            <a:r>
              <a:rPr lang="en-CA" sz="1400" dirty="0"/>
              <a:t>2.2 identify a variety of text features and demonstrate insight into the way they communicate meaning</a:t>
            </a:r>
          </a:p>
          <a:p>
            <a:pPr>
              <a:buNone/>
            </a:pPr>
            <a:r>
              <a:rPr lang="en-CA" sz="1400" dirty="0"/>
              <a:t>2.3 identify a variety of elements of style in texts and explain how they help communicate meaning and enhance the effectiveness of the texts</a:t>
            </a:r>
          </a:p>
          <a:p>
            <a:pPr>
              <a:buNone/>
            </a:pPr>
            <a:endParaRPr lang="en-CA" sz="1400" dirty="0"/>
          </a:p>
          <a:p>
            <a:pPr>
              <a:buNone/>
            </a:pPr>
            <a:r>
              <a:rPr lang="en-CA" sz="1400" dirty="0"/>
              <a:t>Reading With Fluency</a:t>
            </a:r>
          </a:p>
          <a:p>
            <a:pPr>
              <a:buNone/>
            </a:pPr>
            <a:r>
              <a:rPr lang="en-CA" sz="1400" dirty="0"/>
              <a:t>3.1 automatically understand most words in a variety of reading contexts</a:t>
            </a:r>
          </a:p>
          <a:p>
            <a:pPr>
              <a:buNone/>
            </a:pPr>
            <a:r>
              <a:rPr lang="en-CA" sz="1400" dirty="0"/>
              <a:t>3.2 use decoding strategies effectively to read and understand unfamiliar words, including words of increasing difficulty</a:t>
            </a:r>
          </a:p>
          <a:p>
            <a:pPr>
              <a:buNone/>
            </a:pPr>
            <a:r>
              <a:rPr lang="en-CA" sz="1400" dirty="0"/>
              <a:t>3.3 regularly use a variety of strategies to explore and expand vocabulary, discerning shades of meaning and assessing the precision with which words are used in the texts they are reading</a:t>
            </a:r>
          </a:p>
          <a:p>
            <a:pPr>
              <a:buNone/>
            </a:pPr>
            <a:endParaRPr lang="en-CA"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fontScale="92500" lnSpcReduction="10000"/>
          </a:bodyPr>
          <a:lstStyle/>
          <a:p>
            <a:pPr>
              <a:buNone/>
            </a:pPr>
            <a:r>
              <a:rPr lang="en-CA" sz="1600" dirty="0"/>
              <a:t>Speaking To Communicate</a:t>
            </a:r>
          </a:p>
          <a:p>
            <a:pPr>
              <a:buNone/>
            </a:pPr>
            <a:r>
              <a:rPr lang="en-CA" sz="1600" dirty="0"/>
              <a:t>2.1 communicate orally for a wide range of purposes, using language effective for the intended audience</a:t>
            </a:r>
          </a:p>
          <a:p>
            <a:pPr>
              <a:buNone/>
            </a:pPr>
            <a:r>
              <a:rPr lang="en-CA" sz="1600" dirty="0"/>
              <a:t>2.2 demonstrate an understanding of a variety of interpersonal speaking strategies and adapt them to suit the purpose, situation, and audience, exhibiting sensitivity to cultural differences</a:t>
            </a:r>
          </a:p>
          <a:p>
            <a:pPr>
              <a:buNone/>
            </a:pPr>
            <a:r>
              <a:rPr lang="en-CA" sz="1600" dirty="0"/>
              <a:t>2.3 communicate in a clear, coherent manner, using a structure and style effective for the purpose, subject matter, and intended audience </a:t>
            </a:r>
          </a:p>
          <a:p>
            <a:pPr>
              <a:buNone/>
            </a:pPr>
            <a:r>
              <a:rPr lang="en-CA" sz="1600" dirty="0"/>
              <a:t>2.4 use the most appropriate words, phrases, and terminology, and a variety of stylistic devices, to communicate their meaning in a compelling way and to engage their intended audience</a:t>
            </a:r>
          </a:p>
          <a:p>
            <a:pPr>
              <a:buNone/>
            </a:pPr>
            <a:r>
              <a:rPr lang="en-CA" sz="1600" dirty="0"/>
              <a:t>2.5 identify a variety of vocal strategies, including tone, pace, pitch, and volume, and use them effectively and with sensitivity to audience needs and cultural differences</a:t>
            </a:r>
          </a:p>
          <a:p>
            <a:pPr>
              <a:buNone/>
            </a:pPr>
            <a:r>
              <a:rPr lang="en-CA" sz="1600" dirty="0"/>
              <a:t>2.6 identify a variety of non-verbal cues, including facial expressions, gestures, and eye contact, and use them effectively to help convey their meaning and with sensitivity to audience needs and cultural differences</a:t>
            </a:r>
          </a:p>
          <a:p>
            <a:pPr>
              <a:buNone/>
            </a:pPr>
            <a:r>
              <a:rPr lang="en-CA" sz="1600" dirty="0"/>
              <a:t>2.7 use a variety of audio-visual aids effectively to support and enhance oral presentations and to engage an audience </a:t>
            </a:r>
          </a:p>
          <a:p>
            <a:pPr>
              <a:buNone/>
            </a:pPr>
            <a:r>
              <a:rPr lang="en-CA" sz="1600" dirty="0"/>
              <a:t>Reflecting on Skills and Strategies</a:t>
            </a:r>
          </a:p>
          <a:p>
            <a:pPr>
              <a:buNone/>
            </a:pPr>
            <a:r>
              <a:rPr lang="en-CA" sz="1600" dirty="0"/>
              <a:t>3.2 identify a range of their skills in viewing, representing, reading, and writing and explain how the skills help them improve their oral communication skills</a:t>
            </a:r>
          </a:p>
          <a:p>
            <a:pPr>
              <a:buNone/>
            </a:pPr>
            <a:endParaRPr lang="en-CA"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97400-D507-4930-A703-E0001D6775E9}"/>
              </a:ext>
            </a:extLst>
          </p:cNvPr>
          <p:cNvSpPr>
            <a:spLocks noGrp="1"/>
          </p:cNvSpPr>
          <p:nvPr>
            <p:ph type="title"/>
          </p:nvPr>
        </p:nvSpPr>
        <p:spPr/>
        <p:txBody>
          <a:bodyPr>
            <a:normAutofit/>
          </a:bodyPr>
          <a:lstStyle/>
          <a:p>
            <a:r>
              <a:rPr lang="en-US" sz="3200" dirty="0">
                <a:solidFill>
                  <a:srgbClr val="FF0000"/>
                </a:solidFill>
              </a:rPr>
              <a:t>Expectations</a:t>
            </a:r>
            <a:endParaRPr lang="en-CA" sz="3200" dirty="0">
              <a:solidFill>
                <a:srgbClr val="FF0000"/>
              </a:solidFill>
            </a:endParaRPr>
          </a:p>
        </p:txBody>
      </p:sp>
      <p:sp>
        <p:nvSpPr>
          <p:cNvPr id="3" name="Content Placeholder 2">
            <a:extLst>
              <a:ext uri="{FF2B5EF4-FFF2-40B4-BE49-F238E27FC236}">
                <a16:creationId xmlns:a16="http://schemas.microsoft.com/office/drawing/2014/main" id="{D15234B1-D7B1-4871-B6D9-6855900AC475}"/>
              </a:ext>
            </a:extLst>
          </p:cNvPr>
          <p:cNvSpPr>
            <a:spLocks noGrp="1"/>
          </p:cNvSpPr>
          <p:nvPr>
            <p:ph idx="1"/>
          </p:nvPr>
        </p:nvSpPr>
        <p:spPr/>
        <p:txBody>
          <a:bodyPr>
            <a:normAutofit/>
          </a:bodyPr>
          <a:lstStyle/>
          <a:p>
            <a:pPr>
              <a:buNone/>
            </a:pPr>
            <a:r>
              <a:rPr lang="en-US" sz="2000" b="1" dirty="0"/>
              <a:t>Creating Media texts</a:t>
            </a:r>
            <a:endParaRPr lang="en-US" sz="2000" dirty="0"/>
          </a:p>
          <a:p>
            <a:pPr marL="0" indent="0">
              <a:buNone/>
            </a:pPr>
            <a:r>
              <a:rPr lang="en-CA" sz="2000" dirty="0"/>
              <a:t>3.2 select the media form best suited to the topic, purpose, and audience for a media text they plan to create, and explain why it is the most appropriate choice</a:t>
            </a:r>
          </a:p>
          <a:p>
            <a:pPr marL="0" indent="0">
              <a:buNone/>
            </a:pPr>
            <a:r>
              <a:rPr lang="en-CA" sz="2000" dirty="0"/>
              <a:t>3.4 produce media texts, including complex texts, for a variety of purposes and audiences, using the most appropriate forms, conventions, and techniques</a:t>
            </a:r>
          </a:p>
          <a:p>
            <a:pPr marL="0" indent="0">
              <a:buNone/>
            </a:pPr>
            <a:endParaRPr lang="en-CA" sz="2000" dirty="0"/>
          </a:p>
        </p:txBody>
      </p:sp>
    </p:spTree>
    <p:extLst>
      <p:ext uri="{BB962C8B-B14F-4D97-AF65-F5344CB8AC3E}">
        <p14:creationId xmlns:p14="http://schemas.microsoft.com/office/powerpoint/2010/main" val="2385328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Directions Part</a:t>
            </a:r>
          </a:p>
        </p:txBody>
      </p:sp>
      <p:sp>
        <p:nvSpPr>
          <p:cNvPr id="3" name="Content Placeholder 2"/>
          <p:cNvSpPr>
            <a:spLocks noGrp="1"/>
          </p:cNvSpPr>
          <p:nvPr>
            <p:ph idx="1"/>
          </p:nvPr>
        </p:nvSpPr>
        <p:spPr/>
        <p:txBody>
          <a:bodyPr>
            <a:normAutofit fontScale="85000" lnSpcReduction="20000"/>
          </a:bodyPr>
          <a:lstStyle/>
          <a:p>
            <a:pPr marL="457200" indent="-457200">
              <a:buAutoNum type="arabicPeriod"/>
            </a:pPr>
            <a:r>
              <a:rPr lang="en-CA" sz="2000" dirty="0"/>
              <a:t>Select </a:t>
            </a:r>
            <a:r>
              <a:rPr lang="en-CA" sz="2000" dirty="0">
                <a:solidFill>
                  <a:srgbClr val="FF0000"/>
                </a:solidFill>
              </a:rPr>
              <a:t>ONE Topic From Mango Street </a:t>
            </a:r>
            <a:r>
              <a:rPr lang="en-CA" sz="2000" dirty="0"/>
              <a:t>from the list on Slide 4. and </a:t>
            </a:r>
            <a:r>
              <a:rPr lang="en-CA" sz="2000" dirty="0">
                <a:solidFill>
                  <a:srgbClr val="FF0000"/>
                </a:solidFill>
              </a:rPr>
              <a:t>ONE Topic </a:t>
            </a:r>
            <a:r>
              <a:rPr lang="en-CA" sz="2000" dirty="0"/>
              <a:t>from </a:t>
            </a:r>
            <a:r>
              <a:rPr lang="en-CA" sz="2000" dirty="0">
                <a:solidFill>
                  <a:srgbClr val="FF0000"/>
                </a:solidFill>
              </a:rPr>
              <a:t>Poetry and Short Stories.</a:t>
            </a:r>
          </a:p>
          <a:p>
            <a:pPr marL="457200" indent="-457200">
              <a:buAutoNum type="arabicPeriod"/>
            </a:pPr>
            <a:endParaRPr lang="en-CA" sz="2000" dirty="0"/>
          </a:p>
          <a:p>
            <a:pPr marL="457200" indent="-457200">
              <a:buAutoNum type="arabicPeriod"/>
            </a:pPr>
            <a:r>
              <a:rPr lang="en-CA" sz="2000" dirty="0"/>
              <a:t>Using your </a:t>
            </a:r>
            <a:r>
              <a:rPr lang="en-CA" sz="2000" dirty="0">
                <a:solidFill>
                  <a:srgbClr val="FF0000"/>
                </a:solidFill>
              </a:rPr>
              <a:t>chosen topics </a:t>
            </a:r>
            <a:r>
              <a:rPr lang="en-CA" sz="2000" dirty="0"/>
              <a:t>as content, prepare a </a:t>
            </a:r>
            <a:r>
              <a:rPr lang="en-CA" sz="2000" dirty="0">
                <a:solidFill>
                  <a:srgbClr val="FF0000"/>
                </a:solidFill>
              </a:rPr>
              <a:t>Slideshow Presentation </a:t>
            </a:r>
            <a:r>
              <a:rPr lang="en-CA" sz="2000" dirty="0"/>
              <a:t>(5-6 slides slides), addressing the requirements for Sections 1-2. </a:t>
            </a:r>
          </a:p>
          <a:p>
            <a:pPr marL="0" indent="0">
              <a:buNone/>
            </a:pPr>
            <a:r>
              <a:rPr lang="en-CA" sz="2000" dirty="0"/>
              <a:t>    </a:t>
            </a:r>
          </a:p>
          <a:p>
            <a:pPr marL="0" indent="0">
              <a:buNone/>
            </a:pPr>
            <a:r>
              <a:rPr lang="en-CA" sz="2000" dirty="0"/>
              <a:t>3. Be sure to </a:t>
            </a:r>
            <a:r>
              <a:rPr lang="en-CA" sz="2000" dirty="0">
                <a:solidFill>
                  <a:srgbClr val="FF0000"/>
                </a:solidFill>
              </a:rPr>
              <a:t>include examples of 2 key themes for Sections 1-2 </a:t>
            </a:r>
            <a:r>
              <a:rPr lang="en-CA" sz="2000" dirty="0"/>
              <a:t>to illustrate your thinking and answer your topic question. (</a:t>
            </a:r>
            <a:r>
              <a:rPr lang="en-CA" sz="2000" b="1" dirty="0"/>
              <a:t>identity, coming of age, gender issues, education, war, trust, immigration/cultural change, poverty)</a:t>
            </a:r>
          </a:p>
          <a:p>
            <a:pPr marL="0" indent="0">
              <a:buNone/>
            </a:pPr>
            <a:endParaRPr lang="en-CA" sz="2000" b="1" dirty="0"/>
          </a:p>
          <a:p>
            <a:pPr marL="0" indent="0">
              <a:buNone/>
            </a:pPr>
            <a:r>
              <a:rPr lang="en-CA" sz="2000" b="1" dirty="0"/>
              <a:t>4.  </a:t>
            </a:r>
            <a:r>
              <a:rPr lang="en-CA" sz="2000" dirty="0"/>
              <a:t>Be sure to include examples of </a:t>
            </a:r>
            <a:r>
              <a:rPr lang="en-CA" sz="2000" dirty="0">
                <a:solidFill>
                  <a:srgbClr val="FF0000"/>
                </a:solidFill>
              </a:rPr>
              <a:t>2 key literary elements for Sections 1-2 </a:t>
            </a:r>
            <a:r>
              <a:rPr lang="en-CA" sz="2000" dirty="0"/>
              <a:t>to illustrate your thinking and answer your topic question. (</a:t>
            </a:r>
            <a:r>
              <a:rPr lang="en-CA" sz="2000" b="1" dirty="0"/>
              <a:t>characters, setting, main events, point of view, quotes, text and society, own opinions</a:t>
            </a:r>
            <a:r>
              <a:rPr lang="en-CA" sz="2000" dirty="0"/>
              <a:t>)</a:t>
            </a:r>
          </a:p>
          <a:p>
            <a:pPr marL="457200" indent="-457200">
              <a:buAutoNum type="arabicPeriod"/>
            </a:pPr>
            <a:endParaRPr lang="en-CA" sz="2000" dirty="0"/>
          </a:p>
          <a:p>
            <a:pPr marL="0" indent="0">
              <a:buNone/>
            </a:pPr>
            <a:r>
              <a:rPr lang="en-CA" sz="2000" dirty="0"/>
              <a:t>5.    Answer the </a:t>
            </a:r>
            <a:r>
              <a:rPr lang="en-CA" sz="2000" dirty="0">
                <a:solidFill>
                  <a:srgbClr val="FF0000"/>
                </a:solidFill>
              </a:rPr>
              <a:t>Reflection/Personal Response Question </a:t>
            </a:r>
            <a:r>
              <a:rPr lang="en-CA" sz="2000" dirty="0"/>
              <a:t>in 3 paragraphs (300 Words) with </a:t>
            </a:r>
            <a:r>
              <a:rPr lang="en-CA" sz="2000" b="1" dirty="0"/>
              <a:t>proper paragraphing format</a:t>
            </a:r>
            <a:r>
              <a:rPr lang="en-CA" sz="2000" dirty="0"/>
              <a:t>.</a:t>
            </a:r>
          </a:p>
          <a:p>
            <a:pPr marL="457200" indent="-457200">
              <a:buAutoNum type="arabicPeriod"/>
            </a:pPr>
            <a:endParaRPr lang="en-CA" sz="2000" dirty="0"/>
          </a:p>
          <a:p>
            <a:pPr marL="0" indent="0">
              <a:buNone/>
            </a:pPr>
            <a:r>
              <a:rPr lang="en-CA" sz="2000" dirty="0">
                <a:solidFill>
                  <a:srgbClr val="FF0000"/>
                </a:solidFill>
              </a:rPr>
              <a:t>5.     Orally share your Presentation </a:t>
            </a:r>
            <a:r>
              <a:rPr lang="en-CA" sz="2000" dirty="0"/>
              <a:t>and be ready for Discussion Questions. (5 Minutes)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Requirements</a:t>
            </a:r>
          </a:p>
        </p:txBody>
      </p:sp>
      <p:sp>
        <p:nvSpPr>
          <p:cNvPr id="3" name="Content Placeholder 2"/>
          <p:cNvSpPr>
            <a:spLocks noGrp="1"/>
          </p:cNvSpPr>
          <p:nvPr>
            <p:ph idx="1"/>
          </p:nvPr>
        </p:nvSpPr>
        <p:spPr/>
        <p:txBody>
          <a:bodyPr>
            <a:normAutofit fontScale="92500" lnSpcReduction="10000"/>
          </a:bodyPr>
          <a:lstStyle/>
          <a:p>
            <a:pPr marL="457200" indent="-457200">
              <a:buAutoNum type="arabicPeriod"/>
            </a:pPr>
            <a:r>
              <a:rPr lang="en-CA" sz="2000" dirty="0"/>
              <a:t>Make sure that your </a:t>
            </a:r>
            <a:r>
              <a:rPr lang="en-CA" sz="2000" dirty="0">
                <a:solidFill>
                  <a:srgbClr val="FF0000"/>
                </a:solidFill>
              </a:rPr>
              <a:t>Presentation is organized </a:t>
            </a:r>
            <a:r>
              <a:rPr lang="en-CA" sz="2000" dirty="0"/>
              <a:t>and </a:t>
            </a:r>
            <a:r>
              <a:rPr lang="en-CA" sz="2000" dirty="0">
                <a:solidFill>
                  <a:srgbClr val="FF0000"/>
                </a:solidFill>
              </a:rPr>
              <a:t>visually attractive </a:t>
            </a:r>
            <a:r>
              <a:rPr lang="en-CA" sz="2000" dirty="0"/>
              <a:t>with </a:t>
            </a:r>
            <a:r>
              <a:rPr lang="en-CA" sz="2000" dirty="0">
                <a:solidFill>
                  <a:srgbClr val="FF0000"/>
                </a:solidFill>
              </a:rPr>
              <a:t>key points</a:t>
            </a:r>
            <a:r>
              <a:rPr lang="en-CA" sz="2000" dirty="0"/>
              <a:t>, and </a:t>
            </a:r>
            <a:r>
              <a:rPr lang="en-CA" sz="2000" dirty="0">
                <a:solidFill>
                  <a:srgbClr val="FF0000"/>
                </a:solidFill>
              </a:rPr>
              <a:t>examples from A Separate Peace and Poem/Short Story</a:t>
            </a:r>
            <a:r>
              <a:rPr lang="en-CA" sz="2000" dirty="0"/>
              <a:t> to support your topic ideas.</a:t>
            </a:r>
            <a:endParaRPr lang="en-CA" sz="2000" i="1" dirty="0"/>
          </a:p>
          <a:p>
            <a:pPr marL="457200" indent="-457200">
              <a:buNone/>
            </a:pPr>
            <a:endParaRPr lang="en-CA" sz="2000" dirty="0"/>
          </a:p>
          <a:p>
            <a:pPr marL="457200" indent="-457200">
              <a:buAutoNum type="arabicPeriod" startAt="2"/>
            </a:pPr>
            <a:r>
              <a:rPr lang="en-CA" sz="2000" dirty="0"/>
              <a:t>Make sure your </a:t>
            </a:r>
            <a:r>
              <a:rPr lang="en-CA" sz="2000" dirty="0">
                <a:solidFill>
                  <a:srgbClr val="FF0000"/>
                </a:solidFill>
              </a:rPr>
              <a:t>Name, Assignment Title and Date </a:t>
            </a:r>
            <a:r>
              <a:rPr lang="en-CA" sz="2000" dirty="0"/>
              <a:t>are on the first slide.</a:t>
            </a:r>
          </a:p>
          <a:p>
            <a:pPr marL="457200" indent="-457200">
              <a:buAutoNum type="arabicPeriod" startAt="2"/>
            </a:pPr>
            <a:endParaRPr lang="en-CA" sz="2000" dirty="0"/>
          </a:p>
          <a:p>
            <a:pPr marL="457200" indent="-457200">
              <a:buAutoNum type="arabicPeriod" startAt="2"/>
            </a:pPr>
            <a:r>
              <a:rPr lang="en-CA" sz="2000" dirty="0"/>
              <a:t>Answer the </a:t>
            </a:r>
            <a:r>
              <a:rPr lang="en-CA" sz="2000" dirty="0">
                <a:solidFill>
                  <a:srgbClr val="FF0000"/>
                </a:solidFill>
              </a:rPr>
              <a:t>Reflection/Personal Response Questions </a:t>
            </a:r>
            <a:r>
              <a:rPr lang="en-CA" sz="2000" dirty="0"/>
              <a:t>in proper paragraph form (full sentences; topic sentences; concluding sentences etc.)</a:t>
            </a:r>
          </a:p>
          <a:p>
            <a:pPr marL="457200" indent="-457200">
              <a:buAutoNum type="arabicPeriod" startAt="2"/>
            </a:pPr>
            <a:endParaRPr lang="en-CA" sz="2000" dirty="0"/>
          </a:p>
          <a:p>
            <a:pPr marL="457200" indent="-457200">
              <a:buAutoNum type="arabicPeriod" startAt="2"/>
            </a:pPr>
            <a:r>
              <a:rPr lang="en-CA" sz="2000" dirty="0"/>
              <a:t>Remember to share your work BEFORE posting for your </a:t>
            </a:r>
            <a:r>
              <a:rPr lang="en-CA" sz="2000" dirty="0">
                <a:solidFill>
                  <a:srgbClr val="FF0000"/>
                </a:solidFill>
              </a:rPr>
              <a:t>OF Learning Progress Mark.</a:t>
            </a:r>
          </a:p>
          <a:p>
            <a:pPr marL="457200" indent="-457200">
              <a:buNone/>
            </a:pPr>
            <a:endParaRPr lang="en-CA" sz="2000" dirty="0"/>
          </a:p>
          <a:p>
            <a:pPr marL="457200" indent="-457200">
              <a:buAutoNum type="arabicPeriod" startAt="5"/>
            </a:pPr>
            <a:r>
              <a:rPr lang="en-CA" sz="2000" dirty="0"/>
              <a:t>Use </a:t>
            </a:r>
            <a:r>
              <a:rPr lang="en-CA" sz="2000" dirty="0">
                <a:solidFill>
                  <a:srgbClr val="FF0000"/>
                </a:solidFill>
              </a:rPr>
              <a:t>clear, natural speaking for your oral sharing without reading</a:t>
            </a:r>
            <a:r>
              <a:rPr lang="en-CA" sz="2000" dirty="0"/>
              <a:t>. Be ready to respond to </a:t>
            </a:r>
            <a:r>
              <a:rPr lang="en-CA" sz="2000" dirty="0">
                <a:solidFill>
                  <a:srgbClr val="FF0000"/>
                </a:solidFill>
              </a:rPr>
              <a:t>Discussion Questions.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Topic Choices For A Separate Peace: </a:t>
            </a:r>
            <a:br>
              <a:rPr lang="en-CA" sz="3200" dirty="0">
                <a:solidFill>
                  <a:srgbClr val="FF0000"/>
                </a:solidFill>
              </a:rPr>
            </a:br>
            <a:r>
              <a:rPr lang="en-CA" sz="3200" dirty="0">
                <a:solidFill>
                  <a:srgbClr val="FF0000"/>
                </a:solidFill>
              </a:rPr>
              <a:t>3 Slides</a:t>
            </a:r>
          </a:p>
        </p:txBody>
      </p:sp>
      <p:sp>
        <p:nvSpPr>
          <p:cNvPr id="3" name="Content Placeholder 2"/>
          <p:cNvSpPr>
            <a:spLocks noGrp="1"/>
          </p:cNvSpPr>
          <p:nvPr>
            <p:ph idx="1"/>
          </p:nvPr>
        </p:nvSpPr>
        <p:spPr/>
        <p:txBody>
          <a:bodyPr>
            <a:normAutofit lnSpcReduction="10000"/>
          </a:bodyPr>
          <a:lstStyle/>
          <a:p>
            <a:pPr>
              <a:buNone/>
            </a:pPr>
            <a:r>
              <a:rPr lang="en-CA" sz="1600" b="1" dirty="0"/>
              <a:t>TOPIC #1</a:t>
            </a:r>
            <a:r>
              <a:rPr lang="en-CA" sz="1600" dirty="0"/>
              <a:t>: Evaluate the </a:t>
            </a:r>
            <a:r>
              <a:rPr lang="en-CA" sz="1600" b="1" dirty="0"/>
              <a:t>themes of education and identity </a:t>
            </a:r>
            <a:r>
              <a:rPr lang="en-CA" sz="1600" dirty="0"/>
              <a:t>in </a:t>
            </a:r>
            <a:r>
              <a:rPr lang="en-CA" sz="1600" i="1" dirty="0"/>
              <a:t>A Separate Peace</a:t>
            </a:r>
            <a:r>
              <a:rPr lang="en-CA" sz="1600" dirty="0"/>
              <a:t>.  Does the Devon School add to the </a:t>
            </a:r>
            <a:r>
              <a:rPr lang="en-CA" sz="1600" b="1" dirty="0"/>
              <a:t>educational and personal growth and identity </a:t>
            </a:r>
            <a:r>
              <a:rPr lang="en-CA" sz="1600" dirty="0"/>
              <a:t>of Finny and Gene?  Explain your thinking assessing the positives and negatives of this environment for their education.  **Be sure to focus on 2 of the following (</a:t>
            </a:r>
            <a:r>
              <a:rPr lang="en-CA" sz="1600" b="1" i="1" dirty="0"/>
              <a:t>Character Development, Main Events, Setting, Quotes, Figurative Language, Own Opinions, Text and Society, Point of View</a:t>
            </a:r>
            <a:r>
              <a:rPr lang="en-CA" sz="1600" dirty="0"/>
              <a:t>). </a:t>
            </a:r>
            <a:endParaRPr lang="en-CA" sz="1600" b="1" dirty="0"/>
          </a:p>
          <a:p>
            <a:pPr>
              <a:buNone/>
            </a:pPr>
            <a:endParaRPr lang="en-CA" sz="1600" b="1" dirty="0"/>
          </a:p>
          <a:p>
            <a:pPr>
              <a:buNone/>
            </a:pPr>
            <a:r>
              <a:rPr lang="en-CA" sz="1600" b="1" dirty="0"/>
              <a:t>TOPIC #2</a:t>
            </a:r>
            <a:r>
              <a:rPr lang="en-CA" sz="1600" dirty="0"/>
              <a:t>:  Evaluate the themes of </a:t>
            </a:r>
            <a:r>
              <a:rPr lang="en-CA" sz="1600" b="1" dirty="0"/>
              <a:t>Friendship and Coming of Age </a:t>
            </a:r>
            <a:r>
              <a:rPr lang="en-CA" sz="1600" dirty="0"/>
              <a:t>in </a:t>
            </a:r>
            <a:r>
              <a:rPr lang="en-CA" sz="1600" i="1" dirty="0"/>
              <a:t>A Separate Peace</a:t>
            </a:r>
            <a:r>
              <a:rPr lang="en-CA" sz="1600" dirty="0"/>
              <a:t>. How deep is the</a:t>
            </a:r>
            <a:r>
              <a:rPr lang="en-CA" sz="1600" b="1" dirty="0"/>
              <a:t> friendship </a:t>
            </a:r>
            <a:r>
              <a:rPr lang="en-CA" sz="1600" dirty="0"/>
              <a:t>between Finny and Gene?  Is it mutual for both boys?  Assess the </a:t>
            </a:r>
            <a:r>
              <a:rPr lang="en-CA" sz="1600" b="1" dirty="0"/>
              <a:t>maturity levels, friendship and coming of age for both boys</a:t>
            </a:r>
            <a:r>
              <a:rPr lang="en-CA" sz="1600" dirty="0"/>
              <a:t>.  How is their </a:t>
            </a:r>
            <a:r>
              <a:rPr lang="en-CA" sz="1600" b="1" dirty="0"/>
              <a:t>Coming of Age a factor </a:t>
            </a:r>
            <a:r>
              <a:rPr lang="en-CA" sz="1600" dirty="0"/>
              <a:t>in their lives at Devon School? **Be sure to focus on 2 of the following. (</a:t>
            </a:r>
            <a:r>
              <a:rPr lang="en-CA" sz="1600" b="1" i="1" dirty="0"/>
              <a:t>Character Development, Main Events, Setting, Quotes, Figurative Language, Own Opinion, Text and Society, Point of View</a:t>
            </a:r>
            <a:r>
              <a:rPr lang="en-CA" sz="1600" dirty="0"/>
              <a:t>)</a:t>
            </a:r>
          </a:p>
          <a:p>
            <a:pPr>
              <a:buNone/>
            </a:pPr>
            <a:endParaRPr lang="en-CA" sz="1600" b="1" dirty="0"/>
          </a:p>
          <a:p>
            <a:pPr>
              <a:buNone/>
            </a:pPr>
            <a:r>
              <a:rPr lang="en-CA" sz="1600" b="1" dirty="0"/>
              <a:t>TOPIC #3</a:t>
            </a:r>
            <a:r>
              <a:rPr lang="en-CA" sz="1600" dirty="0"/>
              <a:t>: Evaluate the themes of </a:t>
            </a:r>
            <a:r>
              <a:rPr lang="en-CA" sz="1600" b="1" dirty="0"/>
              <a:t>War and Gender </a:t>
            </a:r>
            <a:r>
              <a:rPr lang="en-CA" sz="1600" dirty="0"/>
              <a:t>in </a:t>
            </a:r>
            <a:r>
              <a:rPr lang="en-CA" sz="1600" i="1" dirty="0"/>
              <a:t>A Separate Peace</a:t>
            </a:r>
            <a:r>
              <a:rPr lang="en-CA" sz="1600" dirty="0"/>
              <a:t>. To what extend does the </a:t>
            </a:r>
            <a:r>
              <a:rPr lang="en-CA" sz="1600" b="1" dirty="0"/>
              <a:t>World War 2 </a:t>
            </a:r>
            <a:r>
              <a:rPr lang="en-CA" sz="1600" dirty="0"/>
              <a:t>add pressures to Finny and Gene? Is their</a:t>
            </a:r>
            <a:r>
              <a:rPr lang="en-CA" sz="1600" b="1" dirty="0"/>
              <a:t> gender </a:t>
            </a:r>
            <a:r>
              <a:rPr lang="en-CA" sz="1600" dirty="0"/>
              <a:t>a factor?  Does it play a role in pressures regarding their </a:t>
            </a:r>
            <a:r>
              <a:rPr lang="en-CA" sz="1600" b="1" dirty="0"/>
              <a:t>education, friendship and wartime choices</a:t>
            </a:r>
            <a:r>
              <a:rPr lang="en-CA" sz="1600" dirty="0"/>
              <a:t>? Think about the inquiry into the accident by the other boys.  **Be sure to focus on 2 of the following (</a:t>
            </a:r>
            <a:r>
              <a:rPr lang="en-CA" sz="1600" b="1" i="1" dirty="0"/>
              <a:t>Character Development, Main Events, Setting, Quotes, Figurative Language, Own Opinion, Text and Society, Point of View</a:t>
            </a:r>
            <a:r>
              <a:rPr lang="en-CA" sz="1600" dirty="0"/>
              <a:t>)</a:t>
            </a:r>
          </a:p>
          <a:p>
            <a:pPr>
              <a:buNone/>
            </a:pPr>
            <a:endParaRPr lang="en-CA" sz="1600" dirty="0"/>
          </a:p>
          <a:p>
            <a:pPr>
              <a:buAutoNum type="arabicPeriod" startAt="2"/>
            </a:pPr>
            <a:endParaRPr lang="en-CA" sz="1600" dirty="0"/>
          </a:p>
          <a:p>
            <a:pPr>
              <a:buAutoNum type="arabicPeriod" startAt="2"/>
            </a:pPr>
            <a:endParaRPr lang="en-CA"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7974-95C5-D886-0EFE-27EBD33E8E9A}"/>
              </a:ext>
            </a:extLst>
          </p:cNvPr>
          <p:cNvSpPr>
            <a:spLocks noGrp="1"/>
          </p:cNvSpPr>
          <p:nvPr>
            <p:ph type="title"/>
          </p:nvPr>
        </p:nvSpPr>
        <p:spPr/>
        <p:txBody>
          <a:bodyPr>
            <a:normAutofit/>
          </a:bodyPr>
          <a:lstStyle/>
          <a:p>
            <a:r>
              <a:rPr lang="en-CA" sz="3200" dirty="0">
                <a:solidFill>
                  <a:srgbClr val="FF0000"/>
                </a:solidFill>
              </a:rPr>
              <a:t>Topic Choices for Poetry and Short Stories</a:t>
            </a:r>
            <a:br>
              <a:rPr lang="en-CA" sz="3200" dirty="0">
                <a:solidFill>
                  <a:srgbClr val="FF0000"/>
                </a:solidFill>
              </a:rPr>
            </a:br>
            <a:r>
              <a:rPr lang="en-CA" sz="3200" dirty="0">
                <a:solidFill>
                  <a:srgbClr val="FF0000"/>
                </a:solidFill>
              </a:rPr>
              <a:t>1-2 Slides</a:t>
            </a:r>
          </a:p>
        </p:txBody>
      </p:sp>
      <p:sp>
        <p:nvSpPr>
          <p:cNvPr id="3" name="Content Placeholder 2">
            <a:extLst>
              <a:ext uri="{FF2B5EF4-FFF2-40B4-BE49-F238E27FC236}">
                <a16:creationId xmlns:a16="http://schemas.microsoft.com/office/drawing/2014/main" id="{94F30CAE-CCC9-F9FA-B99D-4A385731A612}"/>
              </a:ext>
            </a:extLst>
          </p:cNvPr>
          <p:cNvSpPr>
            <a:spLocks noGrp="1"/>
          </p:cNvSpPr>
          <p:nvPr>
            <p:ph idx="1"/>
          </p:nvPr>
        </p:nvSpPr>
        <p:spPr/>
        <p:txBody>
          <a:bodyPr>
            <a:normAutofit/>
          </a:bodyPr>
          <a:lstStyle/>
          <a:p>
            <a:pPr marL="0" indent="0">
              <a:buNone/>
            </a:pPr>
            <a:r>
              <a:rPr lang="en-CA" sz="2000" dirty="0"/>
              <a:t>Select ONE of the following topics on </a:t>
            </a:r>
            <a:r>
              <a:rPr lang="en-CA" sz="2000" dirty="0">
                <a:solidFill>
                  <a:srgbClr val="FF0000"/>
                </a:solidFill>
              </a:rPr>
              <a:t>Poetry and Short Stories </a:t>
            </a:r>
            <a:r>
              <a:rPr lang="en-CA" sz="2000" dirty="0"/>
              <a:t>to discuss.  Make sure you </a:t>
            </a:r>
            <a:r>
              <a:rPr lang="en-CA" sz="2000" dirty="0">
                <a:solidFill>
                  <a:srgbClr val="FF0000"/>
                </a:solidFill>
              </a:rPr>
              <a:t>include 1 example of a Poem or a Short Story </a:t>
            </a:r>
            <a:r>
              <a:rPr lang="en-CA" sz="2000" dirty="0"/>
              <a:t>that we studied in this course.</a:t>
            </a:r>
          </a:p>
          <a:p>
            <a:pPr marL="0" indent="0">
              <a:buNone/>
            </a:pPr>
            <a:endParaRPr lang="en-CA" sz="2000" dirty="0"/>
          </a:p>
          <a:p>
            <a:pPr marL="457200" indent="-457200">
              <a:buAutoNum type="arabicPeriod"/>
            </a:pPr>
            <a:r>
              <a:rPr lang="en-CA" sz="2000" dirty="0"/>
              <a:t>Discuss the </a:t>
            </a:r>
            <a:r>
              <a:rPr lang="en-CA" sz="2000" dirty="0">
                <a:solidFill>
                  <a:srgbClr val="FF0000"/>
                </a:solidFill>
              </a:rPr>
              <a:t>theme of relationships </a:t>
            </a:r>
            <a:r>
              <a:rPr lang="en-CA" sz="2000" dirty="0"/>
              <a:t>from your </a:t>
            </a:r>
            <a:r>
              <a:rPr lang="en-CA" sz="2000" dirty="0">
                <a:solidFill>
                  <a:srgbClr val="FF0000"/>
                </a:solidFill>
              </a:rPr>
              <a:t>Poem or Short Story.  </a:t>
            </a:r>
            <a:r>
              <a:rPr lang="en-CA" sz="2000" dirty="0"/>
              <a:t>How do the </a:t>
            </a:r>
            <a:r>
              <a:rPr lang="en-CA" sz="2000" dirty="0">
                <a:solidFill>
                  <a:srgbClr val="FF0000"/>
                </a:solidFill>
              </a:rPr>
              <a:t>characters in your poem or short story relate and interact </a:t>
            </a:r>
            <a:r>
              <a:rPr lang="en-CA" sz="2000" dirty="0"/>
              <a:t>to the </a:t>
            </a:r>
            <a:r>
              <a:rPr lang="en-CA" sz="2000" dirty="0">
                <a:solidFill>
                  <a:srgbClr val="FF0000"/>
                </a:solidFill>
              </a:rPr>
              <a:t>other characters in your short story</a:t>
            </a:r>
            <a:r>
              <a:rPr lang="en-CA" sz="2000" dirty="0"/>
              <a:t>?  Is there conflict, cooperation or love?  Explain your thinking.</a:t>
            </a:r>
          </a:p>
          <a:p>
            <a:pPr marL="0" indent="0">
              <a:buNone/>
            </a:pPr>
            <a:endParaRPr lang="en-CA" sz="2000" dirty="0"/>
          </a:p>
          <a:p>
            <a:pPr marL="0" indent="0" algn="ctr">
              <a:buNone/>
            </a:pPr>
            <a:r>
              <a:rPr lang="en-CA" sz="2000" dirty="0"/>
              <a:t>OR</a:t>
            </a:r>
          </a:p>
          <a:p>
            <a:pPr marL="0" indent="0">
              <a:buNone/>
            </a:pPr>
            <a:r>
              <a:rPr lang="en-CA" sz="2000" dirty="0"/>
              <a:t>2.     Connect to the </a:t>
            </a:r>
            <a:r>
              <a:rPr lang="en-CA" sz="2000" dirty="0">
                <a:solidFill>
                  <a:srgbClr val="FF0000"/>
                </a:solidFill>
              </a:rPr>
              <a:t>theme of women and independence </a:t>
            </a:r>
            <a:r>
              <a:rPr lang="en-CA" sz="2000" dirty="0"/>
              <a:t>in your </a:t>
            </a:r>
            <a:r>
              <a:rPr lang="en-CA" sz="2000" dirty="0">
                <a:solidFill>
                  <a:srgbClr val="FF0000"/>
                </a:solidFill>
              </a:rPr>
              <a:t>Poem or Short Story</a:t>
            </a:r>
            <a:r>
              <a:rPr lang="en-CA" sz="2000" dirty="0"/>
              <a:t>.  What is the </a:t>
            </a:r>
            <a:r>
              <a:rPr lang="en-CA" sz="2000" dirty="0">
                <a:solidFill>
                  <a:srgbClr val="FF0000"/>
                </a:solidFill>
              </a:rPr>
              <a:t>role of women </a:t>
            </a:r>
            <a:r>
              <a:rPr lang="en-CA" sz="2000" dirty="0"/>
              <a:t>in your </a:t>
            </a:r>
            <a:r>
              <a:rPr lang="en-CA" sz="2000" dirty="0">
                <a:solidFill>
                  <a:srgbClr val="FF0000"/>
                </a:solidFill>
              </a:rPr>
              <a:t>Poem or Short Story </a:t>
            </a:r>
            <a:r>
              <a:rPr lang="en-CA" sz="2000" dirty="0"/>
              <a:t>and </a:t>
            </a:r>
            <a:r>
              <a:rPr lang="en-CA" sz="2000" dirty="0">
                <a:solidFill>
                  <a:srgbClr val="FF0000"/>
                </a:solidFill>
              </a:rPr>
              <a:t>does it change throughout the story</a:t>
            </a:r>
            <a:r>
              <a:rPr lang="en-CA" sz="2000" dirty="0"/>
              <a:t>?  Explain your thinking.</a:t>
            </a:r>
          </a:p>
        </p:txBody>
      </p:sp>
    </p:spTree>
    <p:extLst>
      <p:ext uri="{BB962C8B-B14F-4D97-AF65-F5344CB8AC3E}">
        <p14:creationId xmlns:p14="http://schemas.microsoft.com/office/powerpoint/2010/main" val="48603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8CB0D-5CE8-445F-893B-D80EA3497A8A}"/>
              </a:ext>
            </a:extLst>
          </p:cNvPr>
          <p:cNvSpPr>
            <a:spLocks noGrp="1"/>
          </p:cNvSpPr>
          <p:nvPr>
            <p:ph type="title"/>
          </p:nvPr>
        </p:nvSpPr>
        <p:spPr/>
        <p:txBody>
          <a:bodyPr>
            <a:normAutofit fontScale="90000"/>
          </a:bodyPr>
          <a:lstStyle/>
          <a:p>
            <a:r>
              <a:rPr lang="en-US" sz="3200" dirty="0">
                <a:solidFill>
                  <a:srgbClr val="FF0000"/>
                </a:solidFill>
              </a:rPr>
              <a:t>Written Reflection/Personal Response</a:t>
            </a:r>
            <a:br>
              <a:rPr lang="en-US" sz="3200" dirty="0">
                <a:solidFill>
                  <a:srgbClr val="FF0000"/>
                </a:solidFill>
              </a:rPr>
            </a:br>
            <a:r>
              <a:rPr lang="en-US" sz="3200" dirty="0">
                <a:solidFill>
                  <a:srgbClr val="FF0000"/>
                </a:solidFill>
              </a:rPr>
              <a:t>On 1 Slide or Document</a:t>
            </a:r>
            <a:br>
              <a:rPr lang="en-US" sz="3200" dirty="0">
                <a:solidFill>
                  <a:srgbClr val="FF0000"/>
                </a:solidFill>
              </a:rPr>
            </a:br>
            <a:endParaRPr lang="en-CA" sz="3200" dirty="0">
              <a:solidFill>
                <a:srgbClr val="FF0000"/>
              </a:solidFill>
            </a:endParaRPr>
          </a:p>
        </p:txBody>
      </p:sp>
      <p:sp>
        <p:nvSpPr>
          <p:cNvPr id="3" name="Content Placeholder 2">
            <a:extLst>
              <a:ext uri="{FF2B5EF4-FFF2-40B4-BE49-F238E27FC236}">
                <a16:creationId xmlns:a16="http://schemas.microsoft.com/office/drawing/2014/main" id="{FCBC806E-AABC-4E8C-A098-3D2B8FAD400F}"/>
              </a:ext>
            </a:extLst>
          </p:cNvPr>
          <p:cNvSpPr>
            <a:spLocks noGrp="1"/>
          </p:cNvSpPr>
          <p:nvPr>
            <p:ph idx="1"/>
          </p:nvPr>
        </p:nvSpPr>
        <p:spPr/>
        <p:txBody>
          <a:bodyPr>
            <a:normAutofit fontScale="92500" lnSpcReduction="10000"/>
          </a:bodyPr>
          <a:lstStyle/>
          <a:p>
            <a:pPr marL="0" indent="0">
              <a:buNone/>
            </a:pPr>
            <a:r>
              <a:rPr lang="en-US" sz="2000" dirty="0"/>
              <a:t>Write a </a:t>
            </a:r>
            <a:r>
              <a:rPr lang="en-US" sz="2000" dirty="0">
                <a:solidFill>
                  <a:srgbClr val="FF0000"/>
                </a:solidFill>
              </a:rPr>
              <a:t>Reflection/Personal Response </a:t>
            </a:r>
            <a:r>
              <a:rPr lang="en-US" sz="2000" dirty="0"/>
              <a:t>based on the following questions from your </a:t>
            </a:r>
            <a:r>
              <a:rPr lang="en-US" sz="2000" dirty="0">
                <a:solidFill>
                  <a:srgbClr val="FF0000"/>
                </a:solidFill>
              </a:rPr>
              <a:t>Novel Study Book </a:t>
            </a:r>
            <a:r>
              <a:rPr lang="en-US" sz="2000" dirty="0"/>
              <a:t>and </a:t>
            </a:r>
            <a:r>
              <a:rPr lang="en-US" sz="2000" dirty="0">
                <a:solidFill>
                  <a:srgbClr val="FF0000"/>
                </a:solidFill>
              </a:rPr>
              <a:t>A Separate Peace/Poetry/Short Story Unit</a:t>
            </a:r>
            <a:r>
              <a:rPr lang="en-US" sz="2000" dirty="0"/>
              <a:t>. Be sure to use </a:t>
            </a:r>
            <a:r>
              <a:rPr lang="en-US" sz="2000" i="1" dirty="0"/>
              <a:t>proper paragraphing technique</a:t>
            </a:r>
            <a:r>
              <a:rPr lang="en-US" sz="2000" dirty="0"/>
              <a:t> (topic sentences, concluding sentences, examples and details), using your </a:t>
            </a:r>
            <a:r>
              <a:rPr lang="en-US" sz="2000" i="1" dirty="0"/>
              <a:t>own words</a:t>
            </a:r>
            <a:r>
              <a:rPr lang="en-US" sz="2000" dirty="0"/>
              <a:t>. Write </a:t>
            </a:r>
            <a:r>
              <a:rPr lang="en-US" sz="2000" i="1" dirty="0"/>
              <a:t>3 full paragraphs </a:t>
            </a:r>
            <a:r>
              <a:rPr lang="en-US" sz="2000" dirty="0"/>
              <a:t>(300 words) and be sure to include your </a:t>
            </a:r>
            <a:r>
              <a:rPr lang="en-US" sz="2000" i="1" dirty="0"/>
              <a:t>own thoughts, connections to the characters and stories</a:t>
            </a:r>
            <a:r>
              <a:rPr lang="en-US" sz="2000" dirty="0"/>
              <a:t>. </a:t>
            </a:r>
          </a:p>
          <a:p>
            <a:pPr marL="0" indent="0">
              <a:buNone/>
            </a:pPr>
            <a:r>
              <a:rPr lang="en-US" sz="2000" i="1" dirty="0"/>
              <a:t>No plagiarizing</a:t>
            </a:r>
            <a:r>
              <a:rPr lang="en-US" sz="2000" dirty="0"/>
              <a:t>! </a:t>
            </a:r>
            <a:r>
              <a:rPr lang="en-US" sz="2000" dirty="0">
                <a:solidFill>
                  <a:srgbClr val="FF0000"/>
                </a:solidFill>
              </a:rPr>
              <a:t>Reflect on 1 character from your Novel Study Book and 1 Character from A Separate Peace/Poem/Short Story Unit</a:t>
            </a:r>
            <a:r>
              <a:rPr lang="en-US" sz="2000" dirty="0"/>
              <a:t>. Is each character flat or round, dynamic or static?  Do they grow and change or stay the same throughout each book?  Explain using </a:t>
            </a:r>
            <a:r>
              <a:rPr lang="en-US" sz="2000" dirty="0">
                <a:solidFill>
                  <a:srgbClr val="FF0000"/>
                </a:solidFill>
              </a:rPr>
              <a:t>2 examples </a:t>
            </a:r>
            <a:r>
              <a:rPr lang="en-US" sz="2000" dirty="0"/>
              <a:t>from each text.</a:t>
            </a:r>
          </a:p>
          <a:p>
            <a:pPr marL="457200" indent="-457200">
              <a:buAutoNum type="arabicPeriod"/>
            </a:pPr>
            <a:r>
              <a:rPr lang="en-US" sz="2000" dirty="0">
                <a:solidFill>
                  <a:srgbClr val="FF0000"/>
                </a:solidFill>
              </a:rPr>
              <a:t>Compare </a:t>
            </a:r>
            <a:r>
              <a:rPr lang="en-US" sz="2000" dirty="0"/>
              <a:t>the</a:t>
            </a:r>
            <a:r>
              <a:rPr lang="en-US" sz="2000" dirty="0">
                <a:solidFill>
                  <a:srgbClr val="FF0000"/>
                </a:solidFill>
              </a:rPr>
              <a:t> message to society from your Novel Study Book to A Separate Peace/Poem/Short Story Unit. What can society learn from both these works? </a:t>
            </a:r>
            <a:r>
              <a:rPr lang="en-US" sz="2000" dirty="0"/>
              <a:t>Explain your thinking </a:t>
            </a:r>
            <a:r>
              <a:rPr lang="en-US" sz="2000" dirty="0">
                <a:solidFill>
                  <a:srgbClr val="FF0000"/>
                </a:solidFill>
              </a:rPr>
              <a:t>using 2 examples </a:t>
            </a:r>
            <a:r>
              <a:rPr lang="en-US" sz="2000" dirty="0"/>
              <a:t>from each text.  Connect your thinking to </a:t>
            </a:r>
            <a:r>
              <a:rPr lang="en-US" sz="2000" dirty="0">
                <a:solidFill>
                  <a:srgbClr val="FF0000"/>
                </a:solidFill>
              </a:rPr>
              <a:t>your life and society today with real world examples. </a:t>
            </a:r>
          </a:p>
          <a:p>
            <a:pPr marL="457200" indent="-457200">
              <a:buAutoNum type="arabicPeriod"/>
            </a:pPr>
            <a:r>
              <a:rPr lang="en-US" sz="2000" dirty="0">
                <a:solidFill>
                  <a:srgbClr val="FF0000"/>
                </a:solidFill>
              </a:rPr>
              <a:t>Connect </a:t>
            </a:r>
            <a:r>
              <a:rPr lang="en-US" sz="2000" dirty="0"/>
              <a:t>your </a:t>
            </a:r>
            <a:r>
              <a:rPr lang="en-US" sz="2000" dirty="0">
                <a:solidFill>
                  <a:srgbClr val="FF0000"/>
                </a:solidFill>
              </a:rPr>
              <a:t>own understanding of the themes from both of the above texts </a:t>
            </a:r>
            <a:r>
              <a:rPr lang="en-US" sz="2000" dirty="0"/>
              <a:t> to </a:t>
            </a:r>
            <a:r>
              <a:rPr lang="en-US" sz="2000" dirty="0">
                <a:solidFill>
                  <a:srgbClr val="FF0000"/>
                </a:solidFill>
              </a:rPr>
              <a:t>your life today </a:t>
            </a:r>
            <a:r>
              <a:rPr lang="en-US" sz="2000" dirty="0"/>
              <a:t>with </a:t>
            </a:r>
            <a:r>
              <a:rPr lang="en-US" sz="2000" dirty="0">
                <a:solidFill>
                  <a:srgbClr val="FF0000"/>
                </a:solidFill>
              </a:rPr>
              <a:t>real examples.</a:t>
            </a:r>
            <a:endParaRPr lang="en-CA" sz="2000" dirty="0"/>
          </a:p>
        </p:txBody>
      </p:sp>
    </p:spTree>
    <p:extLst>
      <p:ext uri="{BB962C8B-B14F-4D97-AF65-F5344CB8AC3E}">
        <p14:creationId xmlns:p14="http://schemas.microsoft.com/office/powerpoint/2010/main" val="185244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fontScale="85000" lnSpcReduction="20000"/>
          </a:bodyPr>
          <a:lstStyle/>
          <a:p>
            <a:pPr>
              <a:buNone/>
            </a:pPr>
            <a:r>
              <a:rPr lang="en-CA" sz="1600" dirty="0"/>
              <a:t>Developing and Organizing Content</a:t>
            </a:r>
          </a:p>
          <a:p>
            <a:pPr>
              <a:buNone/>
            </a:pPr>
            <a:r>
              <a:rPr lang="en-CA" sz="1600" dirty="0"/>
              <a:t>1.1 identify the topic, purpose, and audience for a variety of writing tasks</a:t>
            </a:r>
          </a:p>
          <a:p>
            <a:pPr>
              <a:buNone/>
            </a:pPr>
            <a:r>
              <a:rPr lang="en-CA" sz="1600" dirty="0"/>
              <a:t>1.2 generate, expand, explore, and focus ideas for potential writing tasks, using a variety of strategies and print, electronic, and other resources, as appropriate</a:t>
            </a:r>
          </a:p>
          <a:p>
            <a:pPr>
              <a:buNone/>
            </a:pPr>
            <a:r>
              <a:rPr lang="en-CA" sz="1600" dirty="0"/>
              <a:t>1.3 locate and select information to fully and effectively support ideas for writing, using a variety of strategies and print, electronic, and other resources, as appropriate</a:t>
            </a:r>
          </a:p>
          <a:p>
            <a:pPr>
              <a:buNone/>
            </a:pPr>
            <a:r>
              <a:rPr lang="en-CA" sz="1600" dirty="0"/>
              <a:t>1.4 identify, sort, and order main ideas and supporting details for writing tasks, using a variety of strategies and selecting the organizational pattern best suited to the content and the purpose for writing </a:t>
            </a:r>
          </a:p>
          <a:p>
            <a:pPr>
              <a:buNone/>
            </a:pPr>
            <a:r>
              <a:rPr lang="en-CA" sz="1600" dirty="0"/>
              <a:t>1.5 determine whether the ideas and information gathered are accurate and complete, interesting, and effectively meet the requirements of the writing task</a:t>
            </a:r>
          </a:p>
          <a:p>
            <a:pPr>
              <a:buNone/>
            </a:pPr>
            <a:r>
              <a:rPr lang="en-CA" sz="1600" dirty="0"/>
              <a:t>Using Knowledge of Form and Style</a:t>
            </a:r>
          </a:p>
          <a:p>
            <a:pPr>
              <a:buNone/>
            </a:pPr>
            <a:r>
              <a:rPr lang="en-CA" sz="1600" dirty="0"/>
              <a:t>2.1 write for different purposes and audiences using a variety of literary, informational, and graphic forms </a:t>
            </a:r>
          </a:p>
          <a:p>
            <a:pPr>
              <a:buNone/>
            </a:pPr>
            <a:r>
              <a:rPr lang="en-CA" sz="1600" dirty="0"/>
              <a:t>2.2 establish a distinctive and original voice in their writing, modifying language and tone skilfully and effectively to suit the form, audience, and purpose for writing</a:t>
            </a:r>
          </a:p>
          <a:p>
            <a:pPr>
              <a:buNone/>
            </a:pPr>
            <a:r>
              <a:rPr lang="en-CA" sz="1600" dirty="0"/>
              <a:t>2.3 use a wide range of descriptive and evocative words, phrases, and expressions precisely and imaginatively to make their writing clear, vivid, and compelling for their intended audience</a:t>
            </a:r>
          </a:p>
          <a:p>
            <a:pPr>
              <a:buNone/>
            </a:pPr>
            <a:r>
              <a:rPr lang="en-CA" sz="1600" dirty="0"/>
              <a:t>2.4 write complete sentences that communicate their meaning clearly and effectively, skilfully varying sentence type, structure, and length to suit different purposes and making smooth and logical transitions between ideas</a:t>
            </a:r>
          </a:p>
          <a:p>
            <a:pPr>
              <a:buNone/>
            </a:pPr>
            <a:r>
              <a:rPr lang="en-CA" sz="1600" dirty="0"/>
              <a:t>2.6 revise drafts to improve the content, organization, clarity, and style of their written work</a:t>
            </a:r>
          </a:p>
          <a:p>
            <a:pPr>
              <a:buNone/>
            </a:pPr>
            <a:r>
              <a:rPr lang="en-CA" sz="1600" dirty="0"/>
              <a:t>2.7 produce revised drafts of texts, including increasingly complex texts, written to meet criteria identified by the teacher, based on the curriculum expectations</a:t>
            </a:r>
          </a:p>
          <a:p>
            <a:pPr>
              <a:buNone/>
            </a:pPr>
            <a:endParaRPr lang="en-CA"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Applying Knowledge of Conventions</a:t>
            </a:r>
          </a:p>
          <a:p>
            <a:pPr>
              <a:buNone/>
            </a:pPr>
            <a:r>
              <a:rPr lang="en-CA" sz="1400" dirty="0"/>
              <a:t>3.1 use knowledge of spelling rules and patterns, a variety of resources, and appropriate strategies to recognize and correct their own and others’ spelling errors</a:t>
            </a:r>
          </a:p>
          <a:p>
            <a:pPr>
              <a:buNone/>
            </a:pPr>
            <a:r>
              <a:rPr lang="en-CA" sz="1400" dirty="0"/>
              <a:t>3.2 build vocabulary for writing by confirming word meaning(s) and reviewing and refining word choice, using a variety of resources and strategies, as appropriate for the purpose </a:t>
            </a:r>
          </a:p>
          <a:p>
            <a:pPr>
              <a:buNone/>
            </a:pPr>
            <a:r>
              <a:rPr lang="en-CA" sz="1400" dirty="0"/>
              <a:t>3.3 use punctuation correctly and effectively to communicate their intended meaning</a:t>
            </a:r>
          </a:p>
          <a:p>
            <a:pPr>
              <a:buNone/>
            </a:pPr>
            <a:r>
              <a:rPr lang="en-CA" sz="1400" dirty="0"/>
              <a:t>3.4 use grammar conventions correctly and appropriately to communicate their intended meaning clearly and effectively</a:t>
            </a:r>
          </a:p>
          <a:p>
            <a:pPr>
              <a:buNone/>
            </a:pPr>
            <a:r>
              <a:rPr lang="en-CA" sz="1400" dirty="0"/>
              <a:t>3.5 regularly proofread and correct their writing</a:t>
            </a:r>
          </a:p>
          <a:p>
            <a:pPr>
              <a:buNone/>
            </a:pPr>
            <a:r>
              <a:rPr lang="en-CA" sz="1400" dirty="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a:t>3.7 produce pieces of published work to meet criteria identified by the teacher, based on the curriculum expectations</a:t>
            </a:r>
          </a:p>
          <a:p>
            <a:pPr>
              <a:buNone/>
            </a:pPr>
            <a:endParaRPr lang="en-CA"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a:xfrm>
            <a:off x="323528" y="1556792"/>
            <a:ext cx="8229600" cy="4525963"/>
          </a:xfrm>
        </p:spPr>
        <p:txBody>
          <a:bodyPr>
            <a:normAutofit/>
          </a:bodyPr>
          <a:lstStyle/>
          <a:p>
            <a:pPr>
              <a:buNone/>
            </a:pPr>
            <a:r>
              <a:rPr lang="en-CA" sz="1400" dirty="0"/>
              <a:t>Reading For Meaning</a:t>
            </a:r>
          </a:p>
          <a:p>
            <a:pPr>
              <a:buNone/>
            </a:pPr>
            <a:r>
              <a:rPr lang="en-CA" sz="1400" dirty="0"/>
              <a:t>1.1 read a variety of student- and teacher-selected texts from diverse cultures and historical periods, identifying specific purposes for reading</a:t>
            </a:r>
          </a:p>
          <a:p>
            <a:pPr>
              <a:buNone/>
            </a:pPr>
            <a:r>
              <a:rPr lang="en-CA" sz="1400" dirty="0"/>
              <a:t>1.2 select and use, with increasing facility, the most appropriate reading comprehension strategies to understand texts, including complex and challenging texts </a:t>
            </a:r>
          </a:p>
          <a:p>
            <a:pPr>
              <a:buNone/>
            </a:pPr>
            <a:r>
              <a:rPr lang="en-CA" sz="1400" dirty="0"/>
              <a:t>1.3 identify the most important ideas and supporting details in texts, including complex and challenging texts</a:t>
            </a:r>
          </a:p>
          <a:p>
            <a:pPr>
              <a:buNone/>
            </a:pPr>
            <a:r>
              <a:rPr lang="en-CA" sz="1400" dirty="0"/>
              <a:t>1.4 make and explain inferences of increasing subtlety and insight about texts, including complex and challenging texts, supporting their explanations with well-chosen stated and implied ideas from the texts</a:t>
            </a:r>
          </a:p>
          <a:p>
            <a:pPr>
              <a:buNone/>
            </a:pPr>
            <a:r>
              <a:rPr lang="en-CA" sz="1400" dirty="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400" dirty="0"/>
              <a:t>1.6 analyse texts in terms of the information, ideas, issues, or themes they explore, examining how various aspects of the texts contribute to the presentation or development of these elements</a:t>
            </a:r>
          </a:p>
          <a:p>
            <a:pPr>
              <a:buNone/>
            </a:pPr>
            <a:r>
              <a:rPr lang="en-CA" sz="1400" dirty="0"/>
              <a:t>1.7 evaluate the effectiveness of texts, including complex and challenging texts, using evidence from the text insightfully to support their opinions</a:t>
            </a:r>
          </a:p>
          <a:p>
            <a:pPr>
              <a:buNone/>
            </a:pPr>
            <a:endParaRPr lang="en-CA"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TotalTime>
  <Words>2050</Words>
  <Application>Microsoft Office PowerPoint</Application>
  <PresentationFormat>On-screen Show (4:3)</PresentationFormat>
  <Paragraphs>113</Paragraphs>
  <Slides>12</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ENG4U Final Evaluation Visual and Oral Presentation and Written Reflection</vt:lpstr>
      <vt:lpstr>Directions Part</vt:lpstr>
      <vt:lpstr>Requirements</vt:lpstr>
      <vt:lpstr>Topic Choices For A Separate Peace:  3 Slides</vt:lpstr>
      <vt:lpstr>Topic Choices for Poetry and Short Stories 1-2 Slides</vt:lpstr>
      <vt:lpstr>Written Reflection/Personal Response On 1 Slide or Document </vt:lpstr>
      <vt:lpstr>Expectations</vt:lpstr>
      <vt:lpstr>Expectations</vt:lpstr>
      <vt:lpstr>Expectations</vt:lpstr>
      <vt:lpstr>Expectations</vt:lpstr>
      <vt:lpstr>Expectations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 Matthews</cp:lastModifiedBy>
  <cp:revision>123</cp:revision>
  <dcterms:created xsi:type="dcterms:W3CDTF">2019-05-05T23:22:58Z</dcterms:created>
  <dcterms:modified xsi:type="dcterms:W3CDTF">2024-04-12T17:00:21Z</dcterms:modified>
</cp:coreProperties>
</file>