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98EE2-9D29-BD14-5EF5-B11DE2544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C406B4-8BCD-F044-3F8D-C05D2BA31D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6EF0D-99D8-67E0-12FD-1AEABB5B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EEBAB-4135-FA42-353B-A1B553669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0B091-D33F-5A9A-2FA1-6025E6D9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5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234FD-7C48-68E7-FF93-F59514AD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E82D5-B7B4-8C69-9CCD-63FF402E3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4913F-EB2E-8566-D2ED-F77F41E25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215F6-113A-2BE1-0205-E660DC43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2520E-763D-D1B2-D100-D7B463B3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9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80F4D0-C895-AE61-7155-813BE31D2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9ED57-A0D4-84BC-E5AA-3C9F9352F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49923-444D-1A19-C0AD-919BB104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A75CD-E065-E303-C5A5-10A93FCD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6421F-76C9-EE8D-3176-E0BFF12BD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3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6E1B0-C0B0-1632-4FA8-54D65F6C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C195-9469-0FBA-2C53-C5DAD21F7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6754F-012E-552C-5D4A-0068B088D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A5092-BE43-216F-ED10-CB8C297A9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6C20A-5CC5-F55C-165D-DB5EF4499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2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B32C7-AE6D-A53F-39D6-CBDFBF266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9AEC0-0521-50FB-90B9-033A876A7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D21B8-0E08-81F3-F053-25B56394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78E95-116A-CD1D-F2BF-135077D8A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3C942-A8C7-1F69-A254-83D1442D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0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8E86-3AD3-DF23-4337-EA58B41CE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F3BE0-EC2C-0773-54F7-8D48075BE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DE7DF-6669-9355-52B1-A3EBD7A1E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88A7A-A385-91E6-2E6A-8E70885B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72974-64E8-9628-CB69-34526B4E3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77361-7FB7-5EE9-6441-EFF55980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4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CA190-B784-36BC-C008-6D361AC2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CC65F-F1AA-1248-3FCB-D7601EBC4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6E2B9A-7966-8B21-5F3C-9984CB2E0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6AF2D9-759D-06B8-D151-385952901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7D1F1E-0FF3-077A-873B-D536A82476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AF1DC3-9D4F-57F4-2316-570FE3521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1E3852-7E33-0B4B-DCA1-0276706D3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3BB3C3-0717-4B3E-059A-7A44820FD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F377-81EF-67D7-CD89-1165DB01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2189F5-B679-8D18-069E-411669B81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BD54BD-A499-6CCF-10D6-80397AF6C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620FDD-2D58-6410-D54E-34D850342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7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66491-E4C1-BEB5-8059-D19229BC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35B494-1A93-8FDF-4CD2-4B6237D3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08546-870B-C606-A2F8-E04CD91D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BD8D4-A6C0-6064-93CB-A0D02D26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FCC1-1066-5524-DE78-ECB1BF870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06494E-7BF6-D479-D188-3677806DA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8C409-EDB5-9219-0629-B6091269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0A0BD-BF4D-366B-431F-B2CCC138A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CFF4A-42EB-571D-3311-4C8B0E22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7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45352-D8BB-2804-6390-7A269B614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1CFE82-F8F9-107D-54AA-1F4CF8E270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A2186D-165F-C048-B0D6-250262A25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24FC4-9E6D-E361-C8C9-935BF4A8A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4E5C6-8CB6-BC12-3D4B-D71D97D9A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BA430-1FCE-9574-5590-B7E0DF020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A195B7-8100-8CF0-A6D0-AC724CFF5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8E580-6275-20CC-26ED-1CF37F81A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7CC33-9CB2-C51C-3494-98B25A082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21745-95E6-48AA-9FC3-73CCBCF53A2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B685C-F275-2F94-349B-A38940076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60DFD-1AF1-2916-A393-636A1DF66E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0C1FB-41DA-41BE-A6A7-23299C4BE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9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gcfglobal.org/en/business-communication/how-to-write-an-effective-business-email/1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72B23-C2E6-EAF1-152E-58888A9E44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EMAILS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9966D-97FF-FF43-2108-07DE7C568F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Since the professional world embraced the Internet, email has been a cornerstone of business communication.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 Over the years, </a:t>
            </a:r>
            <a:r>
              <a:rPr lang="en-CA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business emails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have developed a style and structure that you can use to create more effective messages.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327F-9668-6301-8D41-7E4595FCF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The Basics of a Business Email</a:t>
            </a:r>
            <a:b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A0BBA-5555-262F-ACF2-28FC429E3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All business emails should be direct, clear, and easy to read.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The formality can depend on your company, the intended audience, and the subject matter</a:t>
            </a:r>
            <a:endParaRPr lang="en-CA" dirty="0">
              <a:solidFill>
                <a:srgbClr val="4E4E4E"/>
              </a:solidFill>
              <a:latin typeface="Source Sans Pro" panose="020B0503030403020204" pitchFamily="34" charset="0"/>
            </a:endParaRP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Regardless of the formality, remember to </a:t>
            </a:r>
            <a:r>
              <a:rPr lang="en-CA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stay professional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because you lose control of the email once you click Send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98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D9E66-5373-0930-2382-D64E6C8BB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i="0" dirty="0">
                <a:solidFill>
                  <a:srgbClr val="313131"/>
                </a:solidFill>
                <a:effectLst/>
                <a:latin typeface="PT Sans" panose="020B0604020202020204" pitchFamily="34" charset="0"/>
              </a:rPr>
              <a:t>Setting the Tone: Formal vs Casual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E8EE676-77C4-DC31-8A6E-422E7BE7F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74455"/>
              </p:ext>
            </p:extLst>
          </p:nvPr>
        </p:nvGraphicFramePr>
        <p:xfrm>
          <a:off x="1267968" y="1825625"/>
          <a:ext cx="7900416" cy="4351337"/>
        </p:xfrm>
        <a:graphic>
          <a:graphicData uri="http://schemas.openxmlformats.org/drawingml/2006/table">
            <a:tbl>
              <a:tblPr/>
              <a:tblGrid>
                <a:gridCol w="2633472">
                  <a:extLst>
                    <a:ext uri="{9D8B030D-6E8A-4147-A177-3AD203B41FA5}">
                      <a16:colId xmlns:a16="http://schemas.microsoft.com/office/drawing/2014/main" val="2513406599"/>
                    </a:ext>
                  </a:extLst>
                </a:gridCol>
                <a:gridCol w="2633472">
                  <a:extLst>
                    <a:ext uri="{9D8B030D-6E8A-4147-A177-3AD203B41FA5}">
                      <a16:colId xmlns:a16="http://schemas.microsoft.com/office/drawing/2014/main" val="3292687143"/>
                    </a:ext>
                  </a:extLst>
                </a:gridCol>
                <a:gridCol w="2633472">
                  <a:extLst>
                    <a:ext uri="{9D8B030D-6E8A-4147-A177-3AD203B41FA5}">
                      <a16:colId xmlns:a16="http://schemas.microsoft.com/office/drawing/2014/main" val="495098229"/>
                    </a:ext>
                  </a:extLst>
                </a:gridCol>
              </a:tblGrid>
              <a:tr h="396857">
                <a:tc>
                  <a:txBody>
                    <a:bodyPr/>
                    <a:lstStyle/>
                    <a:p>
                      <a:pPr algn="l" fontAlgn="ctr"/>
                      <a:endParaRPr lang="en-US" sz="1100" b="1">
                        <a:solidFill>
                          <a:srgbClr val="232323"/>
                        </a:solidFill>
                        <a:effectLst/>
                        <a:latin typeface="PT Sans Narrow" panose="020B0604020202020204" pitchFamily="34" charset="0"/>
                      </a:endParaRPr>
                    </a:p>
                  </a:txBody>
                  <a:tcPr marL="35224" marR="82189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>
                        <a:solidFill>
                          <a:srgbClr val="232323"/>
                        </a:solidFill>
                        <a:effectLst/>
                        <a:latin typeface="PT Sans Narrow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100" b="1">
                          <a:solidFill>
                            <a:srgbClr val="232323"/>
                          </a:solidFill>
                          <a:effectLst/>
                          <a:latin typeface="inherit"/>
                        </a:rPr>
                        <a:t>Formal</a:t>
                      </a:r>
                      <a:endParaRPr lang="en-US" sz="1100" b="1">
                        <a:solidFill>
                          <a:srgbClr val="232323"/>
                        </a:solidFill>
                        <a:effectLst/>
                        <a:latin typeface="PT Sans Narrow" panose="020B0604020202020204" pitchFamily="34" charset="0"/>
                      </a:endParaRPr>
                    </a:p>
                  </a:txBody>
                  <a:tcPr marL="35224" marR="82189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>
                        <a:solidFill>
                          <a:srgbClr val="232323"/>
                        </a:solidFill>
                        <a:effectLst/>
                        <a:latin typeface="PT Sans Narrow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100" b="1">
                          <a:solidFill>
                            <a:srgbClr val="232323"/>
                          </a:solidFill>
                          <a:effectLst/>
                          <a:latin typeface="inherit"/>
                        </a:rPr>
                        <a:t>Casual</a:t>
                      </a:r>
                      <a:endParaRPr lang="en-US" sz="1100" b="1">
                        <a:solidFill>
                          <a:srgbClr val="232323"/>
                        </a:solidFill>
                        <a:effectLst/>
                        <a:latin typeface="PT Sans Narrow" panose="020B0604020202020204" pitchFamily="34" charset="0"/>
                      </a:endParaRPr>
                    </a:p>
                  </a:txBody>
                  <a:tcPr marL="35224" marR="82189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073468"/>
                  </a:ext>
                </a:extLst>
              </a:tr>
              <a:tr h="735007"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>
                          <a:effectLst/>
                          <a:latin typeface="PT Sans Narrow" panose="020B0604020202020204" pitchFamily="34" charset="0"/>
                        </a:rPr>
                        <a:t>Audience</a:t>
                      </a:r>
                      <a:endParaRPr lang="en-US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>
                          <a:effectLst/>
                          <a:latin typeface="PT Sans Narrow" panose="020B0604020202020204" pitchFamily="34" charset="0"/>
                        </a:rPr>
                        <a:t>Business and work colleagues</a:t>
                      </a:r>
                      <a:endParaRPr lang="en-US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CA" sz="1100">
                          <a:effectLst/>
                          <a:latin typeface="PT Sans Narrow" panose="020B0604020202020204" pitchFamily="34" charset="0"/>
                        </a:rPr>
                        <a:t>Family, Friends, and Familiar Coworkers</a:t>
                      </a:r>
                      <a:endParaRPr lang="en-CA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353498"/>
                  </a:ext>
                </a:extLst>
              </a:tr>
              <a:tr h="735007"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>
                          <a:effectLst/>
                          <a:latin typeface="PT Sans Narrow" panose="020B0604020202020204" pitchFamily="34" charset="0"/>
                        </a:rPr>
                        <a:t>Greeting and Sign-Off</a:t>
                      </a:r>
                      <a:endParaRPr lang="en-US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CA" sz="1100">
                          <a:effectLst/>
                          <a:latin typeface="PT Sans Narrow" panose="020B0604020202020204" pitchFamily="34" charset="0"/>
                        </a:rPr>
                        <a:t>Dear Mr/Mrs Jones; Warm Regards</a:t>
                      </a:r>
                      <a:endParaRPr lang="en-CA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>
                          <a:effectLst/>
                          <a:latin typeface="PT Sans Narrow" panose="020B0604020202020204" pitchFamily="34" charset="0"/>
                        </a:rPr>
                        <a:t>Hi John!; Cheers</a:t>
                      </a:r>
                      <a:endParaRPr lang="en-US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257458"/>
                  </a:ext>
                </a:extLst>
              </a:tr>
              <a:tr h="1242233"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>
                          <a:effectLst/>
                          <a:latin typeface="PT Sans Narrow" panose="020B0604020202020204" pitchFamily="34" charset="0"/>
                        </a:rPr>
                        <a:t>Abbreviations and Word Choice</a:t>
                      </a:r>
                      <a:endParaRPr lang="en-US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CA" sz="1100">
                          <a:effectLst/>
                          <a:latin typeface="PT Sans Narrow" panose="020B0604020202020204" pitchFamily="34" charset="0"/>
                        </a:rPr>
                        <a:t>Thank you for your time and consideration, I look forward to hearing back from you.</a:t>
                      </a:r>
                      <a:endParaRPr lang="en-CA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CA" sz="1100">
                          <a:effectLst/>
                          <a:latin typeface="PT Sans Narrow" panose="020B0604020202020204" pitchFamily="34" charset="0"/>
                        </a:rPr>
                        <a:t>Thanks! Looking forward to it, talk to you soon! :)</a:t>
                      </a:r>
                      <a:endParaRPr lang="en-CA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252783"/>
                  </a:ext>
                </a:extLst>
              </a:tr>
              <a:tr h="1242233"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>
                          <a:effectLst/>
                          <a:latin typeface="PT Sans Narrow" panose="020B0604020202020204" pitchFamily="34" charset="0"/>
                        </a:rPr>
                        <a:t>Use of Contractions</a:t>
                      </a:r>
                      <a:endParaRPr lang="en-US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CA" sz="1100">
                          <a:effectLst/>
                          <a:latin typeface="PT Sans Narrow" panose="020B0604020202020204" pitchFamily="34" charset="0"/>
                        </a:rPr>
                        <a:t>I will be able to attend the conference this year. I am looking forward to meeting with you again.</a:t>
                      </a:r>
                      <a:endParaRPr lang="en-CA" sz="110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CA" sz="1100" dirty="0">
                          <a:effectLst/>
                          <a:latin typeface="PT Sans Narrow" panose="020B0604020202020204" pitchFamily="34" charset="0"/>
                        </a:rPr>
                        <a:t>I'll be there, can't wait to see you!</a:t>
                      </a:r>
                      <a:endParaRPr lang="en-CA" sz="1100" dirty="0">
                        <a:effectLst/>
                      </a:endParaRPr>
                    </a:p>
                  </a:txBody>
                  <a:tcPr marL="29353" marR="29353" marT="29353" marB="293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470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96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CEEE9-9FD6-A3FD-645B-5907DFDA7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Writing a business email</a:t>
            </a:r>
            <a:br>
              <a:rPr lang="en-US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01C92-1787-45B3-311E-437462584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Greeting: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Make it </a:t>
            </a:r>
            <a:r>
              <a:rPr lang="en-CA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brief and friendly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, and address the recipient by name if you know it</a:t>
            </a:r>
          </a:p>
          <a:p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Body: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 Start with your </a:t>
            </a: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main point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 so no one has to hunt for it,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 keep your writing concise and focused on the concerns of your audience.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 If you need a response from the recipient, make sure to include a </a:t>
            </a: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call to action 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so they know how and why to respond. </a:t>
            </a:r>
          </a:p>
          <a:p>
            <a:r>
              <a:rPr lang="en-CA" dirty="0">
                <a:solidFill>
                  <a:srgbClr val="4E4E4E"/>
                </a:solidFill>
                <a:latin typeface="inherit"/>
              </a:rPr>
              <a:t>  I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f you've </a:t>
            </a: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attached a file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, be sure to mention it here.</a:t>
            </a:r>
          </a:p>
          <a:p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Ending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: Offer a </a:t>
            </a: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quick farewell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, such as “Thanks” or “Sincerely”, then give your name .</a:t>
            </a:r>
          </a:p>
          <a:p>
            <a:endParaRPr lang="en-CA" b="0" i="0" dirty="0">
              <a:solidFill>
                <a:srgbClr val="4E4E4E"/>
              </a:solidFill>
              <a:effectLst/>
              <a:latin typeface="inheri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24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7FB5-2613-5879-F645-A5D16CBE1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048CE-6F34-B15E-9711-E53FB0EAA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–lets look at the examples</a:t>
            </a:r>
          </a:p>
        </p:txBody>
      </p:sp>
    </p:spTree>
    <p:extLst>
      <p:ext uri="{BB962C8B-B14F-4D97-AF65-F5344CB8AC3E}">
        <p14:creationId xmlns:p14="http://schemas.microsoft.com/office/powerpoint/2010/main" val="655919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9DE1F-DB66-E440-C7CC-FCAFD7988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MEMOS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D7674-0ACA-0650-E9D6-3ABD42005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When you need to update your colleagues on important information or make an announcement at your workplace, a </a:t>
            </a:r>
            <a:r>
              <a:rPr lang="en-CA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business memo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can be an ideal way to address a specific audience in a formal context.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210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C4185-1C8A-E6AD-DB83-8D65C88ED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The basics of a business memo</a:t>
            </a:r>
            <a:b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3FCA1-19F1-DFEB-1ACC-7CA34E60E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4E4E4E"/>
                </a:solidFill>
                <a:latin typeface="Source Sans Pro" panose="020B0503030403020204" pitchFamily="34" charset="0"/>
              </a:rPr>
              <a:t>    B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usiness memos and </a:t>
            </a:r>
            <a:r>
              <a:rPr lang="en-CA" b="1" i="0" u="none" strike="noStrike" dirty="0">
                <a:solidFill>
                  <a:srgbClr val="00ACD7"/>
                </a:solidFill>
                <a:effectLst/>
                <a:latin typeface="Source Sans Pro" panose="020B0503030403020204" pitchFamily="34" charset="0"/>
                <a:hlinkClick r:id="rId2"/>
              </a:rPr>
              <a:t>emails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may look similar at first,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 Memos are usually more formal than emails and are often used when you need to give your message a more official look. 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They can also be printed and distributed wherever this message would have the most impact.</a:t>
            </a:r>
          </a:p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Memos can be addressed to a single person or a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7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3EA63-7650-44FC-5A40-1BB0B33FD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Writing a business memo</a:t>
            </a:r>
            <a:b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315D8-D418-07C9-224F-D6A92B30D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fontAlgn="base">
              <a:buNone/>
            </a:pPr>
            <a:endParaRPr lang="en-CA" b="0" i="0" dirty="0">
              <a:solidFill>
                <a:srgbClr val="4E4E4E"/>
              </a:solidFill>
              <a:effectLst/>
              <a:latin typeface="Source Sans Pro" panose="020B0503030403020204" pitchFamily="34" charset="0"/>
            </a:endParaRPr>
          </a:p>
          <a:p>
            <a:pPr algn="l" fontAlgn="base"/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Business memos usually begin with a </a:t>
            </a:r>
            <a:r>
              <a:rPr lang="en-CA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header section</a:t>
            </a:r>
            <a:r>
              <a:rPr lang="en-CA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that lists recipients and other details in the following format: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To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: Include each recipient’s name and job title (for example, Miranda Lawson, Director of Marketing). If you're addressing a designated group, however, simply state the name of the group (for example, Accounting Department).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From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: Include your name and title.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Date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: Write out the complete date (for example, June 30, 2017).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4E4E4E"/>
                </a:solidFill>
                <a:effectLst/>
                <a:latin typeface="inherit"/>
              </a:rPr>
              <a:t>Subject</a:t>
            </a:r>
            <a:r>
              <a:rPr lang="en-CA" b="0" i="0" dirty="0">
                <a:solidFill>
                  <a:srgbClr val="4E4E4E"/>
                </a:solidFill>
                <a:effectLst/>
                <a:latin typeface="inherit"/>
              </a:rPr>
              <a:t>: Make the subject brief and descriptive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36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41A9F-2D6D-F6E3-ECD1-58DFD4969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  <a:p>
            <a:r>
              <a:rPr lang="en-US" dirty="0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177568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533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PT Sans</vt:lpstr>
      <vt:lpstr>PT Sans Narrow</vt:lpstr>
      <vt:lpstr>Source Sans Pro</vt:lpstr>
      <vt:lpstr>Office Theme</vt:lpstr>
      <vt:lpstr>BUSINESS EMAILS</vt:lpstr>
      <vt:lpstr>The Basics of a Business Email </vt:lpstr>
      <vt:lpstr>Setting the Tone: Formal vs Casual</vt:lpstr>
      <vt:lpstr>Writing a business email </vt:lpstr>
      <vt:lpstr>PowerPoint Presentation</vt:lpstr>
      <vt:lpstr>BUSINESS MEMOS</vt:lpstr>
      <vt:lpstr>The basics of a business memo </vt:lpstr>
      <vt:lpstr>Writing a business memo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EMAILS</dc:title>
  <dc:creator>Shaheer Akram</dc:creator>
  <cp:lastModifiedBy>Shaheer Akram</cp:lastModifiedBy>
  <cp:revision>9</cp:revision>
  <dcterms:created xsi:type="dcterms:W3CDTF">2022-11-07T20:07:25Z</dcterms:created>
  <dcterms:modified xsi:type="dcterms:W3CDTF">2022-11-07T20:42:25Z</dcterms:modified>
</cp:coreProperties>
</file>