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64" r:id="rId4"/>
    <p:sldId id="266" r:id="rId5"/>
    <p:sldId id="26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398" y="39"/>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48D197-B65D-4FAF-AEAF-1A9E68BDCCE4}" type="datetimeFigureOut">
              <a:rPr lang="en-CA" smtClean="0"/>
              <a:pPr/>
              <a:t>2024-03-27</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5DC52C-B30C-452D-8ECB-4DDD80198A32}"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1</a:t>
            </a:fld>
            <a:endParaRPr lang="en-C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2</a:t>
            </a:fld>
            <a:endParaRPr lang="en-CA"/>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3</a:t>
            </a:fld>
            <a:endParaRPr lang="en-CA"/>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4</a:t>
            </a:fld>
            <a:endParaRPr lang="en-C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0A5DC52C-B30C-452D-8ECB-4DDD80198A32}" type="slidenum">
              <a:rPr lang="en-CA" smtClean="0"/>
              <a:pPr/>
              <a:t>5</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2024-03-27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2024-03-27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2024-03-27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5DD2982F-FB91-403D-9F9F-CB5C7F9EDB6D}" type="datetimeFigureOut">
              <a:rPr lang="en-CA" smtClean="0"/>
              <a:pPr/>
              <a:t>2024-03-27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D2982F-FB91-403D-9F9F-CB5C7F9EDB6D}" type="datetimeFigureOut">
              <a:rPr lang="en-CA" smtClean="0"/>
              <a:pPr/>
              <a:t>2024-03-27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5DD2982F-FB91-403D-9F9F-CB5C7F9EDB6D}" type="datetimeFigureOut">
              <a:rPr lang="en-CA" smtClean="0"/>
              <a:pPr/>
              <a:t>2024-03-27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5DD2982F-FB91-403D-9F9F-CB5C7F9EDB6D}" type="datetimeFigureOut">
              <a:rPr lang="en-CA" smtClean="0"/>
              <a:pPr/>
              <a:t>2024-03-27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5DD2982F-FB91-403D-9F9F-CB5C7F9EDB6D}" type="datetimeFigureOut">
              <a:rPr lang="en-CA" smtClean="0"/>
              <a:pPr/>
              <a:t>2024-03-27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2982F-FB91-403D-9F9F-CB5C7F9EDB6D}" type="datetimeFigureOut">
              <a:rPr lang="en-CA" smtClean="0"/>
              <a:pPr/>
              <a:t>2024-03-27</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2024-03-27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D2982F-FB91-403D-9F9F-CB5C7F9EDB6D}" type="datetimeFigureOut">
              <a:rPr lang="en-CA" smtClean="0"/>
              <a:pPr/>
              <a:t>2024-03-27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BBD34AEF-3903-4F8C-AEDF-56E50CEAD8DE}"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2982F-FB91-403D-9F9F-CB5C7F9EDB6D}" type="datetimeFigureOut">
              <a:rPr lang="en-CA" smtClean="0"/>
              <a:pPr/>
              <a:t>2024-03-27</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D34AEF-3903-4F8C-AEDF-56E50CEAD8DE}"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3200" dirty="0">
                <a:solidFill>
                  <a:srgbClr val="FF0000"/>
                </a:solidFill>
              </a:rPr>
              <a:t>ENG4U Assignment #3</a:t>
            </a:r>
            <a:br>
              <a:rPr lang="en-CA" sz="3200" dirty="0">
                <a:solidFill>
                  <a:srgbClr val="FF0000"/>
                </a:solidFill>
              </a:rPr>
            </a:br>
            <a:r>
              <a:rPr lang="en-CA" sz="3200" dirty="0">
                <a:solidFill>
                  <a:srgbClr val="FF0000"/>
                </a:solidFill>
              </a:rPr>
              <a:t>Opinion/Persuasive Essay</a:t>
            </a:r>
          </a:p>
        </p:txBody>
      </p:sp>
      <p:sp>
        <p:nvSpPr>
          <p:cNvPr id="3" name="Subtitle 2"/>
          <p:cNvSpPr>
            <a:spLocks noGrp="1"/>
          </p:cNvSpPr>
          <p:nvPr>
            <p:ph type="subTitle" idx="1"/>
          </p:nvPr>
        </p:nvSpPr>
        <p:spPr/>
        <p:txBody>
          <a:bodyPr>
            <a:normAutofit fontScale="70000" lnSpcReduction="20000"/>
          </a:bodyPr>
          <a:lstStyle/>
          <a:p>
            <a:r>
              <a:rPr lang="en-CA" sz="2400" i="1" dirty="0">
                <a:solidFill>
                  <a:schemeClr val="tx1"/>
                </a:solidFill>
              </a:rPr>
              <a:t>Topic Selection</a:t>
            </a:r>
          </a:p>
          <a:p>
            <a:r>
              <a:rPr lang="en-CA" sz="2400" i="1" dirty="0">
                <a:solidFill>
                  <a:schemeClr val="tx1"/>
                </a:solidFill>
              </a:rPr>
              <a:t>Brainstorming/Research</a:t>
            </a:r>
          </a:p>
          <a:p>
            <a:r>
              <a:rPr lang="en-CA" sz="2400" i="1" dirty="0">
                <a:solidFill>
                  <a:schemeClr val="tx1"/>
                </a:solidFill>
              </a:rPr>
              <a:t>Thesis Statement</a:t>
            </a:r>
          </a:p>
          <a:p>
            <a:r>
              <a:rPr lang="en-CA" sz="2400" i="1" dirty="0">
                <a:solidFill>
                  <a:schemeClr val="tx1"/>
                </a:solidFill>
              </a:rPr>
              <a:t>Planning/Drafting</a:t>
            </a:r>
          </a:p>
          <a:p>
            <a:r>
              <a:rPr lang="en-CA" sz="2400" i="1" dirty="0">
                <a:solidFill>
                  <a:schemeClr val="tx1"/>
                </a:solidFill>
              </a:rPr>
              <a:t>Revising/Editing</a:t>
            </a:r>
          </a:p>
          <a:p>
            <a:r>
              <a:rPr lang="en-CA" sz="2400" i="1" dirty="0">
                <a:solidFill>
                  <a:schemeClr val="tx1"/>
                </a:solidFill>
              </a:rPr>
              <a:t>Publishing</a:t>
            </a:r>
          </a:p>
          <a:p>
            <a:endParaRPr lang="en-CA" sz="2400" i="1" dirty="0">
              <a:solidFill>
                <a:schemeClr val="tx1"/>
              </a:solidFill>
            </a:endParaRPr>
          </a:p>
        </p:txBody>
      </p:sp>
      <p:pic>
        <p:nvPicPr>
          <p:cNvPr id="4" name="Picture 2" descr="Image result for assignment pictures clip art"/>
          <p:cNvPicPr>
            <a:picLocks noChangeAspect="1" noChangeArrowheads="1"/>
          </p:cNvPicPr>
          <p:nvPr/>
        </p:nvPicPr>
        <p:blipFill>
          <a:blip r:embed="rId3" cstate="print"/>
          <a:srcRect/>
          <a:stretch>
            <a:fillRect/>
          </a:stretch>
        </p:blipFill>
        <p:spPr bwMode="auto">
          <a:xfrm>
            <a:off x="611560" y="260648"/>
            <a:ext cx="2065481" cy="1449280"/>
          </a:xfrm>
          <a:prstGeom prst="rect">
            <a:avLst/>
          </a:prstGeom>
          <a:noFill/>
        </p:spPr>
      </p:pic>
      <p:sp>
        <p:nvSpPr>
          <p:cNvPr id="14338" name="AutoShape 2" descr="A Blue Filter by Sheryda Warrener | CBC Book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14340" name="AutoShape 4" descr="A Blue Filter by Sheryda Warrener | CBC Book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pic>
        <p:nvPicPr>
          <p:cNvPr id="12290" name="Picture 2" descr="Critical Essay Writing Process - Programming Insider"/>
          <p:cNvPicPr>
            <a:picLocks noChangeAspect="1" noChangeArrowheads="1"/>
          </p:cNvPicPr>
          <p:nvPr/>
        </p:nvPicPr>
        <p:blipFill>
          <a:blip r:embed="rId4" cstate="print"/>
          <a:srcRect/>
          <a:stretch>
            <a:fillRect/>
          </a:stretch>
        </p:blipFill>
        <p:spPr bwMode="auto">
          <a:xfrm>
            <a:off x="5868144" y="116632"/>
            <a:ext cx="3014605" cy="165618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Directions</a:t>
            </a:r>
          </a:p>
        </p:txBody>
      </p:sp>
      <p:sp>
        <p:nvSpPr>
          <p:cNvPr id="3" name="Content Placeholder 2"/>
          <p:cNvSpPr>
            <a:spLocks noGrp="1"/>
          </p:cNvSpPr>
          <p:nvPr>
            <p:ph idx="1"/>
          </p:nvPr>
        </p:nvSpPr>
        <p:spPr/>
        <p:txBody>
          <a:bodyPr>
            <a:normAutofit fontScale="77500" lnSpcReduction="20000"/>
          </a:bodyPr>
          <a:lstStyle/>
          <a:p>
            <a:pPr marL="457200" indent="-457200">
              <a:buAutoNum type="arabicPeriod"/>
            </a:pPr>
            <a:r>
              <a:rPr lang="en-CA" sz="2000" b="1" dirty="0"/>
              <a:t>Select a topic </a:t>
            </a:r>
            <a:r>
              <a:rPr lang="en-CA" sz="2000" dirty="0"/>
              <a:t>that interests you and that you feel strongly about. **See the </a:t>
            </a:r>
            <a:r>
              <a:rPr lang="en-CA" sz="2000" b="1" dirty="0"/>
              <a:t>Essay Structure PPT </a:t>
            </a:r>
            <a:r>
              <a:rPr lang="en-CA" sz="2000" dirty="0"/>
              <a:t>for suggestions.</a:t>
            </a:r>
          </a:p>
          <a:p>
            <a:pPr marL="457200" indent="-457200">
              <a:buAutoNum type="arabicPeriod"/>
            </a:pPr>
            <a:endParaRPr lang="en-CA" sz="2000" dirty="0"/>
          </a:p>
          <a:p>
            <a:pPr marL="457200" indent="-457200">
              <a:buAutoNum type="arabicPeriod"/>
            </a:pPr>
            <a:r>
              <a:rPr lang="en-CA" sz="2000" dirty="0"/>
              <a:t>Perform some research and gather ideas to </a:t>
            </a:r>
            <a:r>
              <a:rPr lang="en-CA" sz="2000" b="1" dirty="0"/>
              <a:t>build your Opinion/Thesis Statement.  **See Essay Structure PPT</a:t>
            </a:r>
          </a:p>
          <a:p>
            <a:pPr marL="457200" indent="-457200">
              <a:buAutoNum type="arabicPeriod"/>
            </a:pPr>
            <a:endParaRPr lang="en-CA" sz="2000" b="1" dirty="0"/>
          </a:p>
          <a:p>
            <a:pPr marL="457200" indent="-457200">
              <a:buAutoNum type="arabicPeriod"/>
            </a:pPr>
            <a:r>
              <a:rPr lang="en-CA" sz="2000" dirty="0"/>
              <a:t>Follow the </a:t>
            </a:r>
            <a:r>
              <a:rPr lang="en-CA" sz="2000" b="1" dirty="0"/>
              <a:t>Plan and Paragraph format </a:t>
            </a:r>
            <a:r>
              <a:rPr lang="en-CA" sz="2000" dirty="0"/>
              <a:t>to construct your essay. 350-500 words. </a:t>
            </a:r>
            <a:r>
              <a:rPr lang="en-CA" sz="2000" b="1" dirty="0"/>
              <a:t>**Put all research into your own words.</a:t>
            </a:r>
          </a:p>
          <a:p>
            <a:pPr marL="457200" indent="-457200">
              <a:buAutoNum type="arabicPeriod"/>
            </a:pPr>
            <a:endParaRPr lang="en-CA" sz="2000" b="1" dirty="0"/>
          </a:p>
          <a:p>
            <a:pPr marL="457200" indent="-457200">
              <a:buAutoNum type="arabicPeriod"/>
            </a:pPr>
            <a:r>
              <a:rPr lang="en-CA" sz="2000" b="1" dirty="0"/>
              <a:t>Review/Edit your Draft. **Use the same draft from your AS Learning Opinion Essay.</a:t>
            </a:r>
          </a:p>
          <a:p>
            <a:pPr marL="457200" indent="-457200">
              <a:buAutoNum type="arabicPeriod"/>
            </a:pPr>
            <a:endParaRPr lang="en-CA" sz="2000" b="1" dirty="0"/>
          </a:p>
          <a:p>
            <a:pPr marL="457200" indent="-457200">
              <a:buAutoNum type="arabicPeriod"/>
            </a:pPr>
            <a:r>
              <a:rPr lang="en-CA" sz="2000" b="1" dirty="0"/>
              <a:t>Polish/publish your essay. </a:t>
            </a:r>
            <a:endParaRPr lang="en-CA" sz="2000" dirty="0"/>
          </a:p>
          <a:p>
            <a:pPr marL="457200" indent="-457200">
              <a:buAutoNum type="arabicPeriod"/>
            </a:pPr>
            <a:endParaRPr lang="en-CA" sz="2000" dirty="0"/>
          </a:p>
          <a:p>
            <a:pPr marL="457200" indent="-457200">
              <a:buAutoNum type="arabicPeriod"/>
            </a:pPr>
            <a:r>
              <a:rPr lang="en-CA" sz="2000" dirty="0"/>
              <a:t>Follow the </a:t>
            </a:r>
            <a:r>
              <a:rPr lang="en-CA" sz="2000" b="1" dirty="0"/>
              <a:t>Assignment Submission Guideline on </a:t>
            </a:r>
            <a:r>
              <a:rPr lang="en-CA" sz="2000" b="1" dirty="0" err="1"/>
              <a:t>Moodle</a:t>
            </a:r>
            <a:r>
              <a:rPr lang="en-CA" sz="2000" b="1" dirty="0"/>
              <a:t> </a:t>
            </a:r>
            <a:r>
              <a:rPr lang="en-CA" sz="2000" dirty="0"/>
              <a:t>(Course Orientation Page). Google Docs/Word Doc; Size 12, Times New Roman etc. With Full Name, Course Code, Date etc.</a:t>
            </a:r>
          </a:p>
          <a:p>
            <a:pPr marL="457200" indent="-457200">
              <a:buAutoNum type="arabicPeriod"/>
            </a:pPr>
            <a:endParaRPr lang="en-CA" sz="2000" dirty="0"/>
          </a:p>
          <a:p>
            <a:pPr marL="457200" indent="-457200">
              <a:buAutoNum type="arabicPeriod"/>
            </a:pPr>
            <a:r>
              <a:rPr lang="en-CA" sz="2000" dirty="0"/>
              <a:t>Put all paragraphs into your </a:t>
            </a:r>
            <a:r>
              <a:rPr lang="en-CA" sz="2000" b="1" dirty="0"/>
              <a:t>own words</a:t>
            </a:r>
            <a:r>
              <a:rPr lang="en-CA" sz="2000" dirty="0"/>
              <a:t>. </a:t>
            </a:r>
            <a:r>
              <a:rPr lang="en-CA" sz="2000" b="1" dirty="0"/>
              <a:t>Do not plagiarize.  </a:t>
            </a:r>
            <a:r>
              <a:rPr lang="en-CA" sz="2000" dirty="0"/>
              <a:t>Your essay and analysis must be in your own words. Use the </a:t>
            </a:r>
            <a:r>
              <a:rPr lang="en-CA" sz="2000" b="1" dirty="0"/>
              <a:t>APA/MLA Citation Guidelines </a:t>
            </a:r>
            <a:r>
              <a:rPr lang="en-CA" sz="2000" dirty="0"/>
              <a:t>for your </a:t>
            </a:r>
            <a:r>
              <a:rPr lang="en-CA" sz="2000" b="1" dirty="0"/>
              <a:t>Reference Page</a:t>
            </a:r>
            <a:r>
              <a:rPr lang="en-CA" sz="2000" dirty="0"/>
              <a:t>. **See Essay Structure PPT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Requirements</a:t>
            </a:r>
          </a:p>
        </p:txBody>
      </p:sp>
      <p:sp>
        <p:nvSpPr>
          <p:cNvPr id="3" name="Content Placeholder 2"/>
          <p:cNvSpPr>
            <a:spLocks noGrp="1"/>
          </p:cNvSpPr>
          <p:nvPr>
            <p:ph idx="1"/>
          </p:nvPr>
        </p:nvSpPr>
        <p:spPr/>
        <p:txBody>
          <a:bodyPr>
            <a:normAutofit/>
          </a:bodyPr>
          <a:lstStyle/>
          <a:p>
            <a:pPr marL="457200" indent="-457200">
              <a:buAutoNum type="arabicPeriod"/>
            </a:pPr>
            <a:r>
              <a:rPr lang="en-CA" sz="2000" b="1" dirty="0"/>
              <a:t>Proper Essay Paragraphing and Organization </a:t>
            </a:r>
            <a:r>
              <a:rPr lang="en-CA" sz="2000" dirty="0"/>
              <a:t>(topic sentences, examples and details, concluding sentences)</a:t>
            </a:r>
          </a:p>
          <a:p>
            <a:pPr marL="457200" indent="-457200">
              <a:buAutoNum type="arabicPeriod"/>
            </a:pPr>
            <a:r>
              <a:rPr lang="en-CA" sz="2000" b="1" dirty="0"/>
              <a:t>Recommended Plan of Paragraphs</a:t>
            </a:r>
            <a:r>
              <a:rPr lang="en-CA" sz="2000" dirty="0"/>
              <a:t>: 3-5 Paragraphs, see Essay Structure PPT</a:t>
            </a:r>
          </a:p>
          <a:p>
            <a:pPr marL="457200" indent="-457200">
              <a:buAutoNum type="arabicPeriod" startAt="3"/>
            </a:pPr>
            <a:r>
              <a:rPr lang="en-CA" sz="2000" b="1" dirty="0"/>
              <a:t>Remember to use your own words </a:t>
            </a:r>
            <a:r>
              <a:rPr lang="en-CA" sz="2000" dirty="0"/>
              <a:t>to </a:t>
            </a:r>
            <a:r>
              <a:rPr lang="en-CA" sz="2000" b="1" dirty="0"/>
              <a:t>avoid plagiarizing</a:t>
            </a:r>
            <a:r>
              <a:rPr lang="en-CA" sz="2000" dirty="0"/>
              <a:t>.  Put any words or phrases from the poem in Quotations using APA/MLA Guidelines.</a:t>
            </a:r>
          </a:p>
          <a:p>
            <a:pPr marL="457200" indent="-457200">
              <a:buAutoNum type="arabicPeriod" startAt="3"/>
            </a:pPr>
            <a:r>
              <a:rPr lang="en-CA" sz="2000" dirty="0"/>
              <a:t>Show the teacher </a:t>
            </a:r>
            <a:r>
              <a:rPr lang="en-CA" sz="2000" b="1" dirty="0"/>
              <a:t>your plans and work BEFORE posting </a:t>
            </a:r>
            <a:r>
              <a:rPr lang="en-CA" sz="2000" dirty="0"/>
              <a:t>for your </a:t>
            </a:r>
            <a:r>
              <a:rPr lang="en-CA" sz="2000" b="1" dirty="0"/>
              <a:t>Of Learning Observation/Discussion Progress Mark.</a:t>
            </a:r>
          </a:p>
          <a:p>
            <a:pPr marL="457200" indent="-457200">
              <a:buAutoNum type="arabicPeriod" startAt="3"/>
            </a:pPr>
            <a:r>
              <a:rPr lang="en-CA" sz="2000" dirty="0"/>
              <a:t>Add your </a:t>
            </a:r>
            <a:r>
              <a:rPr lang="en-CA" sz="2000" b="1" dirty="0"/>
              <a:t>Reference Page according to APA/MLA Guidelines</a:t>
            </a:r>
            <a:r>
              <a:rPr lang="en-CA" sz="2000" dirty="0"/>
              <a:t>.</a:t>
            </a:r>
          </a:p>
          <a:p>
            <a:pPr marL="457200" indent="-457200">
              <a:buNone/>
            </a:pPr>
            <a:endParaRPr lang="en-CA"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Expectations</a:t>
            </a:r>
          </a:p>
        </p:txBody>
      </p:sp>
      <p:sp>
        <p:nvSpPr>
          <p:cNvPr id="3" name="Content Placeholder 2"/>
          <p:cNvSpPr>
            <a:spLocks noGrp="1"/>
          </p:cNvSpPr>
          <p:nvPr>
            <p:ph idx="1"/>
          </p:nvPr>
        </p:nvSpPr>
        <p:spPr/>
        <p:txBody>
          <a:bodyPr>
            <a:normAutofit/>
          </a:bodyPr>
          <a:lstStyle/>
          <a:p>
            <a:pPr>
              <a:buNone/>
            </a:pPr>
            <a:r>
              <a:rPr lang="en-CA" sz="1200" dirty="0"/>
              <a:t>Developing and Organizing Content</a:t>
            </a:r>
          </a:p>
          <a:p>
            <a:pPr>
              <a:buNone/>
            </a:pPr>
            <a:r>
              <a:rPr lang="en-CA" sz="1200" dirty="0"/>
              <a:t>1.1 identify the topic, purpose, and audience for a variety of writing tasks</a:t>
            </a:r>
          </a:p>
          <a:p>
            <a:pPr>
              <a:buNone/>
            </a:pPr>
            <a:r>
              <a:rPr lang="en-CA" sz="1200" dirty="0"/>
              <a:t>1.2 generate, expand, explore, and focus ideas for potential writing tasks, using a variety of strategies and print, electronic, and other resources, as appropriate</a:t>
            </a:r>
          </a:p>
          <a:p>
            <a:pPr>
              <a:buNone/>
            </a:pPr>
            <a:r>
              <a:rPr lang="en-CA" sz="1200" dirty="0"/>
              <a:t>1.3 locate and select information to fully and effectively support ideas for writing, using a variety of strategies and print, electronic, and other resources, as appropriate</a:t>
            </a:r>
          </a:p>
          <a:p>
            <a:pPr>
              <a:buNone/>
            </a:pPr>
            <a:r>
              <a:rPr lang="en-CA" sz="1200" dirty="0"/>
              <a:t>1.4 identify, sort, and order main ideas and supporting details for writing tasks, using a variety of strategies and selecting the organizational pattern best suited to the content and the purpose for writing </a:t>
            </a:r>
          </a:p>
          <a:p>
            <a:pPr>
              <a:buNone/>
            </a:pPr>
            <a:r>
              <a:rPr lang="en-CA" sz="1200" dirty="0"/>
              <a:t>1.5 determine whether the ideas and information gathered are accurate and complete, interesting, and effectively meet the requirements of the writing task</a:t>
            </a:r>
          </a:p>
          <a:p>
            <a:pPr>
              <a:buNone/>
            </a:pPr>
            <a:r>
              <a:rPr lang="en-CA" sz="1200" dirty="0"/>
              <a:t>Using Knowledge of Form and Style</a:t>
            </a:r>
          </a:p>
          <a:p>
            <a:pPr>
              <a:buNone/>
            </a:pPr>
            <a:r>
              <a:rPr lang="en-CA" sz="1200" dirty="0"/>
              <a:t>2.1 write for different purposes and audiences using a variety of literary, informational, and graphic forms </a:t>
            </a:r>
          </a:p>
          <a:p>
            <a:pPr>
              <a:buNone/>
            </a:pPr>
            <a:r>
              <a:rPr lang="en-CA" sz="1200" dirty="0"/>
              <a:t>2.2 establish a distinctive and original voice in their writing, modifying language and tone skilfully and effectively to suit the form, audience, and purpose for writing</a:t>
            </a:r>
          </a:p>
          <a:p>
            <a:pPr>
              <a:buNone/>
            </a:pPr>
            <a:r>
              <a:rPr lang="en-CA" sz="1200" dirty="0"/>
              <a:t>2.3 use a wide range of descriptive and evocative words, phrases, and expressions precisely and imaginatively to make their writing clear, vivid, and compelling for their intended audience</a:t>
            </a:r>
          </a:p>
          <a:p>
            <a:pPr>
              <a:buNone/>
            </a:pPr>
            <a:r>
              <a:rPr lang="en-CA" sz="1200" dirty="0"/>
              <a:t>2.4 write complete sentences that communicate their meaning clearly and effectively, skilfully varying sentence type, structure, and length to suit different purposes and making smooth and logical transitions between ideas</a:t>
            </a:r>
          </a:p>
          <a:p>
            <a:pPr>
              <a:buNone/>
            </a:pPr>
            <a:r>
              <a:rPr lang="en-CA" sz="1200" dirty="0"/>
              <a:t>2.6 revise drafts to improve the content, organization, clarity, and style of their written work</a:t>
            </a:r>
          </a:p>
          <a:p>
            <a:pPr>
              <a:buNone/>
            </a:pPr>
            <a:r>
              <a:rPr lang="en-CA" sz="1200" dirty="0"/>
              <a:t>2.7 produce revised drafts of texts, including increasingly complex texts, written to meet criteria identified by the teacher, based on the curriculum expectations</a:t>
            </a:r>
          </a:p>
          <a:p>
            <a:pPr>
              <a:buNone/>
            </a:pPr>
            <a:endParaRPr lang="en-CA" sz="1400" dirty="0"/>
          </a:p>
          <a:p>
            <a:pPr>
              <a:buNone/>
            </a:pPr>
            <a:endParaRPr lang="en-CA" sz="1400" dirty="0"/>
          </a:p>
          <a:p>
            <a:pPr>
              <a:buNone/>
            </a:pPr>
            <a:endParaRPr lang="en-CA"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dirty="0">
                <a:solidFill>
                  <a:srgbClr val="FF0000"/>
                </a:solidFill>
              </a:rPr>
              <a:t>Expectations</a:t>
            </a:r>
          </a:p>
        </p:txBody>
      </p:sp>
      <p:sp>
        <p:nvSpPr>
          <p:cNvPr id="3" name="Content Placeholder 2"/>
          <p:cNvSpPr>
            <a:spLocks noGrp="1"/>
          </p:cNvSpPr>
          <p:nvPr>
            <p:ph idx="1"/>
          </p:nvPr>
        </p:nvSpPr>
        <p:spPr/>
        <p:txBody>
          <a:bodyPr>
            <a:normAutofit/>
          </a:bodyPr>
          <a:lstStyle/>
          <a:p>
            <a:pPr>
              <a:buNone/>
            </a:pPr>
            <a:r>
              <a:rPr lang="en-CA" sz="1400" dirty="0"/>
              <a:t>Applying Knowledge of Conventions</a:t>
            </a:r>
          </a:p>
          <a:p>
            <a:pPr>
              <a:buNone/>
            </a:pPr>
            <a:r>
              <a:rPr lang="en-CA" sz="1400" dirty="0"/>
              <a:t>3.1 use knowledge of spelling rules and patterns, a variety of resources, and appropriate strategies to recognize and correct their own and others’ spelling errors</a:t>
            </a:r>
          </a:p>
          <a:p>
            <a:pPr>
              <a:buNone/>
            </a:pPr>
            <a:r>
              <a:rPr lang="en-CA" sz="1400" dirty="0"/>
              <a:t>3.2 build vocabulary for writing by confirming word meaning(s) and reviewing and refining word choice, using a variety of resources and strategies, as appropriate for the purpose </a:t>
            </a:r>
          </a:p>
          <a:p>
            <a:pPr>
              <a:buNone/>
            </a:pPr>
            <a:r>
              <a:rPr lang="en-CA" sz="1400" dirty="0"/>
              <a:t>3.3 use punctuation correctly and effectively to communicate their intended meaning</a:t>
            </a:r>
          </a:p>
          <a:p>
            <a:pPr>
              <a:buNone/>
            </a:pPr>
            <a:r>
              <a:rPr lang="en-CA" sz="1400" dirty="0"/>
              <a:t>3.4 use grammar conventions correctly and appropriately to communicate their intended meaning clearly and effectively</a:t>
            </a:r>
          </a:p>
          <a:p>
            <a:pPr>
              <a:buNone/>
            </a:pPr>
            <a:r>
              <a:rPr lang="en-CA" sz="1400" dirty="0"/>
              <a:t>3.5 regularly proofread and correct their writing</a:t>
            </a:r>
          </a:p>
          <a:p>
            <a:pPr>
              <a:buNone/>
            </a:pPr>
            <a:r>
              <a:rPr lang="en-CA" sz="1400" dirty="0"/>
              <a:t>3.6 use a variety of presentation features, including print and script, fonts, graphics, and layout, to improve the clarity and coherence of their written work and to heighten its appeal and effectiveness for their audience</a:t>
            </a:r>
          </a:p>
          <a:p>
            <a:pPr>
              <a:buNone/>
            </a:pPr>
            <a:r>
              <a:rPr lang="en-CA" sz="1400" dirty="0"/>
              <a:t>3.7 produce pieces of published work to meet criteria identified by the teacher, based on the curriculum expectations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1064</TotalTime>
  <Words>738</Words>
  <Application>Microsoft Office PowerPoint</Application>
  <PresentationFormat>On-screen Show (4:3)</PresentationFormat>
  <Paragraphs>56</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ENG4U Assignment #3 Opinion/Persuasive Essay</vt:lpstr>
      <vt:lpstr>Directions</vt:lpstr>
      <vt:lpstr>Requirements</vt:lpstr>
      <vt:lpstr>Expectations</vt:lpstr>
      <vt:lpstr>Expectations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Gillian</dc:creator>
  <cp:lastModifiedBy>Gillian Matthews</cp:lastModifiedBy>
  <cp:revision>117</cp:revision>
  <dcterms:created xsi:type="dcterms:W3CDTF">2019-05-05T23:22:58Z</dcterms:created>
  <dcterms:modified xsi:type="dcterms:W3CDTF">2024-03-27T16:03:34Z</dcterms:modified>
</cp:coreProperties>
</file>