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1" r:id="rId2"/>
    <p:sldId id="285" r:id="rId3"/>
    <p:sldId id="289" r:id="rId4"/>
    <p:sldId id="290" r:id="rId5"/>
    <p:sldId id="302" r:id="rId6"/>
    <p:sldId id="303" r:id="rId7"/>
    <p:sldId id="305" r:id="rId8"/>
    <p:sldId id="306" r:id="rId9"/>
    <p:sldId id="307" r:id="rId10"/>
    <p:sldId id="308" r:id="rId11"/>
    <p:sldId id="309" r:id="rId12"/>
    <p:sldId id="310" r:id="rId13"/>
    <p:sldId id="311" r:id="rId14"/>
    <p:sldId id="312" r:id="rId15"/>
    <p:sldId id="313" r:id="rId16"/>
    <p:sldId id="316" r:id="rId17"/>
    <p:sldId id="342" r:id="rId18"/>
    <p:sldId id="317" r:id="rId19"/>
    <p:sldId id="318" r:id="rId20"/>
    <p:sldId id="319" r:id="rId21"/>
    <p:sldId id="320" r:id="rId22"/>
    <p:sldId id="321" r:id="rId23"/>
    <p:sldId id="323" r:id="rId24"/>
    <p:sldId id="324" r:id="rId25"/>
    <p:sldId id="315" r:id="rId26"/>
    <p:sldId id="322" r:id="rId27"/>
    <p:sldId id="325" r:id="rId28"/>
    <p:sldId id="328" r:id="rId29"/>
    <p:sldId id="326" r:id="rId30"/>
    <p:sldId id="327" r:id="rId31"/>
    <p:sldId id="329" r:id="rId32"/>
    <p:sldId id="330" r:id="rId33"/>
    <p:sldId id="331" r:id="rId34"/>
    <p:sldId id="332" r:id="rId35"/>
    <p:sldId id="333" r:id="rId36"/>
    <p:sldId id="335" r:id="rId37"/>
    <p:sldId id="338" r:id="rId38"/>
    <p:sldId id="334" r:id="rId39"/>
    <p:sldId id="336" r:id="rId40"/>
    <p:sldId id="33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napToGrid="0">
      <p:cViewPr varScale="1">
        <p:scale>
          <a:sx n="94" d="100"/>
          <a:sy n="94"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DE38944-EB50-4D31-9B85-6855CBE0898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1AB2FCB-17CA-4469-8482-0CF1C7F074D4}">
      <dgm:prSet/>
      <dgm:spPr/>
      <dgm:t>
        <a:bodyPr/>
        <a:lstStyle/>
        <a:p>
          <a:r>
            <a:rPr lang="en-CA"/>
            <a:t>According to Mead, “I am not what I think I am and I am not what you think I am; I am what I think you think I am”</a:t>
          </a:r>
          <a:endParaRPr lang="en-US"/>
        </a:p>
      </dgm:t>
    </dgm:pt>
    <dgm:pt modelId="{0453F09C-FCAF-4489-8BE1-C814579078E4}" type="parTrans" cxnId="{3768D278-7218-4B66-B4F2-477A87144BFA}">
      <dgm:prSet/>
      <dgm:spPr/>
      <dgm:t>
        <a:bodyPr/>
        <a:lstStyle/>
        <a:p>
          <a:endParaRPr lang="en-US"/>
        </a:p>
      </dgm:t>
    </dgm:pt>
    <dgm:pt modelId="{CD72B8D1-C512-41C9-9F9A-0182911C342F}" type="sibTrans" cxnId="{3768D278-7218-4B66-B4F2-477A87144BFA}">
      <dgm:prSet/>
      <dgm:spPr/>
      <dgm:t>
        <a:bodyPr/>
        <a:lstStyle/>
        <a:p>
          <a:endParaRPr lang="en-US"/>
        </a:p>
      </dgm:t>
    </dgm:pt>
    <dgm:pt modelId="{9753208E-93F9-47B8-A21A-FE14AACEAE74}">
      <dgm:prSet/>
      <dgm:spPr/>
      <dgm:t>
        <a:bodyPr/>
        <a:lstStyle/>
        <a:p>
          <a:r>
            <a:rPr lang="en-CA"/>
            <a:t>A person without work looks to the social reactions of people in his or her environment to help modify his or her behaviour</a:t>
          </a:r>
          <a:endParaRPr lang="en-US"/>
        </a:p>
      </dgm:t>
    </dgm:pt>
    <dgm:pt modelId="{4413A34C-AB24-4916-85B2-ACC7F1C963E7}" type="parTrans" cxnId="{5003228A-8851-4B35-961C-F75A7AA712FD}">
      <dgm:prSet/>
      <dgm:spPr/>
      <dgm:t>
        <a:bodyPr/>
        <a:lstStyle/>
        <a:p>
          <a:endParaRPr lang="en-US"/>
        </a:p>
      </dgm:t>
    </dgm:pt>
    <dgm:pt modelId="{0DDD6EB1-C0C7-4868-A2D4-76616387C61D}" type="sibTrans" cxnId="{5003228A-8851-4B35-961C-F75A7AA712FD}">
      <dgm:prSet/>
      <dgm:spPr/>
      <dgm:t>
        <a:bodyPr/>
        <a:lstStyle/>
        <a:p>
          <a:endParaRPr lang="en-US"/>
        </a:p>
      </dgm:t>
    </dgm:pt>
    <dgm:pt modelId="{875B4762-F65B-4397-B6D0-2CDB7EBC71B4}" type="pres">
      <dgm:prSet presAssocID="{4DE38944-EB50-4D31-9B85-6855CBE08986}" presName="linear" presStyleCnt="0">
        <dgm:presLayoutVars>
          <dgm:animLvl val="lvl"/>
          <dgm:resizeHandles val="exact"/>
        </dgm:presLayoutVars>
      </dgm:prSet>
      <dgm:spPr/>
    </dgm:pt>
    <dgm:pt modelId="{070E3C08-5CE1-4111-A6A6-85E5B36A22D1}" type="pres">
      <dgm:prSet presAssocID="{B1AB2FCB-17CA-4469-8482-0CF1C7F074D4}" presName="parentText" presStyleLbl="node1" presStyleIdx="0" presStyleCnt="2">
        <dgm:presLayoutVars>
          <dgm:chMax val="0"/>
          <dgm:bulletEnabled val="1"/>
        </dgm:presLayoutVars>
      </dgm:prSet>
      <dgm:spPr/>
    </dgm:pt>
    <dgm:pt modelId="{8C657970-CFB3-40C4-B9A7-995CCEF82344}" type="pres">
      <dgm:prSet presAssocID="{CD72B8D1-C512-41C9-9F9A-0182911C342F}" presName="spacer" presStyleCnt="0"/>
      <dgm:spPr/>
    </dgm:pt>
    <dgm:pt modelId="{3C04E434-E6F2-45AB-81F4-AE1495D04DBA}" type="pres">
      <dgm:prSet presAssocID="{9753208E-93F9-47B8-A21A-FE14AACEAE74}" presName="parentText" presStyleLbl="node1" presStyleIdx="1" presStyleCnt="2">
        <dgm:presLayoutVars>
          <dgm:chMax val="0"/>
          <dgm:bulletEnabled val="1"/>
        </dgm:presLayoutVars>
      </dgm:prSet>
      <dgm:spPr/>
    </dgm:pt>
  </dgm:ptLst>
  <dgm:cxnLst>
    <dgm:cxn modelId="{843BEB47-9AE7-49C9-8B75-8C1DD69BE338}" type="presOf" srcId="{9753208E-93F9-47B8-A21A-FE14AACEAE74}" destId="{3C04E434-E6F2-45AB-81F4-AE1495D04DBA}" srcOrd="0" destOrd="0" presId="urn:microsoft.com/office/officeart/2005/8/layout/vList2"/>
    <dgm:cxn modelId="{3768D278-7218-4B66-B4F2-477A87144BFA}" srcId="{4DE38944-EB50-4D31-9B85-6855CBE08986}" destId="{B1AB2FCB-17CA-4469-8482-0CF1C7F074D4}" srcOrd="0" destOrd="0" parTransId="{0453F09C-FCAF-4489-8BE1-C814579078E4}" sibTransId="{CD72B8D1-C512-41C9-9F9A-0182911C342F}"/>
    <dgm:cxn modelId="{5003228A-8851-4B35-961C-F75A7AA712FD}" srcId="{4DE38944-EB50-4D31-9B85-6855CBE08986}" destId="{9753208E-93F9-47B8-A21A-FE14AACEAE74}" srcOrd="1" destOrd="0" parTransId="{4413A34C-AB24-4916-85B2-ACC7F1C963E7}" sibTransId="{0DDD6EB1-C0C7-4868-A2D4-76616387C61D}"/>
    <dgm:cxn modelId="{5BEBF5BA-8A87-4751-9F94-DFCC9F17A234}" type="presOf" srcId="{4DE38944-EB50-4D31-9B85-6855CBE08986}" destId="{875B4762-F65B-4397-B6D0-2CDB7EBC71B4}" srcOrd="0" destOrd="0" presId="urn:microsoft.com/office/officeart/2005/8/layout/vList2"/>
    <dgm:cxn modelId="{05C3CAEB-7C09-4BAF-B82B-D4F3B3C89267}" type="presOf" srcId="{B1AB2FCB-17CA-4469-8482-0CF1C7F074D4}" destId="{070E3C08-5CE1-4111-A6A6-85E5B36A22D1}" srcOrd="0" destOrd="0" presId="urn:microsoft.com/office/officeart/2005/8/layout/vList2"/>
    <dgm:cxn modelId="{97966FCC-3512-461C-A563-851DF50ADD82}" type="presParOf" srcId="{875B4762-F65B-4397-B6D0-2CDB7EBC71B4}" destId="{070E3C08-5CE1-4111-A6A6-85E5B36A22D1}" srcOrd="0" destOrd="0" presId="urn:microsoft.com/office/officeart/2005/8/layout/vList2"/>
    <dgm:cxn modelId="{C0645674-C893-4A78-B6CC-A741FAFEF2C3}" type="presParOf" srcId="{875B4762-F65B-4397-B6D0-2CDB7EBC71B4}" destId="{8C657970-CFB3-40C4-B9A7-995CCEF82344}" srcOrd="1" destOrd="0" presId="urn:microsoft.com/office/officeart/2005/8/layout/vList2"/>
    <dgm:cxn modelId="{4F705CD1-578A-43EB-BCB7-DA86BE0202F3}" type="presParOf" srcId="{875B4762-F65B-4397-B6D0-2CDB7EBC71B4}" destId="{3C04E434-E6F2-45AB-81F4-AE1495D04DB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067EF-1882-4548-AC4B-87CFF5E9D28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C02B448-F049-4874-8541-04B183D6AAF5}">
      <dgm:prSet/>
      <dgm:spPr/>
      <dgm:t>
        <a:bodyPr/>
        <a:lstStyle/>
        <a:p>
          <a:r>
            <a:rPr lang="en-CA"/>
            <a:t>A person without work looks to see the social reactions of people in his or her environment to help modify his or her behaviour </a:t>
          </a:r>
          <a:endParaRPr lang="en-US"/>
        </a:p>
      </dgm:t>
    </dgm:pt>
    <dgm:pt modelId="{0F2925CD-D3A9-47E3-9A00-E192E4454182}" type="parTrans" cxnId="{011911A6-DAC8-450D-9D83-27023B91DE05}">
      <dgm:prSet/>
      <dgm:spPr/>
      <dgm:t>
        <a:bodyPr/>
        <a:lstStyle/>
        <a:p>
          <a:endParaRPr lang="en-US"/>
        </a:p>
      </dgm:t>
    </dgm:pt>
    <dgm:pt modelId="{154F1E1F-D04B-4178-8ED0-DC8E03934532}" type="sibTrans" cxnId="{011911A6-DAC8-450D-9D83-27023B91DE05}">
      <dgm:prSet/>
      <dgm:spPr/>
      <dgm:t>
        <a:bodyPr/>
        <a:lstStyle/>
        <a:p>
          <a:endParaRPr lang="en-US"/>
        </a:p>
      </dgm:t>
    </dgm:pt>
    <dgm:pt modelId="{E18E001F-0359-4072-9261-C428D0B7949B}">
      <dgm:prSet/>
      <dgm:spPr/>
      <dgm:t>
        <a:bodyPr/>
        <a:lstStyle/>
        <a:p>
          <a:r>
            <a:rPr lang="en-CA"/>
            <a:t>For instance, a stay at home dad may modify his behaviour to meet social expectations </a:t>
          </a:r>
          <a:endParaRPr lang="en-US"/>
        </a:p>
      </dgm:t>
    </dgm:pt>
    <dgm:pt modelId="{3661DE67-8EA9-4C87-962A-0FDAE1EBFC91}" type="parTrans" cxnId="{BA885C40-F522-4A74-8B33-8B13CDBB861A}">
      <dgm:prSet/>
      <dgm:spPr/>
      <dgm:t>
        <a:bodyPr/>
        <a:lstStyle/>
        <a:p>
          <a:endParaRPr lang="en-US"/>
        </a:p>
      </dgm:t>
    </dgm:pt>
    <dgm:pt modelId="{E4621FE3-4099-4789-A4EA-0417175F26DB}" type="sibTrans" cxnId="{BA885C40-F522-4A74-8B33-8B13CDBB861A}">
      <dgm:prSet/>
      <dgm:spPr/>
      <dgm:t>
        <a:bodyPr/>
        <a:lstStyle/>
        <a:p>
          <a:endParaRPr lang="en-US"/>
        </a:p>
      </dgm:t>
    </dgm:pt>
    <dgm:pt modelId="{94C8FCEA-1F3A-4998-BADB-7BB1D75FCB57}">
      <dgm:prSet/>
      <dgm:spPr/>
      <dgm:t>
        <a:bodyPr/>
        <a:lstStyle/>
        <a:p>
          <a:r>
            <a:rPr lang="en-CA"/>
            <a:t>The man may seek to find a steady income to meet the social expectation that he should work</a:t>
          </a:r>
          <a:endParaRPr lang="en-US"/>
        </a:p>
      </dgm:t>
    </dgm:pt>
    <dgm:pt modelId="{2099A08E-235A-458E-B90B-0580E55EB2EB}" type="parTrans" cxnId="{290D89BC-537C-445B-BE88-B50898E4EE29}">
      <dgm:prSet/>
      <dgm:spPr/>
      <dgm:t>
        <a:bodyPr/>
        <a:lstStyle/>
        <a:p>
          <a:endParaRPr lang="en-US"/>
        </a:p>
      </dgm:t>
    </dgm:pt>
    <dgm:pt modelId="{EA835CBB-319F-45AE-9144-B0AB4FE064CB}" type="sibTrans" cxnId="{290D89BC-537C-445B-BE88-B50898E4EE29}">
      <dgm:prSet/>
      <dgm:spPr/>
      <dgm:t>
        <a:bodyPr/>
        <a:lstStyle/>
        <a:p>
          <a:endParaRPr lang="en-US"/>
        </a:p>
      </dgm:t>
    </dgm:pt>
    <dgm:pt modelId="{44DCB93D-B78B-48C0-B7F3-29C6679E8801}">
      <dgm:prSet/>
      <dgm:spPr/>
      <dgm:t>
        <a:bodyPr/>
        <a:lstStyle/>
        <a:p>
          <a:r>
            <a:rPr lang="en-CA"/>
            <a:t>The “I” may enjoy staying at home and caring for the children and the home, but does not express this because he does not want to social consequence associated with being different </a:t>
          </a:r>
          <a:endParaRPr lang="en-US"/>
        </a:p>
      </dgm:t>
    </dgm:pt>
    <dgm:pt modelId="{ABF6033B-B478-4B68-B634-1A9B3C2BC9A1}" type="parTrans" cxnId="{27DC62EB-C1D8-4BA5-B7DF-5761612BD67F}">
      <dgm:prSet/>
      <dgm:spPr/>
      <dgm:t>
        <a:bodyPr/>
        <a:lstStyle/>
        <a:p>
          <a:endParaRPr lang="en-US"/>
        </a:p>
      </dgm:t>
    </dgm:pt>
    <dgm:pt modelId="{72FD3B3F-4112-43F9-9A17-D633BDD0C15C}" type="sibTrans" cxnId="{27DC62EB-C1D8-4BA5-B7DF-5761612BD67F}">
      <dgm:prSet/>
      <dgm:spPr/>
      <dgm:t>
        <a:bodyPr/>
        <a:lstStyle/>
        <a:p>
          <a:endParaRPr lang="en-US"/>
        </a:p>
      </dgm:t>
    </dgm:pt>
    <dgm:pt modelId="{EFC34D6F-DF95-4C8B-87F0-4842E68BEBC9}" type="pres">
      <dgm:prSet presAssocID="{13D067EF-1882-4548-AC4B-87CFF5E9D284}" presName="root" presStyleCnt="0">
        <dgm:presLayoutVars>
          <dgm:dir/>
          <dgm:resizeHandles val="exact"/>
        </dgm:presLayoutVars>
      </dgm:prSet>
      <dgm:spPr/>
    </dgm:pt>
    <dgm:pt modelId="{B4603F6A-CB96-41D9-8C29-5CD67A15E654}" type="pres">
      <dgm:prSet presAssocID="{2C02B448-F049-4874-8541-04B183D6AAF5}" presName="compNode" presStyleCnt="0"/>
      <dgm:spPr/>
    </dgm:pt>
    <dgm:pt modelId="{3F8355DF-34AB-4D23-9DB3-8DEBC192648E}" type="pres">
      <dgm:prSet presAssocID="{2C02B448-F049-4874-8541-04B183D6AAF5}" presName="bgRect" presStyleLbl="bgShp" presStyleIdx="0" presStyleCnt="4"/>
      <dgm:spPr/>
    </dgm:pt>
    <dgm:pt modelId="{E5272FBF-8452-4CDC-9E74-F4A81FA43700}" type="pres">
      <dgm:prSet presAssocID="{2C02B448-F049-4874-8541-04B183D6AA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621E033D-5527-4875-813C-518CFE2F8EDA}" type="pres">
      <dgm:prSet presAssocID="{2C02B448-F049-4874-8541-04B183D6AAF5}" presName="spaceRect" presStyleCnt="0"/>
      <dgm:spPr/>
    </dgm:pt>
    <dgm:pt modelId="{83992386-C55E-4D7E-A45D-9B6004B347EB}" type="pres">
      <dgm:prSet presAssocID="{2C02B448-F049-4874-8541-04B183D6AAF5}" presName="parTx" presStyleLbl="revTx" presStyleIdx="0" presStyleCnt="4">
        <dgm:presLayoutVars>
          <dgm:chMax val="0"/>
          <dgm:chPref val="0"/>
        </dgm:presLayoutVars>
      </dgm:prSet>
      <dgm:spPr/>
    </dgm:pt>
    <dgm:pt modelId="{E1CE4FF7-4042-4D9D-A96D-F0B713CEED0B}" type="pres">
      <dgm:prSet presAssocID="{154F1E1F-D04B-4178-8ED0-DC8E03934532}" presName="sibTrans" presStyleCnt="0"/>
      <dgm:spPr/>
    </dgm:pt>
    <dgm:pt modelId="{5238396B-B40C-4428-8416-610FAC64CCF3}" type="pres">
      <dgm:prSet presAssocID="{E18E001F-0359-4072-9261-C428D0B7949B}" presName="compNode" presStyleCnt="0"/>
      <dgm:spPr/>
    </dgm:pt>
    <dgm:pt modelId="{94ECCBAE-6C25-40F3-98A3-9A6A18D6757F}" type="pres">
      <dgm:prSet presAssocID="{E18E001F-0359-4072-9261-C428D0B7949B}" presName="bgRect" presStyleLbl="bgShp" presStyleIdx="1" presStyleCnt="4"/>
      <dgm:spPr/>
    </dgm:pt>
    <dgm:pt modelId="{45BC6DC3-5DA2-461E-8C90-114D051B0546}" type="pres">
      <dgm:prSet presAssocID="{E18E001F-0359-4072-9261-C428D0B7949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775CBA78-2560-4AF9-A0BC-8E7373B8A8C2}" type="pres">
      <dgm:prSet presAssocID="{E18E001F-0359-4072-9261-C428D0B7949B}" presName="spaceRect" presStyleCnt="0"/>
      <dgm:spPr/>
    </dgm:pt>
    <dgm:pt modelId="{4F604C5F-FAF7-4FA9-B5DA-A8839B2A6F9F}" type="pres">
      <dgm:prSet presAssocID="{E18E001F-0359-4072-9261-C428D0B7949B}" presName="parTx" presStyleLbl="revTx" presStyleIdx="1" presStyleCnt="4">
        <dgm:presLayoutVars>
          <dgm:chMax val="0"/>
          <dgm:chPref val="0"/>
        </dgm:presLayoutVars>
      </dgm:prSet>
      <dgm:spPr/>
    </dgm:pt>
    <dgm:pt modelId="{772926C4-E98D-4FBF-9D27-88CC88FF85A4}" type="pres">
      <dgm:prSet presAssocID="{E4621FE3-4099-4789-A4EA-0417175F26DB}" presName="sibTrans" presStyleCnt="0"/>
      <dgm:spPr/>
    </dgm:pt>
    <dgm:pt modelId="{31C8CE5A-C3AB-4460-A204-ED062EC4D73E}" type="pres">
      <dgm:prSet presAssocID="{94C8FCEA-1F3A-4998-BADB-7BB1D75FCB57}" presName="compNode" presStyleCnt="0"/>
      <dgm:spPr/>
    </dgm:pt>
    <dgm:pt modelId="{E7380A50-0554-457C-A3C1-7F13599E65F5}" type="pres">
      <dgm:prSet presAssocID="{94C8FCEA-1F3A-4998-BADB-7BB1D75FCB57}" presName="bgRect" presStyleLbl="bgShp" presStyleIdx="2" presStyleCnt="4"/>
      <dgm:spPr/>
    </dgm:pt>
    <dgm:pt modelId="{F4859870-D1E3-4A6E-93E3-E67F090A1D88}" type="pres">
      <dgm:prSet presAssocID="{94C8FCEA-1F3A-4998-BADB-7BB1D75FCB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61304633-90B2-4951-B9F8-E8B85100175C}" type="pres">
      <dgm:prSet presAssocID="{94C8FCEA-1F3A-4998-BADB-7BB1D75FCB57}" presName="spaceRect" presStyleCnt="0"/>
      <dgm:spPr/>
    </dgm:pt>
    <dgm:pt modelId="{3D3344BC-E111-483F-8A5D-8E1FB7207972}" type="pres">
      <dgm:prSet presAssocID="{94C8FCEA-1F3A-4998-BADB-7BB1D75FCB57}" presName="parTx" presStyleLbl="revTx" presStyleIdx="2" presStyleCnt="4">
        <dgm:presLayoutVars>
          <dgm:chMax val="0"/>
          <dgm:chPref val="0"/>
        </dgm:presLayoutVars>
      </dgm:prSet>
      <dgm:spPr/>
    </dgm:pt>
    <dgm:pt modelId="{42680DE6-D29A-495A-8A33-8B2D6547672D}" type="pres">
      <dgm:prSet presAssocID="{EA835CBB-319F-45AE-9144-B0AB4FE064CB}" presName="sibTrans" presStyleCnt="0"/>
      <dgm:spPr/>
    </dgm:pt>
    <dgm:pt modelId="{5B8A44DB-B176-4A99-9F3D-0C023BB26633}" type="pres">
      <dgm:prSet presAssocID="{44DCB93D-B78B-48C0-B7F3-29C6679E8801}" presName="compNode" presStyleCnt="0"/>
      <dgm:spPr/>
    </dgm:pt>
    <dgm:pt modelId="{2D8F2E60-02D3-489C-BBCE-93998F181D3C}" type="pres">
      <dgm:prSet presAssocID="{44DCB93D-B78B-48C0-B7F3-29C6679E8801}" presName="bgRect" presStyleLbl="bgShp" presStyleIdx="3" presStyleCnt="4"/>
      <dgm:spPr/>
    </dgm:pt>
    <dgm:pt modelId="{FAC7050E-98F7-4F25-B685-F2DB6230B39F}" type="pres">
      <dgm:prSet presAssocID="{44DCB93D-B78B-48C0-B7F3-29C6679E880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D612EC49-4798-4D01-8F1A-B3B30536EB09}" type="pres">
      <dgm:prSet presAssocID="{44DCB93D-B78B-48C0-B7F3-29C6679E8801}" presName="spaceRect" presStyleCnt="0"/>
      <dgm:spPr/>
    </dgm:pt>
    <dgm:pt modelId="{EA042267-F28F-4D91-961B-5C151032C32B}" type="pres">
      <dgm:prSet presAssocID="{44DCB93D-B78B-48C0-B7F3-29C6679E8801}" presName="parTx" presStyleLbl="revTx" presStyleIdx="3" presStyleCnt="4">
        <dgm:presLayoutVars>
          <dgm:chMax val="0"/>
          <dgm:chPref val="0"/>
        </dgm:presLayoutVars>
      </dgm:prSet>
      <dgm:spPr/>
    </dgm:pt>
  </dgm:ptLst>
  <dgm:cxnLst>
    <dgm:cxn modelId="{BA885C40-F522-4A74-8B33-8B13CDBB861A}" srcId="{13D067EF-1882-4548-AC4B-87CFF5E9D284}" destId="{E18E001F-0359-4072-9261-C428D0B7949B}" srcOrd="1" destOrd="0" parTransId="{3661DE67-8EA9-4C87-962A-0FDAE1EBFC91}" sibTransId="{E4621FE3-4099-4789-A4EA-0417175F26DB}"/>
    <dgm:cxn modelId="{ECDD8343-331E-4175-9094-E60B1FC8AD15}" type="presOf" srcId="{2C02B448-F049-4874-8541-04B183D6AAF5}" destId="{83992386-C55E-4D7E-A45D-9B6004B347EB}" srcOrd="0" destOrd="0" presId="urn:microsoft.com/office/officeart/2018/2/layout/IconVerticalSolidList"/>
    <dgm:cxn modelId="{BDC039A3-B719-47AB-9DCD-848655363E65}" type="presOf" srcId="{94C8FCEA-1F3A-4998-BADB-7BB1D75FCB57}" destId="{3D3344BC-E111-483F-8A5D-8E1FB7207972}" srcOrd="0" destOrd="0" presId="urn:microsoft.com/office/officeart/2018/2/layout/IconVerticalSolidList"/>
    <dgm:cxn modelId="{011911A6-DAC8-450D-9D83-27023B91DE05}" srcId="{13D067EF-1882-4548-AC4B-87CFF5E9D284}" destId="{2C02B448-F049-4874-8541-04B183D6AAF5}" srcOrd="0" destOrd="0" parTransId="{0F2925CD-D3A9-47E3-9A00-E192E4454182}" sibTransId="{154F1E1F-D04B-4178-8ED0-DC8E03934532}"/>
    <dgm:cxn modelId="{290D89BC-537C-445B-BE88-B50898E4EE29}" srcId="{13D067EF-1882-4548-AC4B-87CFF5E9D284}" destId="{94C8FCEA-1F3A-4998-BADB-7BB1D75FCB57}" srcOrd="2" destOrd="0" parTransId="{2099A08E-235A-458E-B90B-0580E55EB2EB}" sibTransId="{EA835CBB-319F-45AE-9144-B0AB4FE064CB}"/>
    <dgm:cxn modelId="{10B381E9-5AC6-4453-A366-6906C71B409E}" type="presOf" srcId="{13D067EF-1882-4548-AC4B-87CFF5E9D284}" destId="{EFC34D6F-DF95-4C8B-87F0-4842E68BEBC9}" srcOrd="0" destOrd="0" presId="urn:microsoft.com/office/officeart/2018/2/layout/IconVerticalSolidList"/>
    <dgm:cxn modelId="{27DC62EB-C1D8-4BA5-B7DF-5761612BD67F}" srcId="{13D067EF-1882-4548-AC4B-87CFF5E9D284}" destId="{44DCB93D-B78B-48C0-B7F3-29C6679E8801}" srcOrd="3" destOrd="0" parTransId="{ABF6033B-B478-4B68-B634-1A9B3C2BC9A1}" sibTransId="{72FD3B3F-4112-43F9-9A17-D633BDD0C15C}"/>
    <dgm:cxn modelId="{AE9B07EE-621A-443B-BB41-49F6DB93DF64}" type="presOf" srcId="{E18E001F-0359-4072-9261-C428D0B7949B}" destId="{4F604C5F-FAF7-4FA9-B5DA-A8839B2A6F9F}" srcOrd="0" destOrd="0" presId="urn:microsoft.com/office/officeart/2018/2/layout/IconVerticalSolidList"/>
    <dgm:cxn modelId="{5C2AA4FA-1E74-45FB-A595-B0419B7098AF}" type="presOf" srcId="{44DCB93D-B78B-48C0-B7F3-29C6679E8801}" destId="{EA042267-F28F-4D91-961B-5C151032C32B}" srcOrd="0" destOrd="0" presId="urn:microsoft.com/office/officeart/2018/2/layout/IconVerticalSolidList"/>
    <dgm:cxn modelId="{BCD23F7E-C000-477A-A1BC-EC53574C7748}" type="presParOf" srcId="{EFC34D6F-DF95-4C8B-87F0-4842E68BEBC9}" destId="{B4603F6A-CB96-41D9-8C29-5CD67A15E654}" srcOrd="0" destOrd="0" presId="urn:microsoft.com/office/officeart/2018/2/layout/IconVerticalSolidList"/>
    <dgm:cxn modelId="{9ABFF1AD-6AC4-4320-87D7-BD74BB065140}" type="presParOf" srcId="{B4603F6A-CB96-41D9-8C29-5CD67A15E654}" destId="{3F8355DF-34AB-4D23-9DB3-8DEBC192648E}" srcOrd="0" destOrd="0" presId="urn:microsoft.com/office/officeart/2018/2/layout/IconVerticalSolidList"/>
    <dgm:cxn modelId="{98379F03-E157-4BCA-BB50-F82787303231}" type="presParOf" srcId="{B4603F6A-CB96-41D9-8C29-5CD67A15E654}" destId="{E5272FBF-8452-4CDC-9E74-F4A81FA43700}" srcOrd="1" destOrd="0" presId="urn:microsoft.com/office/officeart/2018/2/layout/IconVerticalSolidList"/>
    <dgm:cxn modelId="{65610E76-23CB-40BB-8A94-F1EAFCC66BB9}" type="presParOf" srcId="{B4603F6A-CB96-41D9-8C29-5CD67A15E654}" destId="{621E033D-5527-4875-813C-518CFE2F8EDA}" srcOrd="2" destOrd="0" presId="urn:microsoft.com/office/officeart/2018/2/layout/IconVerticalSolidList"/>
    <dgm:cxn modelId="{691349FF-426D-4CC4-A46E-C342862E2DE3}" type="presParOf" srcId="{B4603F6A-CB96-41D9-8C29-5CD67A15E654}" destId="{83992386-C55E-4D7E-A45D-9B6004B347EB}" srcOrd="3" destOrd="0" presId="urn:microsoft.com/office/officeart/2018/2/layout/IconVerticalSolidList"/>
    <dgm:cxn modelId="{AC4EEA3F-5003-4C1C-BE5E-0BC1938F9A2F}" type="presParOf" srcId="{EFC34D6F-DF95-4C8B-87F0-4842E68BEBC9}" destId="{E1CE4FF7-4042-4D9D-A96D-F0B713CEED0B}" srcOrd="1" destOrd="0" presId="urn:microsoft.com/office/officeart/2018/2/layout/IconVerticalSolidList"/>
    <dgm:cxn modelId="{E022C2E9-741A-403B-BFDF-16D1C8EF51C2}" type="presParOf" srcId="{EFC34D6F-DF95-4C8B-87F0-4842E68BEBC9}" destId="{5238396B-B40C-4428-8416-610FAC64CCF3}" srcOrd="2" destOrd="0" presId="urn:microsoft.com/office/officeart/2018/2/layout/IconVerticalSolidList"/>
    <dgm:cxn modelId="{6A3EB42E-B5E7-476D-BDEF-776D05C2A47F}" type="presParOf" srcId="{5238396B-B40C-4428-8416-610FAC64CCF3}" destId="{94ECCBAE-6C25-40F3-98A3-9A6A18D6757F}" srcOrd="0" destOrd="0" presId="urn:microsoft.com/office/officeart/2018/2/layout/IconVerticalSolidList"/>
    <dgm:cxn modelId="{A14DDEC8-F8DB-4FA4-A84B-448A6C9F0E59}" type="presParOf" srcId="{5238396B-B40C-4428-8416-610FAC64CCF3}" destId="{45BC6DC3-5DA2-461E-8C90-114D051B0546}" srcOrd="1" destOrd="0" presId="urn:microsoft.com/office/officeart/2018/2/layout/IconVerticalSolidList"/>
    <dgm:cxn modelId="{0E728286-EC8B-47C7-8371-23091F55B90B}" type="presParOf" srcId="{5238396B-B40C-4428-8416-610FAC64CCF3}" destId="{775CBA78-2560-4AF9-A0BC-8E7373B8A8C2}" srcOrd="2" destOrd="0" presId="urn:microsoft.com/office/officeart/2018/2/layout/IconVerticalSolidList"/>
    <dgm:cxn modelId="{232FF17B-0E43-40FE-AAD0-19174E95DCFE}" type="presParOf" srcId="{5238396B-B40C-4428-8416-610FAC64CCF3}" destId="{4F604C5F-FAF7-4FA9-B5DA-A8839B2A6F9F}" srcOrd="3" destOrd="0" presId="urn:microsoft.com/office/officeart/2018/2/layout/IconVerticalSolidList"/>
    <dgm:cxn modelId="{7D80E3EE-A363-4702-B6EF-6DEF64DEF303}" type="presParOf" srcId="{EFC34D6F-DF95-4C8B-87F0-4842E68BEBC9}" destId="{772926C4-E98D-4FBF-9D27-88CC88FF85A4}" srcOrd="3" destOrd="0" presId="urn:microsoft.com/office/officeart/2018/2/layout/IconVerticalSolidList"/>
    <dgm:cxn modelId="{AC040F27-6219-4AA4-A804-32FF7CFCC8DE}" type="presParOf" srcId="{EFC34D6F-DF95-4C8B-87F0-4842E68BEBC9}" destId="{31C8CE5A-C3AB-4460-A204-ED062EC4D73E}" srcOrd="4" destOrd="0" presId="urn:microsoft.com/office/officeart/2018/2/layout/IconVerticalSolidList"/>
    <dgm:cxn modelId="{70E86C6B-16D3-4C4A-83E1-4B4553BCCC09}" type="presParOf" srcId="{31C8CE5A-C3AB-4460-A204-ED062EC4D73E}" destId="{E7380A50-0554-457C-A3C1-7F13599E65F5}" srcOrd="0" destOrd="0" presId="urn:microsoft.com/office/officeart/2018/2/layout/IconVerticalSolidList"/>
    <dgm:cxn modelId="{CA967B61-CA25-4026-96B3-1AC2D93BE6C4}" type="presParOf" srcId="{31C8CE5A-C3AB-4460-A204-ED062EC4D73E}" destId="{F4859870-D1E3-4A6E-93E3-E67F090A1D88}" srcOrd="1" destOrd="0" presId="urn:microsoft.com/office/officeart/2018/2/layout/IconVerticalSolidList"/>
    <dgm:cxn modelId="{B44542C3-C1FE-4E1B-9591-62F8FE42E701}" type="presParOf" srcId="{31C8CE5A-C3AB-4460-A204-ED062EC4D73E}" destId="{61304633-90B2-4951-B9F8-E8B85100175C}" srcOrd="2" destOrd="0" presId="urn:microsoft.com/office/officeart/2018/2/layout/IconVerticalSolidList"/>
    <dgm:cxn modelId="{2B1C6810-E072-4963-9FF5-E6F613652EC4}" type="presParOf" srcId="{31C8CE5A-C3AB-4460-A204-ED062EC4D73E}" destId="{3D3344BC-E111-483F-8A5D-8E1FB7207972}" srcOrd="3" destOrd="0" presId="urn:microsoft.com/office/officeart/2018/2/layout/IconVerticalSolidList"/>
    <dgm:cxn modelId="{69F467AC-8CCD-4529-86FC-13928BF2FE59}" type="presParOf" srcId="{EFC34D6F-DF95-4C8B-87F0-4842E68BEBC9}" destId="{42680DE6-D29A-495A-8A33-8B2D6547672D}" srcOrd="5" destOrd="0" presId="urn:microsoft.com/office/officeart/2018/2/layout/IconVerticalSolidList"/>
    <dgm:cxn modelId="{6E3BE2A4-6B7E-4C13-9D0F-009929500A55}" type="presParOf" srcId="{EFC34D6F-DF95-4C8B-87F0-4842E68BEBC9}" destId="{5B8A44DB-B176-4A99-9F3D-0C023BB26633}" srcOrd="6" destOrd="0" presId="urn:microsoft.com/office/officeart/2018/2/layout/IconVerticalSolidList"/>
    <dgm:cxn modelId="{8F0B329D-8391-42BE-9A22-FE15FEA32E74}" type="presParOf" srcId="{5B8A44DB-B176-4A99-9F3D-0C023BB26633}" destId="{2D8F2E60-02D3-489C-BBCE-93998F181D3C}" srcOrd="0" destOrd="0" presId="urn:microsoft.com/office/officeart/2018/2/layout/IconVerticalSolidList"/>
    <dgm:cxn modelId="{5AE8DD42-6861-44B1-81B1-FFC63EBCDFC7}" type="presParOf" srcId="{5B8A44DB-B176-4A99-9F3D-0C023BB26633}" destId="{FAC7050E-98F7-4F25-B685-F2DB6230B39F}" srcOrd="1" destOrd="0" presId="urn:microsoft.com/office/officeart/2018/2/layout/IconVerticalSolidList"/>
    <dgm:cxn modelId="{485DBBBA-EF87-4E6E-AC05-65FE604C856F}" type="presParOf" srcId="{5B8A44DB-B176-4A99-9F3D-0C023BB26633}" destId="{D612EC49-4798-4D01-8F1A-B3B30536EB09}" srcOrd="2" destOrd="0" presId="urn:microsoft.com/office/officeart/2018/2/layout/IconVerticalSolidList"/>
    <dgm:cxn modelId="{AFEDBF51-BB9F-428B-9E62-CA40685ECAE1}" type="presParOf" srcId="{5B8A44DB-B176-4A99-9F3D-0C023BB26633}" destId="{EA042267-F28F-4D91-961B-5C151032C3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E3C08-5CE1-4111-A6A6-85E5B36A22D1}">
      <dsp:nvSpPr>
        <dsp:cNvPr id="0" name=""/>
        <dsp:cNvSpPr/>
      </dsp:nvSpPr>
      <dsp:spPr>
        <a:xfrm>
          <a:off x="0" y="67665"/>
          <a:ext cx="7012370" cy="223938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CA" sz="3300" kern="1200"/>
            <a:t>According to Mead, “I am not what I think I am and I am not what you think I am; I am what I think you think I am”</a:t>
          </a:r>
          <a:endParaRPr lang="en-US" sz="3300" kern="1200"/>
        </a:p>
      </dsp:txBody>
      <dsp:txXfrm>
        <a:off x="109318" y="176983"/>
        <a:ext cx="6793734" cy="2020744"/>
      </dsp:txXfrm>
    </dsp:sp>
    <dsp:sp modelId="{3C04E434-E6F2-45AB-81F4-AE1495D04DBA}">
      <dsp:nvSpPr>
        <dsp:cNvPr id="0" name=""/>
        <dsp:cNvSpPr/>
      </dsp:nvSpPr>
      <dsp:spPr>
        <a:xfrm>
          <a:off x="0" y="2402085"/>
          <a:ext cx="7012370" cy="2239380"/>
        </a:xfrm>
        <a:prstGeom prst="roundRect">
          <a:avLst/>
        </a:prstGeom>
        <a:gradFill rotWithShape="0">
          <a:gsLst>
            <a:gs pos="0">
              <a:schemeClr val="accent2">
                <a:hueOff val="958067"/>
                <a:satOff val="-5475"/>
                <a:lumOff val="5295"/>
                <a:alphaOff val="0"/>
                <a:tint val="98000"/>
                <a:lumMod val="110000"/>
              </a:schemeClr>
            </a:gs>
            <a:gs pos="84000">
              <a:schemeClr val="accent2">
                <a:hueOff val="958067"/>
                <a:satOff val="-5475"/>
                <a:lumOff val="5295"/>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CA" sz="3300" kern="1200"/>
            <a:t>A person without work looks to the social reactions of people in his or her environment to help modify his or her behaviour</a:t>
          </a:r>
          <a:endParaRPr lang="en-US" sz="3300" kern="1200"/>
        </a:p>
      </dsp:txBody>
      <dsp:txXfrm>
        <a:off x="109318" y="2511403"/>
        <a:ext cx="6793734" cy="2020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355DF-34AB-4D23-9DB3-8DEBC192648E}">
      <dsp:nvSpPr>
        <dsp:cNvPr id="0" name=""/>
        <dsp:cNvSpPr/>
      </dsp:nvSpPr>
      <dsp:spPr>
        <a:xfrm>
          <a:off x="0" y="1954"/>
          <a:ext cx="7012370" cy="9905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72FBF-8452-4CDC-9E74-F4A81FA43700}">
      <dsp:nvSpPr>
        <dsp:cNvPr id="0" name=""/>
        <dsp:cNvSpPr/>
      </dsp:nvSpPr>
      <dsp:spPr>
        <a:xfrm>
          <a:off x="299648" y="224833"/>
          <a:ext cx="544815" cy="54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992386-C55E-4D7E-A45D-9B6004B347EB}">
      <dsp:nvSpPr>
        <dsp:cNvPr id="0" name=""/>
        <dsp:cNvSpPr/>
      </dsp:nvSpPr>
      <dsp:spPr>
        <a:xfrm>
          <a:off x="1144111" y="1954"/>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755650">
            <a:lnSpc>
              <a:spcPct val="90000"/>
            </a:lnSpc>
            <a:spcBef>
              <a:spcPct val="0"/>
            </a:spcBef>
            <a:spcAft>
              <a:spcPct val="35000"/>
            </a:spcAft>
            <a:buNone/>
          </a:pPr>
          <a:r>
            <a:rPr lang="en-CA" sz="1700" kern="1200"/>
            <a:t>A person without work looks to see the social reactions of people in his or her environment to help modify his or her behaviour </a:t>
          </a:r>
          <a:endParaRPr lang="en-US" sz="1700" kern="1200"/>
        </a:p>
      </dsp:txBody>
      <dsp:txXfrm>
        <a:off x="1144111" y="1954"/>
        <a:ext cx="5868258" cy="990573"/>
      </dsp:txXfrm>
    </dsp:sp>
    <dsp:sp modelId="{94ECCBAE-6C25-40F3-98A3-9A6A18D6757F}">
      <dsp:nvSpPr>
        <dsp:cNvPr id="0" name=""/>
        <dsp:cNvSpPr/>
      </dsp:nvSpPr>
      <dsp:spPr>
        <a:xfrm>
          <a:off x="0" y="1240170"/>
          <a:ext cx="7012370" cy="9905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C6DC3-5DA2-461E-8C90-114D051B0546}">
      <dsp:nvSpPr>
        <dsp:cNvPr id="0" name=""/>
        <dsp:cNvSpPr/>
      </dsp:nvSpPr>
      <dsp:spPr>
        <a:xfrm>
          <a:off x="299648" y="1463049"/>
          <a:ext cx="544815" cy="544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604C5F-FAF7-4FA9-B5DA-A8839B2A6F9F}">
      <dsp:nvSpPr>
        <dsp:cNvPr id="0" name=""/>
        <dsp:cNvSpPr/>
      </dsp:nvSpPr>
      <dsp:spPr>
        <a:xfrm>
          <a:off x="1144111" y="1240170"/>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755650">
            <a:lnSpc>
              <a:spcPct val="90000"/>
            </a:lnSpc>
            <a:spcBef>
              <a:spcPct val="0"/>
            </a:spcBef>
            <a:spcAft>
              <a:spcPct val="35000"/>
            </a:spcAft>
            <a:buNone/>
          </a:pPr>
          <a:r>
            <a:rPr lang="en-CA" sz="1700" kern="1200"/>
            <a:t>For instance, a stay at home dad may modify his behaviour to meet social expectations </a:t>
          </a:r>
          <a:endParaRPr lang="en-US" sz="1700" kern="1200"/>
        </a:p>
      </dsp:txBody>
      <dsp:txXfrm>
        <a:off x="1144111" y="1240170"/>
        <a:ext cx="5868258" cy="990573"/>
      </dsp:txXfrm>
    </dsp:sp>
    <dsp:sp modelId="{E7380A50-0554-457C-A3C1-7F13599E65F5}">
      <dsp:nvSpPr>
        <dsp:cNvPr id="0" name=""/>
        <dsp:cNvSpPr/>
      </dsp:nvSpPr>
      <dsp:spPr>
        <a:xfrm>
          <a:off x="0" y="2478387"/>
          <a:ext cx="7012370" cy="9905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859870-D1E3-4A6E-93E3-E67F090A1D88}">
      <dsp:nvSpPr>
        <dsp:cNvPr id="0" name=""/>
        <dsp:cNvSpPr/>
      </dsp:nvSpPr>
      <dsp:spPr>
        <a:xfrm>
          <a:off x="299648" y="2701266"/>
          <a:ext cx="544815" cy="544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3344BC-E111-483F-8A5D-8E1FB7207972}">
      <dsp:nvSpPr>
        <dsp:cNvPr id="0" name=""/>
        <dsp:cNvSpPr/>
      </dsp:nvSpPr>
      <dsp:spPr>
        <a:xfrm>
          <a:off x="1144111" y="2478387"/>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755650">
            <a:lnSpc>
              <a:spcPct val="90000"/>
            </a:lnSpc>
            <a:spcBef>
              <a:spcPct val="0"/>
            </a:spcBef>
            <a:spcAft>
              <a:spcPct val="35000"/>
            </a:spcAft>
            <a:buNone/>
          </a:pPr>
          <a:r>
            <a:rPr lang="en-CA" sz="1700" kern="1200"/>
            <a:t>The man may seek to find a steady income to meet the social expectation that he should work</a:t>
          </a:r>
          <a:endParaRPr lang="en-US" sz="1700" kern="1200"/>
        </a:p>
      </dsp:txBody>
      <dsp:txXfrm>
        <a:off x="1144111" y="2478387"/>
        <a:ext cx="5868258" cy="990573"/>
      </dsp:txXfrm>
    </dsp:sp>
    <dsp:sp modelId="{2D8F2E60-02D3-489C-BBCE-93998F181D3C}">
      <dsp:nvSpPr>
        <dsp:cNvPr id="0" name=""/>
        <dsp:cNvSpPr/>
      </dsp:nvSpPr>
      <dsp:spPr>
        <a:xfrm>
          <a:off x="0" y="3716603"/>
          <a:ext cx="7012370" cy="99057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7050E-98F7-4F25-B685-F2DB6230B39F}">
      <dsp:nvSpPr>
        <dsp:cNvPr id="0" name=""/>
        <dsp:cNvSpPr/>
      </dsp:nvSpPr>
      <dsp:spPr>
        <a:xfrm>
          <a:off x="299648" y="3939482"/>
          <a:ext cx="544815" cy="544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042267-F28F-4D91-961B-5C151032C32B}">
      <dsp:nvSpPr>
        <dsp:cNvPr id="0" name=""/>
        <dsp:cNvSpPr/>
      </dsp:nvSpPr>
      <dsp:spPr>
        <a:xfrm>
          <a:off x="1144111" y="3716603"/>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755650">
            <a:lnSpc>
              <a:spcPct val="90000"/>
            </a:lnSpc>
            <a:spcBef>
              <a:spcPct val="0"/>
            </a:spcBef>
            <a:spcAft>
              <a:spcPct val="35000"/>
            </a:spcAft>
            <a:buNone/>
          </a:pPr>
          <a:r>
            <a:rPr lang="en-CA" sz="1700" kern="1200"/>
            <a:t>The “I” may enjoy staying at home and caring for the children and the home, but does not express this because he does not want to social consequence associated with being different </a:t>
          </a:r>
          <a:endParaRPr lang="en-US" sz="1700" kern="1200"/>
        </a:p>
      </dsp:txBody>
      <dsp:txXfrm>
        <a:off x="1144111" y="3716603"/>
        <a:ext cx="5868258" cy="9905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2/8/2024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13389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8959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2/8/2024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37136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2408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2/8/2024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50397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7815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29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3430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36595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2/8/2024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54672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8549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2/8/2024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47199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V61Lg9dj2DA?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us.anygator.com/source/just-jared__180"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ojornalista.com/tag/marshall-mcluhan/"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optrendsblog.blogspot.com/2014/05/most-overrated-game-of-thrones.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echnodrivein.blogspot.com/2013/08/grand-theft-auto-v-to-have-customisable.html"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prayedout.com/vancouver-downtown-north-vancouver-mountains-cityscape/"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3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3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0" name="Rectangle 34">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2" name="Rectangle 36">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451FDE8-AB7A-4381-B35E-6284327D1E99}"/>
              </a:ext>
            </a:extLst>
          </p:cNvPr>
          <p:cNvSpPr>
            <a:spLocks noGrp="1"/>
          </p:cNvSpPr>
          <p:nvPr>
            <p:ph type="title"/>
          </p:nvPr>
        </p:nvSpPr>
        <p:spPr>
          <a:xfrm>
            <a:off x="2156346" y="849745"/>
            <a:ext cx="5526993" cy="4745836"/>
          </a:xfrm>
        </p:spPr>
        <p:txBody>
          <a:bodyPr vert="horz" lIns="91440" tIns="45720" rIns="91440" bIns="45720" rtlCol="0" anchor="ctr">
            <a:normAutofit/>
          </a:bodyPr>
          <a:lstStyle/>
          <a:p>
            <a:r>
              <a:rPr lang="en-US" sz="6000">
                <a:solidFill>
                  <a:srgbClr val="FFFFFF"/>
                </a:solidFill>
              </a:rPr>
              <a:t>Types of parenting</a:t>
            </a:r>
          </a:p>
        </p:txBody>
      </p:sp>
      <p:sp>
        <p:nvSpPr>
          <p:cNvPr id="34" name="Rectangle 38">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a:extLst>
              <a:ext uri="{FF2B5EF4-FFF2-40B4-BE49-F238E27FC236}">
                <a16:creationId xmlns:a16="http://schemas.microsoft.com/office/drawing/2014/main" id="{2F27AF0A-6EBD-4292-AD3D-9B915054B80F}"/>
              </a:ext>
            </a:extLst>
          </p:cNvPr>
          <p:cNvSpPr>
            <a:spLocks noGrp="1"/>
          </p:cNvSpPr>
          <p:nvPr>
            <p:ph type="body" idx="1"/>
          </p:nvPr>
        </p:nvSpPr>
        <p:spPr>
          <a:xfrm>
            <a:off x="8317076" y="668740"/>
            <a:ext cx="3147043" cy="4926841"/>
          </a:xfrm>
        </p:spPr>
        <p:txBody>
          <a:bodyPr vert="horz" lIns="91440" tIns="45720" rIns="91440" bIns="45720" rtlCol="0" anchor="ctr">
            <a:normAutofit/>
          </a:bodyPr>
          <a:lstStyle/>
          <a:p>
            <a:r>
              <a:rPr lang="en-US" sz="4400">
                <a:solidFill>
                  <a:srgbClr val="FFFFFF"/>
                </a:solidFill>
              </a:rPr>
              <a:t>Social trends</a:t>
            </a:r>
          </a:p>
        </p:txBody>
      </p:sp>
      <p:sp>
        <p:nvSpPr>
          <p:cNvPr id="41" name="Rectangle 40">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380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058227E6-5F0A-466D-B014-B577853FF471}"/>
              </a:ext>
            </a:extLst>
          </p:cNvPr>
          <p:cNvSpPr>
            <a:spLocks noGrp="1"/>
          </p:cNvSpPr>
          <p:nvPr>
            <p:ph type="title"/>
          </p:nvPr>
        </p:nvSpPr>
        <p:spPr>
          <a:xfrm>
            <a:off x="4449934" y="702156"/>
            <a:ext cx="7157865" cy="1013800"/>
          </a:xfrm>
        </p:spPr>
        <p:txBody>
          <a:bodyPr>
            <a:normAutofit/>
          </a:bodyPr>
          <a:lstStyle/>
          <a:p>
            <a:r>
              <a:rPr lang="en-CA">
                <a:solidFill>
                  <a:schemeClr val="accent1"/>
                </a:solidFill>
              </a:rPr>
              <a:t>Debt to income ratio</a:t>
            </a:r>
            <a:endParaRPr lang="en-US">
              <a:solidFill>
                <a:schemeClr val="accent1"/>
              </a:solidFill>
            </a:endParaRPr>
          </a:p>
        </p:txBody>
      </p:sp>
      <p:pic>
        <p:nvPicPr>
          <p:cNvPr id="5" name="Picture 4" descr="White calculator">
            <a:extLst>
              <a:ext uri="{FF2B5EF4-FFF2-40B4-BE49-F238E27FC236}">
                <a16:creationId xmlns:a16="http://schemas.microsoft.com/office/drawing/2014/main" id="{5E40CF54-5A4F-4457-A3AE-BAC67C8B3248}"/>
              </a:ext>
            </a:extLst>
          </p:cNvPr>
          <p:cNvPicPr>
            <a:picLocks noChangeAspect="1"/>
          </p:cNvPicPr>
          <p:nvPr/>
        </p:nvPicPr>
        <p:blipFill rotWithShape="1">
          <a:blip r:embed="rId2"/>
          <a:srcRect l="10370" r="49474" b="-3"/>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D79987"/>
          </a:solidFill>
          <a:ln>
            <a:solidFill>
              <a:srgbClr val="D79987"/>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35665C7-DE4E-4C29-8F2A-475836BC17FA}"/>
              </a:ext>
            </a:extLst>
          </p:cNvPr>
          <p:cNvSpPr>
            <a:spLocks noGrp="1"/>
          </p:cNvSpPr>
          <p:nvPr>
            <p:ph idx="1"/>
          </p:nvPr>
        </p:nvSpPr>
        <p:spPr>
          <a:xfrm>
            <a:off x="4449934" y="1896533"/>
            <a:ext cx="7157866" cy="3962266"/>
          </a:xfrm>
        </p:spPr>
        <p:txBody>
          <a:bodyPr>
            <a:normAutofit/>
          </a:bodyPr>
          <a:lstStyle/>
          <a:p>
            <a:pPr>
              <a:buClr>
                <a:srgbClr val="D79987"/>
              </a:buClr>
            </a:pPr>
            <a:r>
              <a:rPr lang="en-CA" sz="1700"/>
              <a:t>The debt-to-asset and debt-to-income ratios provide another, but no less important, perspective on household finances.</a:t>
            </a:r>
            <a:endParaRPr lang="en-CA" sz="1700" u="sng" baseline="30000"/>
          </a:p>
          <a:p>
            <a:pPr>
              <a:buClr>
                <a:srgbClr val="D79987"/>
              </a:buClr>
            </a:pPr>
            <a:r>
              <a:rPr lang="en-CA" sz="1700"/>
              <a:t>The debt-to-income ratio is considered to be one of the most important indicators of a family’s indebtedness. Families with a relatively high debt-to-income ratio are more likely to spend a higher proportion of their income on repaying their debt, leaving less for other consumption (or saving). </a:t>
            </a:r>
          </a:p>
          <a:p>
            <a:pPr>
              <a:buClr>
                <a:srgbClr val="D79987"/>
              </a:buClr>
            </a:pPr>
            <a:r>
              <a:rPr lang="en-CA" sz="1700"/>
              <a:t>Another important indicator is the debt-to-asset ratio, which reveals the potential vulnerability of families to changes in asset values—particularly housing.</a:t>
            </a:r>
          </a:p>
          <a:p>
            <a:pPr>
              <a:buClr>
                <a:srgbClr val="D79987"/>
              </a:buClr>
            </a:pPr>
            <a:r>
              <a:rPr lang="en-CA" sz="1700"/>
              <a:t>In this paper, the median ratio for each family category is used. It is obtained by calculating the debt-to-income and debt-to-assets ratios for each family belonging to a particular category, and by identifying the value for the median family within the category.</a:t>
            </a:r>
          </a:p>
          <a:p>
            <a:pPr>
              <a:buClr>
                <a:srgbClr val="D79987"/>
              </a:buClr>
            </a:pPr>
            <a:endParaRPr lang="en-US" sz="1700"/>
          </a:p>
        </p:txBody>
      </p:sp>
    </p:spTree>
    <p:extLst>
      <p:ext uri="{BB962C8B-B14F-4D97-AF65-F5344CB8AC3E}">
        <p14:creationId xmlns:p14="http://schemas.microsoft.com/office/powerpoint/2010/main" val="178649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26" name="Picture 2" descr="Image result for recession">
            <a:extLst>
              <a:ext uri="{FF2B5EF4-FFF2-40B4-BE49-F238E27FC236}">
                <a16:creationId xmlns:a16="http://schemas.microsoft.com/office/drawing/2014/main" id="{A76A3966-66BE-449C-B96D-374AEC474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084" y="1749709"/>
            <a:ext cx="4952475" cy="336768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F959F57-2FC9-47FD-ABCF-61B2215E72E4}"/>
              </a:ext>
            </a:extLst>
          </p:cNvPr>
          <p:cNvSpPr>
            <a:spLocks noGrp="1"/>
          </p:cNvSpPr>
          <p:nvPr>
            <p:ph type="title"/>
          </p:nvPr>
        </p:nvSpPr>
        <p:spPr>
          <a:xfrm>
            <a:off x="762121" y="960723"/>
            <a:ext cx="4968489" cy="1013800"/>
          </a:xfrm>
        </p:spPr>
        <p:txBody>
          <a:bodyPr>
            <a:normAutofit/>
          </a:bodyPr>
          <a:lstStyle/>
          <a:p>
            <a:r>
              <a:rPr lang="en-CA">
                <a:solidFill>
                  <a:srgbClr val="FFFFFF"/>
                </a:solidFill>
              </a:rPr>
              <a:t>Is Canada still in a recession?</a:t>
            </a:r>
            <a:endParaRPr lang="en-US">
              <a:solidFill>
                <a:srgbClr val="FFFFFF"/>
              </a:solidFill>
            </a:endParaRPr>
          </a:p>
        </p:txBody>
      </p:sp>
      <p:sp>
        <p:nvSpPr>
          <p:cNvPr id="3" name="Content Placeholder 2">
            <a:extLst>
              <a:ext uri="{FF2B5EF4-FFF2-40B4-BE49-F238E27FC236}">
                <a16:creationId xmlns:a16="http://schemas.microsoft.com/office/drawing/2014/main" id="{B4A11110-B6BB-4FB0-9BBA-1C6979ADC7A0}"/>
              </a:ext>
            </a:extLst>
          </p:cNvPr>
          <p:cNvSpPr>
            <a:spLocks noGrp="1"/>
          </p:cNvSpPr>
          <p:nvPr>
            <p:ph idx="1"/>
          </p:nvPr>
        </p:nvSpPr>
        <p:spPr>
          <a:xfrm>
            <a:off x="783387" y="2254102"/>
            <a:ext cx="4947221" cy="3650344"/>
          </a:xfrm>
        </p:spPr>
        <p:txBody>
          <a:bodyPr>
            <a:normAutofit/>
          </a:bodyPr>
          <a:lstStyle/>
          <a:p>
            <a:pPr>
              <a:lnSpc>
                <a:spcPct val="90000"/>
              </a:lnSpc>
            </a:pPr>
            <a:r>
              <a:rPr lang="en-CA" sz="1700">
                <a:solidFill>
                  <a:srgbClr val="FFFFFF"/>
                </a:solidFill>
              </a:rPr>
              <a:t>Yes, because the GDP is still decreasing </a:t>
            </a:r>
          </a:p>
          <a:p>
            <a:pPr>
              <a:lnSpc>
                <a:spcPct val="90000"/>
              </a:lnSpc>
            </a:pPr>
            <a:r>
              <a:rPr lang="en-CA" sz="1700">
                <a:solidFill>
                  <a:srgbClr val="FFFFFF"/>
                </a:solidFill>
              </a:rPr>
              <a:t>First, the GDP contractions are quite small. First quarter GDP was revised downward to a 0.2% loss from a 0.1% loss, and the first estimate of the second quarter GDP also came in at a 0.1% loss (0.8% and 0.6% annualized respectively). </a:t>
            </a:r>
          </a:p>
          <a:p>
            <a:pPr>
              <a:lnSpc>
                <a:spcPct val="90000"/>
              </a:lnSpc>
            </a:pPr>
            <a:r>
              <a:rPr lang="en-CA" sz="1700">
                <a:solidFill>
                  <a:srgbClr val="FFFFFF"/>
                </a:solidFill>
              </a:rPr>
              <a:t>The Canadian economy is technically in a recession with two consecutive quarters of contracting GDP. However, the recession does not seem to be bothering most Canadian economists — or, for that matter, most Canadians. The sentiment was best summed up by a quote from Doug Porter, Chief Economist at the Bank of Montreal. “Best. Recession. Ever.”</a:t>
            </a:r>
            <a:endParaRPr lang="en-US" sz="1700">
              <a:solidFill>
                <a:srgbClr val="FFFFFF"/>
              </a:solidFill>
            </a:endParaRPr>
          </a:p>
        </p:txBody>
      </p:sp>
    </p:spTree>
    <p:extLst>
      <p:ext uri="{BB962C8B-B14F-4D97-AF65-F5344CB8AC3E}">
        <p14:creationId xmlns:p14="http://schemas.microsoft.com/office/powerpoint/2010/main" val="386576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6DEDF45-9C16-4A75-821C-584C74963958}"/>
              </a:ext>
            </a:extLst>
          </p:cNvPr>
          <p:cNvSpPr>
            <a:spLocks noGrp="1"/>
          </p:cNvSpPr>
          <p:nvPr>
            <p:ph type="title"/>
          </p:nvPr>
        </p:nvSpPr>
        <p:spPr>
          <a:xfrm>
            <a:off x="6494721" y="960723"/>
            <a:ext cx="4968489" cy="1013800"/>
          </a:xfrm>
        </p:spPr>
        <p:txBody>
          <a:bodyPr>
            <a:normAutofit/>
          </a:bodyPr>
          <a:lstStyle/>
          <a:p>
            <a:r>
              <a:rPr lang="en-CA">
                <a:solidFill>
                  <a:schemeClr val="tx2"/>
                </a:solidFill>
              </a:rPr>
              <a:t>EMPLOYMENT</a:t>
            </a:r>
            <a:endParaRPr lang="en-US">
              <a:solidFill>
                <a:schemeClr val="tx2"/>
              </a:solidFill>
            </a:endParaRPr>
          </a:p>
        </p:txBody>
      </p:sp>
      <p:sp>
        <p:nvSpPr>
          <p:cNvPr id="11" name="Rectangle 10">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Graphic 4" descr="Briefcase with solid fill">
            <a:extLst>
              <a:ext uri="{FF2B5EF4-FFF2-40B4-BE49-F238E27FC236}">
                <a16:creationId xmlns:a16="http://schemas.microsoft.com/office/drawing/2014/main" id="{E487F997-40DA-497D-B560-88B5D547B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333" y="1086266"/>
            <a:ext cx="4668054" cy="4668054"/>
          </a:xfrm>
          <a:prstGeom prst="rect">
            <a:avLst/>
          </a:prstGeom>
        </p:spPr>
      </p:pic>
      <p:sp>
        <p:nvSpPr>
          <p:cNvPr id="3" name="Content Placeholder 2">
            <a:extLst>
              <a:ext uri="{FF2B5EF4-FFF2-40B4-BE49-F238E27FC236}">
                <a16:creationId xmlns:a16="http://schemas.microsoft.com/office/drawing/2014/main" id="{D852C838-7B17-478D-A702-04CFC274274D}"/>
              </a:ext>
            </a:extLst>
          </p:cNvPr>
          <p:cNvSpPr>
            <a:spLocks noGrp="1"/>
          </p:cNvSpPr>
          <p:nvPr>
            <p:ph idx="1"/>
          </p:nvPr>
        </p:nvSpPr>
        <p:spPr>
          <a:xfrm>
            <a:off x="6515987" y="2254102"/>
            <a:ext cx="4947221" cy="3650344"/>
          </a:xfrm>
        </p:spPr>
        <p:txBody>
          <a:bodyPr>
            <a:normAutofit/>
          </a:bodyPr>
          <a:lstStyle/>
          <a:p>
            <a:r>
              <a:rPr lang="en-CA"/>
              <a:t>Over time, working and having a job has become a way to define social status among Canadians </a:t>
            </a:r>
          </a:p>
          <a:p>
            <a:r>
              <a:rPr lang="en-CA"/>
              <a:t>It is also an integral part of a person’s identity </a:t>
            </a:r>
          </a:p>
          <a:p>
            <a:r>
              <a:rPr lang="en-CA"/>
              <a:t>Social scientists are trying to understand how a society changes overtime </a:t>
            </a:r>
          </a:p>
          <a:p>
            <a:endParaRPr lang="en-US"/>
          </a:p>
        </p:txBody>
      </p:sp>
    </p:spTree>
    <p:extLst>
      <p:ext uri="{BB962C8B-B14F-4D97-AF65-F5344CB8AC3E}">
        <p14:creationId xmlns:p14="http://schemas.microsoft.com/office/powerpoint/2010/main" val="1718329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050" name="Picture 2" descr="Image result for job satisfaction">
            <a:extLst>
              <a:ext uri="{FF2B5EF4-FFF2-40B4-BE49-F238E27FC236}">
                <a16:creationId xmlns:a16="http://schemas.microsoft.com/office/drawing/2014/main" id="{DA38CF08-41E7-45EB-A296-FAEB86FE6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084" y="1786853"/>
            <a:ext cx="4952475" cy="329339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A0190EE-EBE8-446C-A418-47B635430974}"/>
              </a:ext>
            </a:extLst>
          </p:cNvPr>
          <p:cNvSpPr>
            <a:spLocks noGrp="1"/>
          </p:cNvSpPr>
          <p:nvPr>
            <p:ph type="title"/>
          </p:nvPr>
        </p:nvSpPr>
        <p:spPr>
          <a:xfrm>
            <a:off x="762121" y="960723"/>
            <a:ext cx="4968489" cy="1013800"/>
          </a:xfrm>
        </p:spPr>
        <p:txBody>
          <a:bodyPr>
            <a:normAutofit/>
          </a:bodyPr>
          <a:lstStyle/>
          <a:p>
            <a:r>
              <a:rPr lang="en-CA">
                <a:solidFill>
                  <a:srgbClr val="FFFFFF"/>
                </a:solidFill>
              </a:rPr>
              <a:t>Working teens </a:t>
            </a:r>
            <a:endParaRPr lang="en-US">
              <a:solidFill>
                <a:srgbClr val="FFFFFF"/>
              </a:solidFill>
            </a:endParaRPr>
          </a:p>
        </p:txBody>
      </p:sp>
      <p:sp>
        <p:nvSpPr>
          <p:cNvPr id="3" name="Content Placeholder 2">
            <a:extLst>
              <a:ext uri="{FF2B5EF4-FFF2-40B4-BE49-F238E27FC236}">
                <a16:creationId xmlns:a16="http://schemas.microsoft.com/office/drawing/2014/main" id="{F670EC88-805F-4E09-A570-33F67CACCF2F}"/>
              </a:ext>
            </a:extLst>
          </p:cNvPr>
          <p:cNvSpPr>
            <a:spLocks noGrp="1"/>
          </p:cNvSpPr>
          <p:nvPr>
            <p:ph idx="1"/>
          </p:nvPr>
        </p:nvSpPr>
        <p:spPr>
          <a:xfrm>
            <a:off x="783387" y="2254102"/>
            <a:ext cx="4947221" cy="3650344"/>
          </a:xfrm>
        </p:spPr>
        <p:txBody>
          <a:bodyPr>
            <a:normAutofit/>
          </a:bodyPr>
          <a:lstStyle/>
          <a:p>
            <a:pPr marL="0" indent="0">
              <a:buNone/>
            </a:pPr>
            <a:r>
              <a:rPr lang="en-CA">
                <a:solidFill>
                  <a:srgbClr val="FFFFFF"/>
                </a:solidFill>
              </a:rPr>
              <a:t>In 2000, Canadian teenagers worked an average of 32 minutes each day at a paid job</a:t>
            </a:r>
          </a:p>
          <a:p>
            <a:pPr marL="0" indent="0">
              <a:buNone/>
            </a:pPr>
            <a:r>
              <a:rPr lang="en-CA">
                <a:solidFill>
                  <a:srgbClr val="FFFFFF"/>
                </a:solidFill>
              </a:rPr>
              <a:t>This does not include weekends where teens are doing paid work</a:t>
            </a:r>
          </a:p>
          <a:p>
            <a:pPr marL="0" indent="0">
              <a:buNone/>
            </a:pPr>
            <a:r>
              <a:rPr lang="en-CA">
                <a:solidFill>
                  <a:srgbClr val="FFFFFF"/>
                </a:solidFill>
              </a:rPr>
              <a:t>34% of boys and 40% of girls age 15-18 reported having a job in 2006</a:t>
            </a:r>
          </a:p>
          <a:p>
            <a:pPr marL="0" indent="0">
              <a:buNone/>
            </a:pPr>
            <a:r>
              <a:rPr lang="en-CA">
                <a:solidFill>
                  <a:srgbClr val="FFFFFF"/>
                </a:solidFill>
              </a:rPr>
              <a:t>Having a job helps define teens as individuals and within the family unit </a:t>
            </a:r>
            <a:endParaRPr lang="en-US">
              <a:solidFill>
                <a:srgbClr val="FFFFFF"/>
              </a:solidFill>
            </a:endParaRPr>
          </a:p>
        </p:txBody>
      </p:sp>
    </p:spTree>
    <p:extLst>
      <p:ext uri="{BB962C8B-B14F-4D97-AF65-F5344CB8AC3E}">
        <p14:creationId xmlns:p14="http://schemas.microsoft.com/office/powerpoint/2010/main" val="283821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719D01B-E306-486F-A44A-E1BEE6B8C6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75" name="Group 74">
            <a:extLst>
              <a:ext uri="{FF2B5EF4-FFF2-40B4-BE49-F238E27FC236}">
                <a16:creationId xmlns:a16="http://schemas.microsoft.com/office/drawing/2014/main" id="{E3ECE2A1-BE02-45E8-80D2-40668675E1B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76" name="Rectangle 75">
              <a:extLst>
                <a:ext uri="{FF2B5EF4-FFF2-40B4-BE49-F238E27FC236}">
                  <a16:creationId xmlns:a16="http://schemas.microsoft.com/office/drawing/2014/main" id="{75B00F21-D7A1-4DBD-B786-86D98FF33367}"/>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75971E3D-EBA2-4F5A-BA90-F41CC7B48095}"/>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81CED36D-BAED-48CA-A871-F98A3305463A}"/>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1028" name="Picture 4" descr="Image result for teen server">
            <a:extLst>
              <a:ext uri="{FF2B5EF4-FFF2-40B4-BE49-F238E27FC236}">
                <a16:creationId xmlns:a16="http://schemas.microsoft.com/office/drawing/2014/main" id="{B8004E3A-E9C5-445E-A570-98FB442D37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75" b="-2"/>
          <a:stretch/>
        </p:blipFill>
        <p:spPr bwMode="auto">
          <a:xfrm>
            <a:off x="448732" y="600075"/>
            <a:ext cx="3683001" cy="5775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95DE863-C1E1-4858-8A1C-D8BC4200821A}"/>
              </a:ext>
            </a:extLst>
          </p:cNvPr>
          <p:cNvSpPr>
            <a:spLocks noGrp="1"/>
          </p:cNvSpPr>
          <p:nvPr>
            <p:ph type="title"/>
          </p:nvPr>
        </p:nvSpPr>
        <p:spPr>
          <a:xfrm>
            <a:off x="4382724" y="702156"/>
            <a:ext cx="7225075" cy="1013800"/>
          </a:xfrm>
        </p:spPr>
        <p:txBody>
          <a:bodyPr>
            <a:normAutofit/>
          </a:bodyPr>
          <a:lstStyle/>
          <a:p>
            <a:r>
              <a:rPr lang="en-CA">
                <a:solidFill>
                  <a:schemeClr val="accent1"/>
                </a:solidFill>
              </a:rPr>
              <a:t>Working teens</a:t>
            </a:r>
            <a:endParaRPr lang="en-US">
              <a:solidFill>
                <a:schemeClr val="accent1"/>
              </a:solidFill>
            </a:endParaRPr>
          </a:p>
        </p:txBody>
      </p:sp>
      <p:sp>
        <p:nvSpPr>
          <p:cNvPr id="3" name="Content Placeholder 2">
            <a:extLst>
              <a:ext uri="{FF2B5EF4-FFF2-40B4-BE49-F238E27FC236}">
                <a16:creationId xmlns:a16="http://schemas.microsoft.com/office/drawing/2014/main" id="{DAEC9775-8D3D-4DC7-ABC6-232440E899E5}"/>
              </a:ext>
            </a:extLst>
          </p:cNvPr>
          <p:cNvSpPr>
            <a:spLocks noGrp="1"/>
          </p:cNvSpPr>
          <p:nvPr>
            <p:ph idx="1"/>
          </p:nvPr>
        </p:nvSpPr>
        <p:spPr>
          <a:xfrm>
            <a:off x="4382726" y="1896533"/>
            <a:ext cx="7225074" cy="3962266"/>
          </a:xfrm>
        </p:spPr>
        <p:txBody>
          <a:bodyPr>
            <a:normAutofit/>
          </a:bodyPr>
          <a:lstStyle/>
          <a:p>
            <a:r>
              <a:rPr lang="en-CA"/>
              <a:t>Most work in low-paying service, clerical, or sales jobs</a:t>
            </a:r>
          </a:p>
          <a:p>
            <a:r>
              <a:rPr lang="en-CA"/>
              <a:t>Studies show that working more than 15-20 hours per week has a negative impact on academic success and increases the probably of dropping out </a:t>
            </a:r>
          </a:p>
          <a:p>
            <a:r>
              <a:rPr lang="en-CA"/>
              <a:t>The Employment Standards Act of 2000 sets out the rights and responsibilities of employers and employees of Ontario Workplaces. Workers cannot work more than 5 hours without a 30 minute eating break</a:t>
            </a:r>
          </a:p>
          <a:p>
            <a:r>
              <a:rPr lang="en-CA"/>
              <a:t>Employers cannot assign more than 8 hours of work a day and a work week cannot exceed 44 hours </a:t>
            </a:r>
          </a:p>
        </p:txBody>
      </p:sp>
    </p:spTree>
    <p:extLst>
      <p:ext uri="{BB962C8B-B14F-4D97-AF65-F5344CB8AC3E}">
        <p14:creationId xmlns:p14="http://schemas.microsoft.com/office/powerpoint/2010/main" val="1355350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6CCBC8B-263D-4D0B-A911-3FF192C8BF57}"/>
              </a:ext>
            </a:extLst>
          </p:cNvPr>
          <p:cNvSpPr>
            <a:spLocks noGrp="1"/>
          </p:cNvSpPr>
          <p:nvPr>
            <p:ph type="title"/>
          </p:nvPr>
        </p:nvSpPr>
        <p:spPr>
          <a:xfrm>
            <a:off x="762121" y="960723"/>
            <a:ext cx="4968489" cy="1013800"/>
          </a:xfrm>
        </p:spPr>
        <p:txBody>
          <a:bodyPr>
            <a:normAutofit/>
          </a:bodyPr>
          <a:lstStyle/>
          <a:p>
            <a:r>
              <a:rPr lang="en-CA">
                <a:solidFill>
                  <a:srgbClr val="FFFFFF"/>
                </a:solidFill>
              </a:rPr>
              <a:t>unemployment</a:t>
            </a:r>
            <a:endParaRPr lang="en-US">
              <a:solidFill>
                <a:srgbClr val="FFFFFF"/>
              </a:solidFill>
            </a:endParaRPr>
          </a:p>
        </p:txBody>
      </p:sp>
      <p:sp>
        <p:nvSpPr>
          <p:cNvPr id="13" name="Rectangle 1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9EE1FB1-8852-493C-AB00-28374CC2B602}"/>
              </a:ext>
            </a:extLst>
          </p:cNvPr>
          <p:cNvSpPr>
            <a:spLocks noGrp="1"/>
          </p:cNvSpPr>
          <p:nvPr>
            <p:ph idx="1"/>
          </p:nvPr>
        </p:nvSpPr>
        <p:spPr>
          <a:xfrm>
            <a:off x="783387" y="2254102"/>
            <a:ext cx="4947221" cy="3650344"/>
          </a:xfrm>
        </p:spPr>
        <p:txBody>
          <a:bodyPr>
            <a:normAutofit/>
          </a:bodyPr>
          <a:lstStyle/>
          <a:p>
            <a:pPr marL="305435" indent="-305435"/>
            <a:r>
              <a:rPr lang="en-CA">
                <a:solidFill>
                  <a:srgbClr val="FFFFFF"/>
                </a:solidFill>
              </a:rPr>
              <a:t>In 2012, 7.4 percent of Canadians were unemployed</a:t>
            </a:r>
            <a:endParaRPr lang="en-US">
              <a:solidFill>
                <a:srgbClr val="FFFFFF"/>
              </a:solidFill>
            </a:endParaRPr>
          </a:p>
          <a:p>
            <a:pPr marL="305435" indent="-305435"/>
            <a:r>
              <a:rPr lang="en-CA">
                <a:solidFill>
                  <a:srgbClr val="FFFFFF"/>
                </a:solidFill>
              </a:rPr>
              <a:t>In 2020, 7.8 percent of Canadians are unemployed </a:t>
            </a:r>
          </a:p>
          <a:p>
            <a:pPr marL="305435" indent="-305435"/>
            <a:r>
              <a:rPr lang="en-CA">
                <a:solidFill>
                  <a:srgbClr val="FFFFFF"/>
                </a:solidFill>
              </a:rPr>
              <a:t>A shift in family income can cause depression, decreased school performance in children, and lower standard of health care if a parent loses health insurance through their work </a:t>
            </a:r>
          </a:p>
          <a:p>
            <a:pPr marL="305435" indent="-305435"/>
            <a:r>
              <a:rPr lang="en-CA">
                <a:solidFill>
                  <a:srgbClr val="FFFFFF"/>
                </a:solidFill>
              </a:rPr>
              <a:t>Also linked to middle-class and upper-class families because a number of wage earners work in these groups </a:t>
            </a:r>
          </a:p>
          <a:p>
            <a:pPr marL="0" indent="0">
              <a:buNone/>
            </a:pPr>
            <a:endParaRPr lang="en-US">
              <a:solidFill>
                <a:srgbClr val="FFFFFF"/>
              </a:solidFill>
            </a:endParaRPr>
          </a:p>
        </p:txBody>
      </p:sp>
      <p:pic>
        <p:nvPicPr>
          <p:cNvPr id="4" name="Graphic 4" descr="Bar graph with downward trend with solid fill">
            <a:extLst>
              <a:ext uri="{FF2B5EF4-FFF2-40B4-BE49-F238E27FC236}">
                <a16:creationId xmlns:a16="http://schemas.microsoft.com/office/drawing/2014/main" id="{2785E5A8-9B98-46ED-BBF9-D17C19B39E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71493" y="960723"/>
            <a:ext cx="4945656" cy="4945656"/>
          </a:xfrm>
          <a:prstGeom prst="rect">
            <a:avLst/>
          </a:prstGeom>
        </p:spPr>
      </p:pic>
    </p:spTree>
    <p:extLst>
      <p:ext uri="{BB962C8B-B14F-4D97-AF65-F5344CB8AC3E}">
        <p14:creationId xmlns:p14="http://schemas.microsoft.com/office/powerpoint/2010/main" val="56834615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48D04A-B18A-4669-86FA-1F7C104C46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074" name="Picture 2" descr="Image result for saskatchewan">
            <a:extLst>
              <a:ext uri="{FF2B5EF4-FFF2-40B4-BE49-F238E27FC236}">
                <a16:creationId xmlns:a16="http://schemas.microsoft.com/office/drawing/2014/main" id="{C6FD056A-9534-4E03-9324-EE258E9E2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77" r="22028" b="-1"/>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147144-395F-4403-AC52-3464C97E4108}"/>
              </a:ext>
            </a:extLst>
          </p:cNvPr>
          <p:cNvSpPr>
            <a:spLocks noGrp="1"/>
          </p:cNvSpPr>
          <p:nvPr>
            <p:ph type="title"/>
          </p:nvPr>
        </p:nvSpPr>
        <p:spPr>
          <a:xfrm>
            <a:off x="581192" y="702156"/>
            <a:ext cx="11029616" cy="1013800"/>
          </a:xfrm>
        </p:spPr>
        <p:txBody>
          <a:bodyPr>
            <a:normAutofit/>
          </a:bodyPr>
          <a:lstStyle/>
          <a:p>
            <a:r>
              <a:rPr lang="en-CA"/>
              <a:t>migration</a:t>
            </a:r>
            <a:endParaRPr lang="en-US"/>
          </a:p>
        </p:txBody>
      </p:sp>
      <p:sp>
        <p:nvSpPr>
          <p:cNvPr id="3" name="Content Placeholder 2">
            <a:extLst>
              <a:ext uri="{FF2B5EF4-FFF2-40B4-BE49-F238E27FC236}">
                <a16:creationId xmlns:a16="http://schemas.microsoft.com/office/drawing/2014/main" id="{9E1E78DF-D7A1-4E7F-BAB2-D6A4B3BCFF23}"/>
              </a:ext>
            </a:extLst>
          </p:cNvPr>
          <p:cNvSpPr>
            <a:spLocks noGrp="1"/>
          </p:cNvSpPr>
          <p:nvPr>
            <p:ph idx="1"/>
          </p:nvPr>
        </p:nvSpPr>
        <p:spPr>
          <a:xfrm>
            <a:off x="6335805" y="2180496"/>
            <a:ext cx="5275001" cy="4045683"/>
          </a:xfrm>
        </p:spPr>
        <p:txBody>
          <a:bodyPr>
            <a:normAutofit/>
          </a:bodyPr>
          <a:lstStyle/>
          <a:p>
            <a:pPr>
              <a:lnSpc>
                <a:spcPct val="90000"/>
              </a:lnSpc>
            </a:pPr>
            <a:r>
              <a:rPr lang="en-CA"/>
              <a:t>Young people are more likely than any other cohort to migrate for work</a:t>
            </a:r>
          </a:p>
          <a:p>
            <a:pPr>
              <a:lnSpc>
                <a:spcPct val="90000"/>
              </a:lnSpc>
            </a:pPr>
            <a:r>
              <a:rPr lang="en-CA"/>
              <a:t>Interprovincial migration is 10 times higher for people aged 20-30</a:t>
            </a:r>
          </a:p>
          <a:p>
            <a:pPr>
              <a:lnSpc>
                <a:spcPct val="90000"/>
              </a:lnSpc>
            </a:pPr>
            <a:r>
              <a:rPr lang="en-CA"/>
              <a:t>Unemployment is a primary motivator </a:t>
            </a:r>
          </a:p>
          <a:p>
            <a:pPr>
              <a:lnSpc>
                <a:spcPct val="90000"/>
              </a:lnSpc>
            </a:pPr>
            <a:r>
              <a:rPr lang="en-CA"/>
              <a:t>Migration increases ten percent for every one percent rise in the unemployment rate</a:t>
            </a:r>
          </a:p>
          <a:p>
            <a:pPr>
              <a:lnSpc>
                <a:spcPct val="90000"/>
              </a:lnSpc>
            </a:pPr>
            <a:r>
              <a:rPr lang="en-CA"/>
              <a:t>More than 100, 000 people left Ontario between 2003 and 2010, for jobs in Alberta, Saskatchewan, and British Columbia </a:t>
            </a:r>
          </a:p>
          <a:p>
            <a:pPr>
              <a:lnSpc>
                <a:spcPct val="90000"/>
              </a:lnSpc>
            </a:pPr>
            <a:r>
              <a:rPr lang="en-CA"/>
              <a:t>Saskatchewan is offering a forgiveness of 20,000 of student loans for those who attend school in Saskatchewan and remain to work </a:t>
            </a:r>
            <a:endParaRPr lang="en-US"/>
          </a:p>
        </p:txBody>
      </p:sp>
    </p:spTree>
    <p:extLst>
      <p:ext uri="{BB962C8B-B14F-4D97-AF65-F5344CB8AC3E}">
        <p14:creationId xmlns:p14="http://schemas.microsoft.com/office/powerpoint/2010/main" val="300888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4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4" descr="Diagram&#10;&#10;Description automatically generated">
            <a:extLst>
              <a:ext uri="{FF2B5EF4-FFF2-40B4-BE49-F238E27FC236}">
                <a16:creationId xmlns:a16="http://schemas.microsoft.com/office/drawing/2014/main" id="{2434875E-D915-4B27-980B-94D4022A5B85}"/>
              </a:ext>
            </a:extLst>
          </p:cNvPr>
          <p:cNvPicPr>
            <a:picLocks noGrp="1" noChangeAspect="1"/>
          </p:cNvPicPr>
          <p:nvPr>
            <p:ph idx="1"/>
          </p:nvPr>
        </p:nvPicPr>
        <p:blipFill>
          <a:blip r:embed="rId2"/>
          <a:stretch>
            <a:fillRect/>
          </a:stretch>
        </p:blipFill>
        <p:spPr>
          <a:xfrm>
            <a:off x="3034975" y="643467"/>
            <a:ext cx="6122050" cy="5571066"/>
          </a:xfrm>
          <a:prstGeom prst="rect">
            <a:avLst/>
          </a:prstGeom>
        </p:spPr>
      </p:pic>
    </p:spTree>
    <p:extLst>
      <p:ext uri="{BB962C8B-B14F-4D97-AF65-F5344CB8AC3E}">
        <p14:creationId xmlns:p14="http://schemas.microsoft.com/office/powerpoint/2010/main" val="1053337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george herbert mead">
            <a:extLst>
              <a:ext uri="{FF2B5EF4-FFF2-40B4-BE49-F238E27FC236}">
                <a16:creationId xmlns:a16="http://schemas.microsoft.com/office/drawing/2014/main" id="{51A19825-895D-4B2E-B2A8-F3CE44DD1F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98" r="3" b="3"/>
          <a:stretch/>
        </p:blipFill>
        <p:spPr bwMode="auto">
          <a:xfrm>
            <a:off x="8051799" y="1871133"/>
            <a:ext cx="3683001" cy="45042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9D1B90-C4BF-44D2-8163-058FE3133CD5}"/>
              </a:ext>
            </a:extLst>
          </p:cNvPr>
          <p:cNvSpPr>
            <a:spLocks noGrp="1"/>
          </p:cNvSpPr>
          <p:nvPr>
            <p:ph type="title"/>
          </p:nvPr>
        </p:nvSpPr>
        <p:spPr>
          <a:xfrm>
            <a:off x="581192" y="702156"/>
            <a:ext cx="11029616" cy="1013800"/>
          </a:xfrm>
        </p:spPr>
        <p:txBody>
          <a:bodyPr>
            <a:normAutofit/>
          </a:bodyPr>
          <a:lstStyle/>
          <a:p>
            <a:r>
              <a:rPr lang="en-CA"/>
              <a:t>Work and identity </a:t>
            </a:r>
            <a:endParaRPr lang="en-US"/>
          </a:p>
        </p:txBody>
      </p:sp>
      <p:sp>
        <p:nvSpPr>
          <p:cNvPr id="3" name="Content Placeholder 2">
            <a:extLst>
              <a:ext uri="{FF2B5EF4-FFF2-40B4-BE49-F238E27FC236}">
                <a16:creationId xmlns:a16="http://schemas.microsoft.com/office/drawing/2014/main" id="{711F2375-8799-47E9-878B-C79ACFE08338}"/>
              </a:ext>
            </a:extLst>
          </p:cNvPr>
          <p:cNvSpPr>
            <a:spLocks noGrp="1"/>
          </p:cNvSpPr>
          <p:nvPr>
            <p:ph idx="1"/>
          </p:nvPr>
        </p:nvSpPr>
        <p:spPr>
          <a:xfrm>
            <a:off x="581192" y="2180496"/>
            <a:ext cx="7225075" cy="3678303"/>
          </a:xfrm>
        </p:spPr>
        <p:txBody>
          <a:bodyPr>
            <a:normAutofit/>
          </a:bodyPr>
          <a:lstStyle/>
          <a:p>
            <a:r>
              <a:rPr lang="en-CA"/>
              <a:t>George Herbert Mead (1863-1931) theorized about how we view and present ourselves in social situations. </a:t>
            </a:r>
          </a:p>
          <a:p>
            <a:r>
              <a:rPr lang="en-CA"/>
              <a:t>To Mead, the mind is defined through a set of mental processes</a:t>
            </a:r>
          </a:p>
          <a:p>
            <a:r>
              <a:rPr lang="en-CA"/>
              <a:t>People observe gestures from others and react according to what they observe </a:t>
            </a:r>
          </a:p>
          <a:p>
            <a:r>
              <a:rPr lang="en-CA"/>
              <a:t>Mead differentiates between the “social self” and the “true self”</a:t>
            </a:r>
            <a:endParaRPr lang="en-US"/>
          </a:p>
        </p:txBody>
      </p:sp>
    </p:spTree>
    <p:extLst>
      <p:ext uri="{BB962C8B-B14F-4D97-AF65-F5344CB8AC3E}">
        <p14:creationId xmlns:p14="http://schemas.microsoft.com/office/powerpoint/2010/main" val="1291868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9FBE7B3F-7946-447D-8BB1-1DC1A5FF1BA4}"/>
              </a:ext>
            </a:extLst>
          </p:cNvPr>
          <p:cNvSpPr>
            <a:spLocks noGrp="1"/>
          </p:cNvSpPr>
          <p:nvPr>
            <p:ph type="title"/>
          </p:nvPr>
        </p:nvSpPr>
        <p:spPr>
          <a:xfrm>
            <a:off x="746228" y="1037967"/>
            <a:ext cx="3054091" cy="4709131"/>
          </a:xfrm>
        </p:spPr>
        <p:txBody>
          <a:bodyPr anchor="ctr">
            <a:normAutofit/>
          </a:bodyPr>
          <a:lstStyle/>
          <a:p>
            <a:r>
              <a:rPr lang="en-CA">
                <a:solidFill>
                  <a:schemeClr val="accent1"/>
                </a:solidFill>
              </a:rPr>
              <a:t>“I” and “me”</a:t>
            </a:r>
            <a:endParaRPr lang="en-US">
              <a:solidFill>
                <a:schemeClr val="accent1"/>
              </a:solidFill>
            </a:endParaRP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79E5F19-118C-4E9B-9B2A-3D64F58D2763}"/>
              </a:ext>
            </a:extLst>
          </p:cNvPr>
          <p:cNvGraphicFramePr>
            <a:graphicFrameLocks noGrp="1"/>
          </p:cNvGraphicFramePr>
          <p:nvPr>
            <p:ph idx="1"/>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3118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E661D03-4DD4-45E7-A047-ED722E82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26" name="Picture 2" descr="Image result for helicopter parents">
            <a:extLst>
              <a:ext uri="{FF2B5EF4-FFF2-40B4-BE49-F238E27FC236}">
                <a16:creationId xmlns:a16="http://schemas.microsoft.com/office/drawing/2014/main" id="{3A8CC80B-5FAA-4277-9401-245E49D2C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721721"/>
            <a:ext cx="4962525" cy="29278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BE4D09-D5E3-4424-A882-AFF0AA546A4A}"/>
              </a:ext>
            </a:extLst>
          </p:cNvPr>
          <p:cNvSpPr>
            <a:spLocks noGrp="1"/>
          </p:cNvSpPr>
          <p:nvPr>
            <p:ph type="title"/>
          </p:nvPr>
        </p:nvSpPr>
        <p:spPr>
          <a:xfrm>
            <a:off x="581192" y="702156"/>
            <a:ext cx="11029616" cy="1013800"/>
          </a:xfrm>
        </p:spPr>
        <p:txBody>
          <a:bodyPr>
            <a:normAutofit/>
          </a:bodyPr>
          <a:lstStyle/>
          <a:p>
            <a:r>
              <a:rPr lang="en-CA">
                <a:solidFill>
                  <a:srgbClr val="FFFFFF"/>
                </a:solidFill>
              </a:rPr>
              <a:t>Helicopter parents</a:t>
            </a:r>
            <a:endParaRPr lang="en-US">
              <a:solidFill>
                <a:srgbClr val="FFFFFF"/>
              </a:solidFill>
            </a:endParaRPr>
          </a:p>
        </p:txBody>
      </p:sp>
      <p:sp>
        <p:nvSpPr>
          <p:cNvPr id="3" name="Content Placeholder 2">
            <a:extLst>
              <a:ext uri="{FF2B5EF4-FFF2-40B4-BE49-F238E27FC236}">
                <a16:creationId xmlns:a16="http://schemas.microsoft.com/office/drawing/2014/main" id="{4DDCE16C-15EC-4870-B731-1BC29B514F6A}"/>
              </a:ext>
            </a:extLst>
          </p:cNvPr>
          <p:cNvSpPr>
            <a:spLocks noGrp="1"/>
          </p:cNvSpPr>
          <p:nvPr>
            <p:ph idx="1"/>
          </p:nvPr>
        </p:nvSpPr>
        <p:spPr>
          <a:xfrm>
            <a:off x="6335805" y="2180496"/>
            <a:ext cx="5275001" cy="4045683"/>
          </a:xfrm>
        </p:spPr>
        <p:txBody>
          <a:bodyPr>
            <a:normAutofit/>
          </a:bodyPr>
          <a:lstStyle/>
          <a:p>
            <a:pPr marL="0" indent="0">
              <a:buNone/>
            </a:pPr>
            <a:r>
              <a:rPr lang="en-CA"/>
              <a:t>Helicopter parents frequently intervene in their child’s life, removing perceived obstacles that hinder the child’s progress, especially in school.</a:t>
            </a:r>
          </a:p>
          <a:p>
            <a:pPr marL="0" indent="0">
              <a:buNone/>
            </a:pPr>
            <a:r>
              <a:rPr lang="en-CA"/>
              <a:t>The concept has been around since 1990</a:t>
            </a:r>
          </a:p>
          <a:p>
            <a:pPr marL="0" indent="0">
              <a:buNone/>
            </a:pPr>
            <a:r>
              <a:rPr lang="en-CA"/>
              <a:t>The phenomenon is of increasing interest due to social scientists studying the effects of  “overparenting” has on social values institutions </a:t>
            </a:r>
          </a:p>
          <a:p>
            <a:pPr marL="0" indent="0">
              <a:buNone/>
            </a:pPr>
            <a:endParaRPr lang="en-CA"/>
          </a:p>
        </p:txBody>
      </p:sp>
    </p:spTree>
    <p:extLst>
      <p:ext uri="{BB962C8B-B14F-4D97-AF65-F5344CB8AC3E}">
        <p14:creationId xmlns:p14="http://schemas.microsoft.com/office/powerpoint/2010/main" val="113768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D93C-E8C3-481F-B53F-12C0CF44DF4D}"/>
              </a:ext>
            </a:extLst>
          </p:cNvPr>
          <p:cNvSpPr>
            <a:spLocks noGrp="1"/>
          </p:cNvSpPr>
          <p:nvPr>
            <p:ph type="title"/>
          </p:nvPr>
        </p:nvSpPr>
        <p:spPr>
          <a:xfrm>
            <a:off x="581192" y="702156"/>
            <a:ext cx="11029616" cy="1013800"/>
          </a:xfrm>
        </p:spPr>
        <p:txBody>
          <a:bodyPr>
            <a:normAutofit/>
          </a:bodyPr>
          <a:lstStyle/>
          <a:p>
            <a:r>
              <a:rPr lang="en-CA"/>
              <a:t>The looking-glass self</a:t>
            </a:r>
            <a:endParaRPr lang="en-US"/>
          </a:p>
        </p:txBody>
      </p:sp>
      <p:sp>
        <p:nvSpPr>
          <p:cNvPr id="9" name="Rectangle 8">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4" descr="Photo of Woman Holding A Mirror · Free Stock Photo">
            <a:extLst>
              <a:ext uri="{FF2B5EF4-FFF2-40B4-BE49-F238E27FC236}">
                <a16:creationId xmlns:a16="http://schemas.microsoft.com/office/drawing/2014/main" id="{7864371F-6220-4480-9875-703B03DC3C3F}"/>
              </a:ext>
            </a:extLst>
          </p:cNvPr>
          <p:cNvPicPr>
            <a:picLocks noChangeAspect="1"/>
          </p:cNvPicPr>
          <p:nvPr/>
        </p:nvPicPr>
        <p:blipFill rotWithShape="1">
          <a:blip r:embed="rId2"/>
          <a:srcRect l="25723" r="3221" b="-2"/>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875A11D8-F27B-4955-B1F5-4EF11DEBA3BA}"/>
              </a:ext>
            </a:extLst>
          </p:cNvPr>
          <p:cNvSpPr>
            <a:spLocks noGrp="1"/>
          </p:cNvSpPr>
          <p:nvPr>
            <p:ph idx="1"/>
          </p:nvPr>
        </p:nvSpPr>
        <p:spPr>
          <a:xfrm>
            <a:off x="6335805" y="2180496"/>
            <a:ext cx="5275001" cy="4045683"/>
          </a:xfrm>
        </p:spPr>
        <p:txBody>
          <a:bodyPr>
            <a:normAutofit/>
          </a:bodyPr>
          <a:lstStyle/>
          <a:p>
            <a:r>
              <a:rPr lang="en-CA"/>
              <a:t>In 1902, sociologist Charles Cooley (1864-1929) proposed a theory to explain how identity and personality were created through social interaction—he called it the </a:t>
            </a:r>
            <a:r>
              <a:rPr lang="en-CA" b="1"/>
              <a:t>looking glass self</a:t>
            </a:r>
            <a:endParaRPr lang="en-CA"/>
          </a:p>
          <a:p>
            <a:r>
              <a:rPr lang="en-CA"/>
              <a:t>1) We envision how we appear to other people </a:t>
            </a:r>
          </a:p>
          <a:p>
            <a:r>
              <a:rPr lang="en-CA"/>
              <a:t>2) We envision the judgment of that appearance </a:t>
            </a:r>
          </a:p>
          <a:p>
            <a:r>
              <a:rPr lang="en-CA"/>
              <a:t>3) Our sense of self develops through this interaction </a:t>
            </a:r>
          </a:p>
          <a:p>
            <a:r>
              <a:rPr lang="en-CA"/>
              <a:t>Social interaction is central to this theory </a:t>
            </a:r>
          </a:p>
          <a:p>
            <a:r>
              <a:rPr lang="en-CA"/>
              <a:t>Behaviour is learned when other people provide feedback </a:t>
            </a:r>
          </a:p>
          <a:p>
            <a:endParaRPr lang="en-US"/>
          </a:p>
        </p:txBody>
      </p:sp>
    </p:spTree>
    <p:extLst>
      <p:ext uri="{BB962C8B-B14F-4D97-AF65-F5344CB8AC3E}">
        <p14:creationId xmlns:p14="http://schemas.microsoft.com/office/powerpoint/2010/main" val="196744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1E168FF5-1CEF-4561-8A2E-362316D65AAF}"/>
              </a:ext>
            </a:extLst>
          </p:cNvPr>
          <p:cNvSpPr>
            <a:spLocks noGrp="1"/>
          </p:cNvSpPr>
          <p:nvPr>
            <p:ph type="title"/>
          </p:nvPr>
        </p:nvSpPr>
        <p:spPr>
          <a:xfrm>
            <a:off x="746228" y="1037967"/>
            <a:ext cx="3054091" cy="4709131"/>
          </a:xfrm>
        </p:spPr>
        <p:txBody>
          <a:bodyPr anchor="ctr">
            <a:normAutofit/>
          </a:bodyPr>
          <a:lstStyle/>
          <a:p>
            <a:r>
              <a:rPr lang="en-CA">
                <a:solidFill>
                  <a:schemeClr val="accent1"/>
                </a:solidFill>
              </a:rPr>
              <a:t>STAY AT HOME DADS </a:t>
            </a:r>
            <a:endParaRPr lang="en-US">
              <a:solidFill>
                <a:schemeClr val="accent1"/>
              </a:solidFill>
            </a:endParaRP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C6CE13F-7F60-480E-80D3-B4874954EFB0}"/>
              </a:ext>
            </a:extLst>
          </p:cNvPr>
          <p:cNvGraphicFramePr>
            <a:graphicFrameLocks noGrp="1"/>
          </p:cNvGraphicFramePr>
          <p:nvPr>
            <p:ph idx="1"/>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466510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8232-C236-426D-92DF-8A2F4516927C}"/>
              </a:ext>
            </a:extLst>
          </p:cNvPr>
          <p:cNvSpPr>
            <a:spLocks noGrp="1"/>
          </p:cNvSpPr>
          <p:nvPr>
            <p:ph type="title"/>
          </p:nvPr>
        </p:nvSpPr>
        <p:spPr/>
        <p:txBody>
          <a:bodyPr/>
          <a:lstStyle/>
          <a:p>
            <a:r>
              <a:rPr lang="en-US"/>
              <a:t>Stay at home dads</a:t>
            </a:r>
          </a:p>
        </p:txBody>
      </p:sp>
      <p:sp>
        <p:nvSpPr>
          <p:cNvPr id="3" name="Content Placeholder 2">
            <a:extLst>
              <a:ext uri="{FF2B5EF4-FFF2-40B4-BE49-F238E27FC236}">
                <a16:creationId xmlns:a16="http://schemas.microsoft.com/office/drawing/2014/main" id="{D892B7F4-5388-420D-AB15-250912199DB0}"/>
              </a:ext>
            </a:extLst>
          </p:cNvPr>
          <p:cNvSpPr>
            <a:spLocks noGrp="1"/>
          </p:cNvSpPr>
          <p:nvPr>
            <p:ph idx="1"/>
          </p:nvPr>
        </p:nvSpPr>
        <p:spPr/>
        <p:txBody>
          <a:bodyPr/>
          <a:lstStyle/>
          <a:p>
            <a:pPr marL="305435" indent="-305435"/>
            <a:endParaRPr lang="en-US">
              <a:ea typeface="+mn-lt"/>
              <a:cs typeface="+mn-lt"/>
            </a:endParaRPr>
          </a:p>
          <a:p>
            <a:pPr marL="305435" indent="-305435"/>
            <a:endParaRPr lang="en-US"/>
          </a:p>
        </p:txBody>
      </p:sp>
      <p:pic>
        <p:nvPicPr>
          <p:cNvPr id="4" name="Online Media 3" title="Today Show stay-at-home dad feature">
            <a:hlinkClick r:id="" action="ppaction://media"/>
            <a:extLst>
              <a:ext uri="{FF2B5EF4-FFF2-40B4-BE49-F238E27FC236}">
                <a16:creationId xmlns:a16="http://schemas.microsoft.com/office/drawing/2014/main" id="{4669F404-33EF-4E1E-B9B9-4C403BDD9A4F}"/>
              </a:ext>
            </a:extLst>
          </p:cNvPr>
          <p:cNvPicPr>
            <a:picLocks noRot="1" noChangeAspect="1"/>
          </p:cNvPicPr>
          <p:nvPr>
            <a:videoFile r:link="rId1"/>
          </p:nvPr>
        </p:nvPicPr>
        <p:blipFill>
          <a:blip r:embed="rId3"/>
          <a:stretch>
            <a:fillRect/>
          </a:stretch>
        </p:blipFill>
        <p:spPr>
          <a:xfrm>
            <a:off x="2320637" y="1833996"/>
            <a:ext cx="7608454" cy="4286826"/>
          </a:xfrm>
          <a:prstGeom prst="rect">
            <a:avLst/>
          </a:prstGeom>
        </p:spPr>
      </p:pic>
    </p:spTree>
    <p:extLst>
      <p:ext uri="{BB962C8B-B14F-4D97-AF65-F5344CB8AC3E}">
        <p14:creationId xmlns:p14="http://schemas.microsoft.com/office/powerpoint/2010/main" val="3895321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BD4729-DBDF-40A6-9BA4-E4C97EF6DD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55125130-F4AB-465E-8AE2-E583FCAAB2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0BA65A2-0302-4468-ADA7-9EC3F9593F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259A422-0023-4292-8200-E080556F30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A2413CA5-4739-4BC9-8BB3-B0A4928D31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7" name="Content Placeholder 3" descr="A screenshot of a computer&#10;&#10;Description generated with very high confidence">
            <a:extLst>
              <a:ext uri="{FF2B5EF4-FFF2-40B4-BE49-F238E27FC236}">
                <a16:creationId xmlns:a16="http://schemas.microsoft.com/office/drawing/2014/main" id="{0ED82179-9092-4142-9F1E-997CEAFE306E}"/>
              </a:ext>
            </a:extLst>
          </p:cNvPr>
          <p:cNvPicPr>
            <a:picLocks noGrp="1"/>
          </p:cNvPicPr>
          <p:nvPr>
            <p:ph idx="1"/>
          </p:nvPr>
        </p:nvPicPr>
        <p:blipFill rotWithShape="1">
          <a:blip r:embed="rId2"/>
          <a:srcRect l="25846" t="34664" r="38462" b="17891"/>
          <a:stretch/>
        </p:blipFill>
        <p:spPr bwMode="auto">
          <a:xfrm>
            <a:off x="2370659" y="643467"/>
            <a:ext cx="7450682" cy="5571066"/>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411219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F48D04A-B18A-4669-86FA-1F7C104C46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32" name="Picture 8" descr="Image result for government of ontario">
            <a:extLst>
              <a:ext uri="{FF2B5EF4-FFF2-40B4-BE49-F238E27FC236}">
                <a16:creationId xmlns:a16="http://schemas.microsoft.com/office/drawing/2014/main" id="{E4C77CAD-B7C7-4E16-B137-862A92B0A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0" r="6340" b="3"/>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Image result for government of ontario">
            <a:extLst>
              <a:ext uri="{FF2B5EF4-FFF2-40B4-BE49-F238E27FC236}">
                <a16:creationId xmlns:a16="http://schemas.microsoft.com/office/drawing/2014/main" id="{F216215F-619D-4EC3-B63E-A2D04EDF02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 name="AutoShape 6" descr="Image result for government of ontario">
            <a:extLst>
              <a:ext uri="{FF2B5EF4-FFF2-40B4-BE49-F238E27FC236}">
                <a16:creationId xmlns:a16="http://schemas.microsoft.com/office/drawing/2014/main" id="{F62F567A-784B-4102-97F1-D0950CF8758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068829DE-ACC2-4485-9105-2CD3DD53309D}"/>
              </a:ext>
            </a:extLst>
          </p:cNvPr>
          <p:cNvSpPr>
            <a:spLocks noGrp="1"/>
          </p:cNvSpPr>
          <p:nvPr>
            <p:ph type="title"/>
          </p:nvPr>
        </p:nvSpPr>
        <p:spPr>
          <a:xfrm>
            <a:off x="581192" y="702156"/>
            <a:ext cx="11029616" cy="1013800"/>
          </a:xfrm>
        </p:spPr>
        <p:txBody>
          <a:bodyPr>
            <a:normAutofit/>
          </a:bodyPr>
          <a:lstStyle/>
          <a:p>
            <a:r>
              <a:rPr lang="en-CA"/>
              <a:t>The government of Ontario: Employment Standards act (2000)</a:t>
            </a:r>
            <a:endParaRPr lang="en-US"/>
          </a:p>
        </p:txBody>
      </p:sp>
      <p:sp>
        <p:nvSpPr>
          <p:cNvPr id="5" name="Rectangle 2">
            <a:extLst>
              <a:ext uri="{FF2B5EF4-FFF2-40B4-BE49-F238E27FC236}">
                <a16:creationId xmlns:a16="http://schemas.microsoft.com/office/drawing/2014/main" id="{BE441477-2216-4E1C-B6C2-B0AD7CB80983}"/>
              </a:ext>
            </a:extLst>
          </p:cNvPr>
          <p:cNvSpPr>
            <a:spLocks noGrp="1" noChangeArrowheads="1"/>
          </p:cNvSpPr>
          <p:nvPr>
            <p:ph idx="1"/>
          </p:nvPr>
        </p:nvSpPr>
        <p:spPr bwMode="auto">
          <a:xfrm>
            <a:off x="6335805" y="2180496"/>
            <a:ext cx="5275001" cy="404568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700" b="1" i="0" u="none" strike="noStrike" cap="none" normalizeH="0" baseline="0">
                <a:ln>
                  <a:noFill/>
                </a:ln>
                <a:effectLst/>
                <a:latin typeface="+mn-lt"/>
              </a:rPr>
              <a:t>Parental leave</a:t>
            </a: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700" b="0" i="0" u="none" strike="noStrike" cap="none" normalizeH="0" baseline="0">
                <a:ln>
                  <a:noFill/>
                </a:ln>
                <a:effectLst/>
                <a:latin typeface="+mn-lt"/>
              </a:rPr>
              <a:t>Both new parents have the right to take parental leave of up to 35 or 37 weeks of unpaid time off work.</a:t>
            </a:r>
            <a:endParaRPr kumimoji="0" lang="en-US" altLang="en-US" sz="1700" b="1" i="0" u="none" strike="noStrike" cap="none" normalizeH="0" baseline="0">
              <a:ln>
                <a:noFill/>
              </a:ln>
              <a:effectLst/>
              <a:latin typeface="+mn-lt"/>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700" b="1" i="0" u="none" strike="noStrike" cap="none" normalizeH="0" baseline="0">
                <a:ln>
                  <a:noFill/>
                </a:ln>
                <a:effectLst/>
                <a:latin typeface="+mn-lt"/>
              </a:rPr>
              <a:t>Qualifying for parental leave</a:t>
            </a: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700" b="0" i="0" u="none" strike="noStrike" cap="none" normalizeH="0" baseline="0">
                <a:ln>
                  <a:noFill/>
                </a:ln>
                <a:effectLst/>
                <a:latin typeface="+mn-lt"/>
              </a:rPr>
              <a:t>A new parent is entitled to parental leave whether he or she is a full-time, part-time, permanent or </a:t>
            </a: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1700" b="0" i="0" u="none" strike="noStrike" cap="none" normalizeH="0" baseline="0">
                <a:ln>
                  <a:noFill/>
                </a:ln>
                <a:effectLst/>
                <a:latin typeface="+mn-lt"/>
              </a:rPr>
              <a:t>term contract employee provided that the employee:</a:t>
            </a: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700" b="0" i="0" u="none" strike="noStrike" cap="none" normalizeH="0" baseline="0">
                <a:ln>
                  <a:noFill/>
                </a:ln>
                <a:effectLst/>
                <a:latin typeface="+mn-lt"/>
              </a:rPr>
              <a:t>is employed by an employer that is covered by the ESA,</a:t>
            </a:r>
            <a:br>
              <a:rPr kumimoji="0" lang="en-US" altLang="en-US" sz="1700" b="0" i="0" u="none" strike="noStrike" cap="none" normalizeH="0" baseline="0">
                <a:ln>
                  <a:noFill/>
                </a:ln>
                <a:effectLst/>
                <a:latin typeface="+mn-lt"/>
              </a:rPr>
            </a:br>
            <a:r>
              <a:rPr kumimoji="0" lang="en-US" altLang="en-US" sz="1700" b="1" i="0" u="none" strike="noStrike" cap="none" normalizeH="0" baseline="0">
                <a:ln>
                  <a:noFill/>
                </a:ln>
                <a:effectLst/>
                <a:latin typeface="+mn-lt"/>
              </a:rPr>
              <a:t>and</a:t>
            </a:r>
            <a:endParaRPr kumimoji="0" lang="en-US" altLang="en-US" sz="1700" b="0" i="0" u="none" strike="noStrike" cap="none" normalizeH="0" baseline="0">
              <a:ln>
                <a:noFill/>
              </a:ln>
              <a:effectLst/>
              <a:latin typeface="+mn-l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700" b="0" i="0" u="none" strike="noStrike" cap="none" normalizeH="0" baseline="0">
                <a:ln>
                  <a:noFill/>
                </a:ln>
                <a:effectLst/>
                <a:latin typeface="+mn-lt"/>
              </a:rPr>
              <a:t>was employed for at least 13 weeks before commencing the parental leave.</a:t>
            </a:r>
          </a:p>
          <a:p>
            <a:pPr marL="0" marR="0" lvl="0" indent="0" defTabSz="914400" rtl="0" eaLnBrk="0" fontAlgn="base" latinLnBrk="0" hangingPunct="0">
              <a:lnSpc>
                <a:spcPct val="90000"/>
              </a:lnSpc>
              <a:spcBef>
                <a:spcPct val="0"/>
              </a:spcBef>
              <a:spcAft>
                <a:spcPts val="600"/>
              </a:spcAft>
              <a:buClrTx/>
              <a:buSzTx/>
              <a:buFontTx/>
              <a:buChar char="•"/>
              <a:tabLst/>
            </a:pPr>
            <a:r>
              <a:rPr lang="en-CA" altLang="en-US" sz="1700">
                <a:latin typeface="+mn-lt"/>
              </a:rPr>
              <a:t>N</a:t>
            </a:r>
            <a:r>
              <a:rPr lang="en-US" altLang="en-US" sz="1700" err="1">
                <a:latin typeface="+mn-lt"/>
              </a:rPr>
              <a:t>eed</a:t>
            </a:r>
            <a:r>
              <a:rPr lang="en-US" altLang="en-US" sz="1700">
                <a:latin typeface="+mn-lt"/>
              </a:rPr>
              <a:t> to make arrangements 6 weeks before the birth of the child or 6 weeks of notice </a:t>
            </a:r>
            <a:endParaRPr kumimoji="0" lang="en-US" altLang="en-US" sz="1700" b="0" i="0" u="none" strike="noStrike" cap="none" normalizeH="0" baseline="0">
              <a:ln>
                <a:noFill/>
              </a:ln>
              <a:effectLst/>
              <a:latin typeface="+mn-lt"/>
            </a:endParaRPr>
          </a:p>
          <a:p>
            <a:pPr marL="0" marR="0" lvl="0" indent="0" defTabSz="914400" rtl="0" eaLnBrk="0" fontAlgn="base" latinLnBrk="0" hangingPunct="0">
              <a:lnSpc>
                <a:spcPct val="90000"/>
              </a:lnSpc>
              <a:spcBef>
                <a:spcPct val="0"/>
              </a:spcBef>
              <a:spcAft>
                <a:spcPts val="600"/>
              </a:spcAft>
              <a:buClrTx/>
              <a:buSzTx/>
              <a:buFontTx/>
              <a:buNone/>
              <a:tabLst/>
            </a:pPr>
            <a:endParaRPr kumimoji="0" lang="en-US" altLang="en-US" sz="1700" b="0" i="0" u="none" strike="noStrike" cap="none" normalizeH="0" baseline="0">
              <a:ln>
                <a:noFill/>
              </a:ln>
              <a:effectLst/>
              <a:latin typeface="+mn-lt"/>
            </a:endParaRPr>
          </a:p>
        </p:txBody>
      </p:sp>
    </p:spTree>
    <p:extLst>
      <p:ext uri="{BB962C8B-B14F-4D97-AF65-F5344CB8AC3E}">
        <p14:creationId xmlns:p14="http://schemas.microsoft.com/office/powerpoint/2010/main" val="3772638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1F62-3F51-4E60-A0A6-7E03729780ED}"/>
              </a:ext>
            </a:extLst>
          </p:cNvPr>
          <p:cNvSpPr>
            <a:spLocks noGrp="1"/>
          </p:cNvSpPr>
          <p:nvPr>
            <p:ph type="title"/>
          </p:nvPr>
        </p:nvSpPr>
        <p:spPr/>
        <p:txBody>
          <a:bodyPr/>
          <a:lstStyle/>
          <a:p>
            <a:r>
              <a:rPr lang="en-CA"/>
              <a:t>The best jobs</a:t>
            </a:r>
            <a:endParaRPr lang="en-US"/>
          </a:p>
        </p:txBody>
      </p:sp>
      <p:sp>
        <p:nvSpPr>
          <p:cNvPr id="3" name="Content Placeholder 2">
            <a:extLst>
              <a:ext uri="{FF2B5EF4-FFF2-40B4-BE49-F238E27FC236}">
                <a16:creationId xmlns:a16="http://schemas.microsoft.com/office/drawing/2014/main" id="{3F7BFA33-B778-4D6E-8EFF-FC307216A888}"/>
              </a:ext>
            </a:extLst>
          </p:cNvPr>
          <p:cNvSpPr>
            <a:spLocks noGrp="1"/>
          </p:cNvSpPr>
          <p:nvPr>
            <p:ph idx="1"/>
          </p:nvPr>
        </p:nvSpPr>
        <p:spPr/>
        <p:txBody>
          <a:bodyPr/>
          <a:lstStyle/>
          <a:p>
            <a:r>
              <a:rPr lang="en-US" dirty="0"/>
              <a:t>http://www.macleans.ca/work/jobs/top-25-jobs-in-canada/image/25/</a:t>
            </a:r>
          </a:p>
        </p:txBody>
      </p:sp>
    </p:spTree>
    <p:extLst>
      <p:ext uri="{BB962C8B-B14F-4D97-AF65-F5344CB8AC3E}">
        <p14:creationId xmlns:p14="http://schemas.microsoft.com/office/powerpoint/2010/main" val="277538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4F3B-E6A9-4F59-9D7F-FCA51C7E5DCA}"/>
              </a:ext>
            </a:extLst>
          </p:cNvPr>
          <p:cNvSpPr>
            <a:spLocks noGrp="1"/>
          </p:cNvSpPr>
          <p:nvPr>
            <p:ph type="title"/>
          </p:nvPr>
        </p:nvSpPr>
        <p:spPr/>
        <p:txBody>
          <a:bodyPr/>
          <a:lstStyle/>
          <a:p>
            <a:r>
              <a:rPr lang="en-CA"/>
              <a:t>Credit and debt</a:t>
            </a:r>
            <a:endParaRPr lang="en-US"/>
          </a:p>
        </p:txBody>
      </p:sp>
      <p:sp>
        <p:nvSpPr>
          <p:cNvPr id="3" name="Content Placeholder 2">
            <a:extLst>
              <a:ext uri="{FF2B5EF4-FFF2-40B4-BE49-F238E27FC236}">
                <a16:creationId xmlns:a16="http://schemas.microsoft.com/office/drawing/2014/main" id="{13AE0E0C-5A40-4BE4-9A1B-1845A4F49B9C}"/>
              </a:ext>
            </a:extLst>
          </p:cNvPr>
          <p:cNvSpPr>
            <a:spLocks noGrp="1"/>
          </p:cNvSpPr>
          <p:nvPr>
            <p:ph idx="1"/>
          </p:nvPr>
        </p:nvSpPr>
        <p:spPr/>
        <p:txBody>
          <a:bodyPr/>
          <a:lstStyle/>
          <a:p>
            <a:r>
              <a:rPr lang="en-CA"/>
              <a:t>The debt to income ratio has risen 150 percent in the last decade </a:t>
            </a:r>
          </a:p>
          <a:p>
            <a:r>
              <a:rPr lang="en-CA"/>
              <a:t>Debt comes from mortgage debt, line of credit, credit cards, student loans, and car loans</a:t>
            </a:r>
          </a:p>
          <a:p>
            <a:r>
              <a:rPr lang="en-CA"/>
              <a:t>Borrowing money allows people to live more comfortably and can act as a buffer following a temporary loss of income </a:t>
            </a:r>
          </a:p>
          <a:p>
            <a:r>
              <a:rPr lang="en-CA"/>
              <a:t>Debt levels peak at the ages of 31 and 35 and reduce with age (as the debt is paid off)</a:t>
            </a:r>
          </a:p>
          <a:p>
            <a:r>
              <a:rPr lang="en-CA"/>
              <a:t>6/10 Canadians between the ages of 18 to 29 report having debt, with credit card debt being the most common </a:t>
            </a:r>
          </a:p>
          <a:p>
            <a:r>
              <a:rPr lang="en-CA"/>
              <a:t>In 2009, the average debt for Canadian University grads was $26, 680 </a:t>
            </a:r>
          </a:p>
          <a:p>
            <a:r>
              <a:rPr lang="en-CA"/>
              <a:t>Entry level jobs may not be enough to support living expenses and debt payment</a:t>
            </a:r>
            <a:endParaRPr lang="en-US"/>
          </a:p>
        </p:txBody>
      </p:sp>
    </p:spTree>
    <p:extLst>
      <p:ext uri="{BB962C8B-B14F-4D97-AF65-F5344CB8AC3E}">
        <p14:creationId xmlns:p14="http://schemas.microsoft.com/office/powerpoint/2010/main" val="3098889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A8AF9B1-7D64-4564-969F-CB2B27ED9EC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050" name="Picture 2" descr="Image result for time square">
            <a:extLst>
              <a:ext uri="{FF2B5EF4-FFF2-40B4-BE49-F238E27FC236}">
                <a16:creationId xmlns:a16="http://schemas.microsoft.com/office/drawing/2014/main" id="{7A6F2098-C153-44F8-8D14-E992C6148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2053" name="Group 72">
            <a:extLst>
              <a:ext uri="{FF2B5EF4-FFF2-40B4-BE49-F238E27FC236}">
                <a16:creationId xmlns:a16="http://schemas.microsoft.com/office/drawing/2014/main" id="{8D854759-2D3E-4B54-A780-D84D49E80FE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74" name="Rectangle 73">
              <a:extLst>
                <a:ext uri="{FF2B5EF4-FFF2-40B4-BE49-F238E27FC236}">
                  <a16:creationId xmlns:a16="http://schemas.microsoft.com/office/drawing/2014/main" id="{459856EA-FC8A-44D1-BC3D-2B8EDD0C86E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054" name="Rectangle 74">
              <a:extLst>
                <a:ext uri="{FF2B5EF4-FFF2-40B4-BE49-F238E27FC236}">
                  <a16:creationId xmlns:a16="http://schemas.microsoft.com/office/drawing/2014/main" id="{C1038B56-933B-44DD-AF10-63436FCCFBC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78DA4AE-B328-4091-AD44-E7CDFD574AE6}"/>
              </a:ext>
            </a:extLst>
          </p:cNvPr>
          <p:cNvSpPr>
            <a:spLocks noGrp="1"/>
          </p:cNvSpPr>
          <p:nvPr>
            <p:ph type="title"/>
          </p:nvPr>
        </p:nvSpPr>
        <p:spPr>
          <a:xfrm>
            <a:off x="584200" y="1006956"/>
            <a:ext cx="3412067" cy="1372177"/>
          </a:xfrm>
        </p:spPr>
        <p:txBody>
          <a:bodyPr anchor="ctr">
            <a:normAutofit/>
          </a:bodyPr>
          <a:lstStyle/>
          <a:p>
            <a:r>
              <a:rPr lang="en-CA"/>
              <a:t>The media </a:t>
            </a:r>
            <a:endParaRPr lang="en-US"/>
          </a:p>
        </p:txBody>
      </p:sp>
      <p:sp>
        <p:nvSpPr>
          <p:cNvPr id="3" name="Content Placeholder 2">
            <a:extLst>
              <a:ext uri="{FF2B5EF4-FFF2-40B4-BE49-F238E27FC236}">
                <a16:creationId xmlns:a16="http://schemas.microsoft.com/office/drawing/2014/main" id="{EDE42506-5F88-4F3E-9B42-EAEA7EEFFA94}"/>
              </a:ext>
            </a:extLst>
          </p:cNvPr>
          <p:cNvSpPr>
            <a:spLocks noGrp="1"/>
          </p:cNvSpPr>
          <p:nvPr>
            <p:ph idx="1"/>
          </p:nvPr>
        </p:nvSpPr>
        <p:spPr>
          <a:xfrm>
            <a:off x="581193" y="2438399"/>
            <a:ext cx="3415074" cy="3564467"/>
          </a:xfrm>
        </p:spPr>
        <p:txBody>
          <a:bodyPr>
            <a:normAutofit/>
          </a:bodyPr>
          <a:lstStyle/>
          <a:p>
            <a:pPr lvl="1"/>
            <a:r>
              <a:rPr lang="en-CA">
                <a:solidFill>
                  <a:schemeClr val="bg1"/>
                </a:solidFill>
              </a:rPr>
              <a:t>Popular media has the ability to entertain, create, influence, motivate, and clarity </a:t>
            </a:r>
          </a:p>
          <a:p>
            <a:pPr lvl="1"/>
            <a:r>
              <a:rPr lang="en-CA">
                <a:solidFill>
                  <a:schemeClr val="bg1"/>
                </a:solidFill>
              </a:rPr>
              <a:t>The media is a representation of reality</a:t>
            </a:r>
          </a:p>
          <a:p>
            <a:pPr lvl="1"/>
            <a:r>
              <a:rPr lang="en-CA">
                <a:solidFill>
                  <a:schemeClr val="bg1"/>
                </a:solidFill>
              </a:rPr>
              <a:t>People may internalize this information, which then becomes part of their reality. </a:t>
            </a:r>
            <a:endParaRPr lang="en-US">
              <a:solidFill>
                <a:schemeClr val="bg1"/>
              </a:solidFill>
            </a:endParaRPr>
          </a:p>
        </p:txBody>
      </p:sp>
    </p:spTree>
    <p:extLst>
      <p:ext uri="{BB962C8B-B14F-4D97-AF65-F5344CB8AC3E}">
        <p14:creationId xmlns:p14="http://schemas.microsoft.com/office/powerpoint/2010/main" val="3899852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750A-E304-41CB-BB57-676E75C419B9}"/>
              </a:ext>
            </a:extLst>
          </p:cNvPr>
          <p:cNvSpPr>
            <a:spLocks noGrp="1"/>
          </p:cNvSpPr>
          <p:nvPr>
            <p:ph type="title"/>
          </p:nvPr>
        </p:nvSpPr>
        <p:spPr>
          <a:xfrm>
            <a:off x="581192" y="702156"/>
            <a:ext cx="11029616" cy="1013800"/>
          </a:xfrm>
        </p:spPr>
        <p:txBody>
          <a:bodyPr/>
          <a:lstStyle/>
          <a:p>
            <a:r>
              <a:rPr lang="en-CA"/>
              <a:t>Yonge-Dundas Square, Toronto</a:t>
            </a:r>
            <a:endParaRPr lang="en-US"/>
          </a:p>
        </p:txBody>
      </p:sp>
      <p:sp>
        <p:nvSpPr>
          <p:cNvPr id="3" name="Content Placeholder 2">
            <a:extLst>
              <a:ext uri="{FF2B5EF4-FFF2-40B4-BE49-F238E27FC236}">
                <a16:creationId xmlns:a16="http://schemas.microsoft.com/office/drawing/2014/main" id="{5911168E-2035-4A88-863F-2CC886C5EFF3}"/>
              </a:ext>
            </a:extLst>
          </p:cNvPr>
          <p:cNvSpPr>
            <a:spLocks noGrp="1"/>
          </p:cNvSpPr>
          <p:nvPr>
            <p:ph idx="1"/>
          </p:nvPr>
        </p:nvSpPr>
        <p:spPr>
          <a:xfrm>
            <a:off x="581192" y="2180496"/>
            <a:ext cx="11029615" cy="3678303"/>
          </a:xfrm>
        </p:spPr>
        <p:txBody>
          <a:bodyPr/>
          <a:lstStyle/>
          <a:p>
            <a:endParaRPr lang="en-US"/>
          </a:p>
        </p:txBody>
      </p:sp>
      <p:pic>
        <p:nvPicPr>
          <p:cNvPr id="3074" name="Picture 2" descr="Image result for dundas square toronto">
            <a:extLst>
              <a:ext uri="{FF2B5EF4-FFF2-40B4-BE49-F238E27FC236}">
                <a16:creationId xmlns:a16="http://schemas.microsoft.com/office/drawing/2014/main" id="{EADB620F-069A-4278-BC78-8E9ED752C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1757459"/>
            <a:ext cx="1009650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210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9209EA6-FB9C-4E80-9B63-3BC4C0628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 name="Rectangle 10">
            <a:extLst>
              <a:ext uri="{FF2B5EF4-FFF2-40B4-BE49-F238E27FC236}">
                <a16:creationId xmlns:a16="http://schemas.microsoft.com/office/drawing/2014/main" id="{87D98868-D6DC-40C4-A67A-26D3EF9B9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8767F78-B968-41E0-8A8F-C77724663D02}"/>
              </a:ext>
            </a:extLst>
          </p:cNvPr>
          <p:cNvSpPr>
            <a:spLocks noGrp="1"/>
          </p:cNvSpPr>
          <p:nvPr>
            <p:ph type="title"/>
          </p:nvPr>
        </p:nvSpPr>
        <p:spPr>
          <a:xfrm>
            <a:off x="4401850" y="702156"/>
            <a:ext cx="7208958" cy="1013800"/>
          </a:xfrm>
        </p:spPr>
        <p:txBody>
          <a:bodyPr>
            <a:normAutofit/>
          </a:bodyPr>
          <a:lstStyle/>
          <a:p>
            <a:r>
              <a:rPr lang="en-CA">
                <a:solidFill>
                  <a:srgbClr val="FFFFFF"/>
                </a:solidFill>
              </a:rPr>
              <a:t>Media consumption </a:t>
            </a:r>
            <a:endParaRPr lang="en-US">
              <a:solidFill>
                <a:srgbClr val="FFFFFF"/>
              </a:solidFill>
            </a:endParaRPr>
          </a:p>
        </p:txBody>
      </p:sp>
      <p:grpSp>
        <p:nvGrpSpPr>
          <p:cNvPr id="8" name="Group 12">
            <a:extLst>
              <a:ext uri="{FF2B5EF4-FFF2-40B4-BE49-F238E27FC236}">
                <a16:creationId xmlns:a16="http://schemas.microsoft.com/office/drawing/2014/main" id="{DD45597E-AF81-4397-A735-3DE1D96E82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4AEC0180-A18F-4E78-AFAC-B3659BB79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14">
              <a:extLst>
                <a:ext uri="{FF2B5EF4-FFF2-40B4-BE49-F238E27FC236}">
                  <a16:creationId xmlns:a16="http://schemas.microsoft.com/office/drawing/2014/main" id="{C7DAF487-E053-4DEB-8D83-094FEDB5F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1B89CFB-6047-4883-B0F7-85F750221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4" name="Graphic 4" descr="Smart Phone with solid fill">
            <a:extLst>
              <a:ext uri="{FF2B5EF4-FFF2-40B4-BE49-F238E27FC236}">
                <a16:creationId xmlns:a16="http://schemas.microsoft.com/office/drawing/2014/main" id="{1807D790-F9F0-4E48-A36A-268FE8AD27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3491" y="1904834"/>
            <a:ext cx="3036818" cy="3036818"/>
          </a:xfrm>
          <a:prstGeom prst="rect">
            <a:avLst/>
          </a:prstGeom>
        </p:spPr>
      </p:pic>
      <p:sp>
        <p:nvSpPr>
          <p:cNvPr id="3" name="Content Placeholder 2">
            <a:extLst>
              <a:ext uri="{FF2B5EF4-FFF2-40B4-BE49-F238E27FC236}">
                <a16:creationId xmlns:a16="http://schemas.microsoft.com/office/drawing/2014/main" id="{B61D3E38-FE07-45FF-92AD-7FD0936D6FEA}"/>
              </a:ext>
            </a:extLst>
          </p:cNvPr>
          <p:cNvSpPr>
            <a:spLocks noGrp="1"/>
          </p:cNvSpPr>
          <p:nvPr>
            <p:ph idx="1"/>
          </p:nvPr>
        </p:nvSpPr>
        <p:spPr>
          <a:xfrm>
            <a:off x="4401849" y="2180496"/>
            <a:ext cx="7208957" cy="4045683"/>
          </a:xfrm>
        </p:spPr>
        <p:txBody>
          <a:bodyPr>
            <a:normAutofit/>
          </a:bodyPr>
          <a:lstStyle/>
          <a:p>
            <a:pPr marL="305435" indent="-305435"/>
            <a:r>
              <a:rPr lang="en-CA"/>
              <a:t>The constant flow of information will have an impact on how people act, the choices they make, and what they think of themselves. </a:t>
            </a:r>
            <a:endParaRPr lang="en-US"/>
          </a:p>
          <a:p>
            <a:pPr marL="305435" indent="-305435"/>
            <a:r>
              <a:rPr lang="en-CA"/>
              <a:t>According to Statistics Canada (2006), Canadians watch 22 hours of television a week </a:t>
            </a:r>
          </a:p>
          <a:p>
            <a:pPr marL="305435" indent="-305435"/>
            <a:r>
              <a:rPr lang="en-CA">
                <a:ea typeface="+mn-lt"/>
                <a:cs typeface="+mn-lt"/>
              </a:rPr>
              <a:t>An April 2019 survey found that </a:t>
            </a:r>
            <a:r>
              <a:rPr lang="en-CA" b="1">
                <a:ea typeface="+mn-lt"/>
                <a:cs typeface="+mn-lt"/>
              </a:rPr>
              <a:t>13 percent of social media users</a:t>
            </a:r>
            <a:r>
              <a:rPr lang="en-CA">
                <a:ea typeface="+mn-lt"/>
                <a:cs typeface="+mn-lt"/>
              </a:rPr>
              <a:t> in Canada spent more than ten hours per week on social networks. </a:t>
            </a:r>
          </a:p>
          <a:p>
            <a:pPr marL="305435" indent="-305435"/>
            <a:r>
              <a:rPr lang="en-CA">
                <a:ea typeface="+mn-lt"/>
                <a:cs typeface="+mn-lt"/>
              </a:rPr>
              <a:t>A further 17 percent of respondents stated that they spent six to ten weekly hours on social media</a:t>
            </a:r>
            <a:endParaRPr lang="en-CA"/>
          </a:p>
          <a:p>
            <a:pPr marL="305435" indent="-305435"/>
            <a:r>
              <a:rPr lang="en-CA"/>
              <a:t>Adults spends 18 hours per week on the internet </a:t>
            </a:r>
          </a:p>
          <a:p>
            <a:pPr marL="305435" indent="-305435"/>
            <a:r>
              <a:rPr lang="en-CA"/>
              <a:t>Adults spend 18 hours per week with the radio</a:t>
            </a:r>
          </a:p>
          <a:p>
            <a:pPr marL="305435" indent="-305435"/>
            <a:endParaRPr lang="en-US"/>
          </a:p>
        </p:txBody>
      </p:sp>
    </p:spTree>
    <p:extLst>
      <p:ext uri="{BB962C8B-B14F-4D97-AF65-F5344CB8AC3E}">
        <p14:creationId xmlns:p14="http://schemas.microsoft.com/office/powerpoint/2010/main" val="82833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48D04A-B18A-4669-86FA-1F7C104C46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7170" name="Picture 2" descr="Image result for 13">
            <a:extLst>
              <a:ext uri="{FF2B5EF4-FFF2-40B4-BE49-F238E27FC236}">
                <a16:creationId xmlns:a16="http://schemas.microsoft.com/office/drawing/2014/main" id="{3D73258D-30AA-4631-B928-FC4DDEA231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38" r="-3" b="16125"/>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D6C34B-3BE2-459A-8FAB-39C0BE52894C}"/>
              </a:ext>
            </a:extLst>
          </p:cNvPr>
          <p:cNvSpPr>
            <a:spLocks noGrp="1"/>
          </p:cNvSpPr>
          <p:nvPr>
            <p:ph type="title"/>
          </p:nvPr>
        </p:nvSpPr>
        <p:spPr>
          <a:xfrm>
            <a:off x="581192" y="702156"/>
            <a:ext cx="11029616" cy="1013800"/>
          </a:xfrm>
        </p:spPr>
        <p:txBody>
          <a:bodyPr>
            <a:normAutofit/>
          </a:bodyPr>
          <a:lstStyle/>
          <a:p>
            <a:r>
              <a:rPr lang="en-CA"/>
              <a:t>Helicopter parents</a:t>
            </a:r>
            <a:endParaRPr lang="en-US"/>
          </a:p>
        </p:txBody>
      </p:sp>
      <p:sp>
        <p:nvSpPr>
          <p:cNvPr id="3" name="Content Placeholder 2">
            <a:extLst>
              <a:ext uri="{FF2B5EF4-FFF2-40B4-BE49-F238E27FC236}">
                <a16:creationId xmlns:a16="http://schemas.microsoft.com/office/drawing/2014/main" id="{A3C9ECCB-7037-4204-9E83-14044B9E1773}"/>
              </a:ext>
            </a:extLst>
          </p:cNvPr>
          <p:cNvSpPr>
            <a:spLocks noGrp="1"/>
          </p:cNvSpPr>
          <p:nvPr>
            <p:ph idx="1"/>
          </p:nvPr>
        </p:nvSpPr>
        <p:spPr>
          <a:xfrm>
            <a:off x="6335805" y="2180496"/>
            <a:ext cx="5275001" cy="4045683"/>
          </a:xfrm>
        </p:spPr>
        <p:txBody>
          <a:bodyPr>
            <a:normAutofit/>
          </a:bodyPr>
          <a:lstStyle/>
          <a:p>
            <a:r>
              <a:rPr lang="en-CA"/>
              <a:t>In the Keene College study, researchers studied about 300 first-year students using a questionnaire designed to assess whether their parents practiced helicopter parenting</a:t>
            </a:r>
          </a:p>
          <a:p>
            <a:r>
              <a:rPr lang="en-CA"/>
              <a:t>Out of 300 students, 13% of females said they experienced helicopter parenting, where 5% of males reported it. </a:t>
            </a:r>
          </a:p>
          <a:p>
            <a:pPr marL="0" indent="0">
              <a:buNone/>
            </a:pPr>
            <a:endParaRPr lang="en-US"/>
          </a:p>
        </p:txBody>
      </p:sp>
    </p:spTree>
    <p:extLst>
      <p:ext uri="{BB962C8B-B14F-4D97-AF65-F5344CB8AC3E}">
        <p14:creationId xmlns:p14="http://schemas.microsoft.com/office/powerpoint/2010/main" val="149406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980CA28-B4C6-46A2-BE06-DA8899A0EA8D}"/>
              </a:ext>
            </a:extLst>
          </p:cNvPr>
          <p:cNvSpPr>
            <a:spLocks noGrp="1"/>
          </p:cNvSpPr>
          <p:nvPr>
            <p:ph type="title"/>
          </p:nvPr>
        </p:nvSpPr>
        <p:spPr>
          <a:xfrm>
            <a:off x="609906" y="702155"/>
            <a:ext cx="3568661" cy="1269713"/>
          </a:xfrm>
        </p:spPr>
        <p:txBody>
          <a:bodyPr>
            <a:normAutofit/>
          </a:bodyPr>
          <a:lstStyle/>
          <a:p>
            <a:r>
              <a:rPr lang="en-CA">
                <a:solidFill>
                  <a:schemeClr val="tx2"/>
                </a:solidFill>
              </a:rPr>
              <a:t>The influence of media figures</a:t>
            </a:r>
            <a:endParaRPr lang="en-US">
              <a:solidFill>
                <a:schemeClr val="tx2"/>
              </a:solidFill>
            </a:endParaRPr>
          </a:p>
        </p:txBody>
      </p:sp>
      <p:sp>
        <p:nvSpPr>
          <p:cNvPr id="12"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1356FB3-2CC9-4A12-879F-876D640B2862}"/>
              </a:ext>
            </a:extLst>
          </p:cNvPr>
          <p:cNvSpPr>
            <a:spLocks noGrp="1"/>
          </p:cNvSpPr>
          <p:nvPr>
            <p:ph idx="1"/>
          </p:nvPr>
        </p:nvSpPr>
        <p:spPr>
          <a:xfrm>
            <a:off x="609906" y="2340864"/>
            <a:ext cx="3568661" cy="3634486"/>
          </a:xfrm>
        </p:spPr>
        <p:txBody>
          <a:bodyPr>
            <a:normAutofit/>
          </a:bodyPr>
          <a:lstStyle/>
          <a:p>
            <a:r>
              <a:rPr lang="en-CA"/>
              <a:t>Antonio Gramsci believed that society is dominated by a ruling class, which sets the standards and norms for others to follow. </a:t>
            </a:r>
          </a:p>
          <a:p>
            <a:r>
              <a:rPr lang="en-CA"/>
              <a:t>These standards and norms are transmitted through many forms, of which the media is a large part</a:t>
            </a:r>
          </a:p>
          <a:p>
            <a:r>
              <a:rPr lang="en-CA"/>
              <a:t>Much attention is paid to media figures like movie stars, stage performers, and athletes</a:t>
            </a:r>
          </a:p>
          <a:p>
            <a:pPr marL="0" indent="0">
              <a:buNone/>
            </a:pPr>
            <a:endParaRPr lang="en-US"/>
          </a:p>
        </p:txBody>
      </p:sp>
      <p:pic>
        <p:nvPicPr>
          <p:cNvPr id="4" name="Picture 4" descr="A group of women posing for a picture&#10;&#10;Description automatically generated">
            <a:extLst>
              <a:ext uri="{FF2B5EF4-FFF2-40B4-BE49-F238E27FC236}">
                <a16:creationId xmlns:a16="http://schemas.microsoft.com/office/drawing/2014/main" id="{0742ACE2-D83E-453B-9B94-035F2AD48CB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54296" y="813026"/>
            <a:ext cx="6735272" cy="5051454"/>
          </a:xfrm>
          <a:prstGeom prst="rect">
            <a:avLst/>
          </a:prstGeom>
        </p:spPr>
      </p:pic>
    </p:spTree>
    <p:extLst>
      <p:ext uri="{BB962C8B-B14F-4D97-AF65-F5344CB8AC3E}">
        <p14:creationId xmlns:p14="http://schemas.microsoft.com/office/powerpoint/2010/main" val="1674200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48D04A-B18A-4669-86FA-1F7C104C46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122" name="Picture 2" descr="Image result for oprah book club">
            <a:extLst>
              <a:ext uri="{FF2B5EF4-FFF2-40B4-BE49-F238E27FC236}">
                <a16:creationId xmlns:a16="http://schemas.microsoft.com/office/drawing/2014/main" id="{D1DA78AE-8C5C-419D-AF9F-D3E04D5D47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73" r="4575" b="1"/>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0FC28A-9B21-4B9B-8925-4235F8D6FF9F}"/>
              </a:ext>
            </a:extLst>
          </p:cNvPr>
          <p:cNvSpPr>
            <a:spLocks noGrp="1"/>
          </p:cNvSpPr>
          <p:nvPr>
            <p:ph type="title"/>
          </p:nvPr>
        </p:nvSpPr>
        <p:spPr>
          <a:xfrm>
            <a:off x="581192" y="702156"/>
            <a:ext cx="11029616" cy="1013800"/>
          </a:xfrm>
        </p:spPr>
        <p:txBody>
          <a:bodyPr>
            <a:normAutofit/>
          </a:bodyPr>
          <a:lstStyle/>
          <a:p>
            <a:r>
              <a:rPr lang="en-CA"/>
              <a:t>Media Figures</a:t>
            </a:r>
            <a:endParaRPr lang="en-US"/>
          </a:p>
        </p:txBody>
      </p:sp>
      <p:sp>
        <p:nvSpPr>
          <p:cNvPr id="3" name="Content Placeholder 2">
            <a:extLst>
              <a:ext uri="{FF2B5EF4-FFF2-40B4-BE49-F238E27FC236}">
                <a16:creationId xmlns:a16="http://schemas.microsoft.com/office/drawing/2014/main" id="{D61EC20A-C13F-4447-A37D-084D2F8E82A7}"/>
              </a:ext>
            </a:extLst>
          </p:cNvPr>
          <p:cNvSpPr>
            <a:spLocks noGrp="1"/>
          </p:cNvSpPr>
          <p:nvPr>
            <p:ph idx="1"/>
          </p:nvPr>
        </p:nvSpPr>
        <p:spPr>
          <a:xfrm>
            <a:off x="6335805" y="2180496"/>
            <a:ext cx="5275001" cy="4045683"/>
          </a:xfrm>
        </p:spPr>
        <p:txBody>
          <a:bodyPr>
            <a:normAutofit/>
          </a:bodyPr>
          <a:lstStyle/>
          <a:p>
            <a:r>
              <a:rPr lang="en-CA"/>
              <a:t>Oprah Winfrey was such a strong media presence that after she announced a favourite item, it often became a best seller because of her endorsement </a:t>
            </a:r>
          </a:p>
          <a:p>
            <a:r>
              <a:rPr lang="en-CA"/>
              <a:t>Other examples include musicians selling acne treatments and actors selling perfume. </a:t>
            </a:r>
          </a:p>
        </p:txBody>
      </p:sp>
    </p:spTree>
    <p:extLst>
      <p:ext uri="{BB962C8B-B14F-4D97-AF65-F5344CB8AC3E}">
        <p14:creationId xmlns:p14="http://schemas.microsoft.com/office/powerpoint/2010/main" val="646845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3875-CA5F-4124-A78C-800CF75181E3}"/>
              </a:ext>
            </a:extLst>
          </p:cNvPr>
          <p:cNvSpPr>
            <a:spLocks noGrp="1"/>
          </p:cNvSpPr>
          <p:nvPr>
            <p:ph type="title"/>
          </p:nvPr>
        </p:nvSpPr>
        <p:spPr/>
        <p:txBody>
          <a:bodyPr/>
          <a:lstStyle/>
          <a:p>
            <a:r>
              <a:rPr lang="en-CA"/>
              <a:t>Violence in the media </a:t>
            </a:r>
            <a:endParaRPr lang="en-US"/>
          </a:p>
        </p:txBody>
      </p:sp>
      <p:sp>
        <p:nvSpPr>
          <p:cNvPr id="3" name="Content Placeholder 2">
            <a:extLst>
              <a:ext uri="{FF2B5EF4-FFF2-40B4-BE49-F238E27FC236}">
                <a16:creationId xmlns:a16="http://schemas.microsoft.com/office/drawing/2014/main" id="{86101253-A3AA-45B0-ABA9-74495444FAFD}"/>
              </a:ext>
            </a:extLst>
          </p:cNvPr>
          <p:cNvSpPr>
            <a:spLocks noGrp="1"/>
          </p:cNvSpPr>
          <p:nvPr>
            <p:ph idx="1"/>
          </p:nvPr>
        </p:nvSpPr>
        <p:spPr/>
        <p:txBody>
          <a:bodyPr/>
          <a:lstStyle/>
          <a:p>
            <a:r>
              <a:rPr lang="en-CA"/>
              <a:t>Children spend more time watching television shows than they do in class</a:t>
            </a:r>
          </a:p>
          <a:p>
            <a:r>
              <a:rPr lang="en-CA"/>
              <a:t>The average child will watch 200,000 acts of violence, including more than 16,000 murders, before the age of 18</a:t>
            </a:r>
          </a:p>
          <a:p>
            <a:r>
              <a:rPr lang="en-CA"/>
              <a:t>The average television program displays over 812 violent acts per hour, and children’s programming can show up to 20 violent acts per hour</a:t>
            </a:r>
          </a:p>
          <a:p>
            <a:endParaRPr lang="en-US"/>
          </a:p>
        </p:txBody>
      </p:sp>
    </p:spTree>
    <p:extLst>
      <p:ext uri="{BB962C8B-B14F-4D97-AF65-F5344CB8AC3E}">
        <p14:creationId xmlns:p14="http://schemas.microsoft.com/office/powerpoint/2010/main" val="374543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6DC3DB-63F9-4CE0-B4A3-E52D11DCD1AB}"/>
              </a:ext>
            </a:extLst>
          </p:cNvPr>
          <p:cNvSpPr>
            <a:spLocks noGrp="1"/>
          </p:cNvSpPr>
          <p:nvPr>
            <p:ph type="title"/>
          </p:nvPr>
        </p:nvSpPr>
        <p:spPr>
          <a:xfrm>
            <a:off x="762121" y="960723"/>
            <a:ext cx="4968489" cy="1013800"/>
          </a:xfrm>
        </p:spPr>
        <p:txBody>
          <a:bodyPr>
            <a:normAutofit/>
          </a:bodyPr>
          <a:lstStyle/>
          <a:p>
            <a:r>
              <a:rPr lang="en-CA">
                <a:solidFill>
                  <a:srgbClr val="FFFFFF"/>
                </a:solidFill>
              </a:rPr>
              <a:t>Marshall mcluhan (1911-1980)</a:t>
            </a:r>
            <a:endParaRPr lang="en-US">
              <a:solidFill>
                <a:srgbClr val="FFFFFF"/>
              </a:solidFill>
            </a:endParaRPr>
          </a:p>
        </p:txBody>
      </p:sp>
      <p:sp>
        <p:nvSpPr>
          <p:cNvPr id="14" name="Rectangle 13">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6425DF7-832B-4038-B7FB-EC95A5F13EE2}"/>
              </a:ext>
            </a:extLst>
          </p:cNvPr>
          <p:cNvSpPr>
            <a:spLocks noGrp="1"/>
          </p:cNvSpPr>
          <p:nvPr>
            <p:ph idx="1"/>
          </p:nvPr>
        </p:nvSpPr>
        <p:spPr>
          <a:xfrm>
            <a:off x="783387" y="2254102"/>
            <a:ext cx="4947221" cy="3650344"/>
          </a:xfrm>
        </p:spPr>
        <p:txBody>
          <a:bodyPr>
            <a:normAutofit/>
          </a:bodyPr>
          <a:lstStyle/>
          <a:p>
            <a:pPr marL="305435" indent="-305435"/>
            <a:r>
              <a:rPr lang="en-CA">
                <a:solidFill>
                  <a:srgbClr val="FFFFFF"/>
                </a:solidFill>
              </a:rPr>
              <a:t>He was a Canadian philosopher well known for stating how great the influence of media is on the greater society </a:t>
            </a:r>
            <a:endParaRPr lang="en-US"/>
          </a:p>
          <a:p>
            <a:pPr marL="305435" indent="-305435"/>
            <a:r>
              <a:rPr lang="en-CA">
                <a:solidFill>
                  <a:srgbClr val="FFFFFF"/>
                </a:solidFill>
              </a:rPr>
              <a:t>He created the phrase, “The medium is the message”</a:t>
            </a:r>
          </a:p>
          <a:p>
            <a:pPr marL="305435" indent="-305435"/>
            <a:r>
              <a:rPr lang="en-CA">
                <a:solidFill>
                  <a:srgbClr val="FFFFFF"/>
                </a:solidFill>
              </a:rPr>
              <a:t>Thus, the message is only part of the overall communication</a:t>
            </a:r>
          </a:p>
          <a:p>
            <a:pPr marL="305435" indent="-305435"/>
            <a:r>
              <a:rPr lang="en-CA">
                <a:solidFill>
                  <a:srgbClr val="FFFFFF"/>
                </a:solidFill>
              </a:rPr>
              <a:t>News stories include public attitudes towards crime, or the creating of a climate of fear </a:t>
            </a:r>
            <a:endParaRPr lang="en-US">
              <a:solidFill>
                <a:srgbClr val="FFFFFF"/>
              </a:solidFill>
            </a:endParaRPr>
          </a:p>
        </p:txBody>
      </p:sp>
      <p:pic>
        <p:nvPicPr>
          <p:cNvPr id="4" name="Picture 4" descr="A picture containing person, person, indoor, eating&#10;&#10;Description automatically generated">
            <a:extLst>
              <a:ext uri="{FF2B5EF4-FFF2-40B4-BE49-F238E27FC236}">
                <a16:creationId xmlns:a16="http://schemas.microsoft.com/office/drawing/2014/main" id="{A3BEED41-AE44-4EA7-9052-01A41159CA6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71493" y="960723"/>
            <a:ext cx="4945656" cy="4945656"/>
          </a:xfrm>
          <a:prstGeom prst="rect">
            <a:avLst/>
          </a:prstGeom>
        </p:spPr>
      </p:pic>
    </p:spTree>
    <p:extLst>
      <p:ext uri="{BB962C8B-B14F-4D97-AF65-F5344CB8AC3E}">
        <p14:creationId xmlns:p14="http://schemas.microsoft.com/office/powerpoint/2010/main" val="392386492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47EE-0B4B-437B-9E9A-CACE344B69F1}"/>
              </a:ext>
            </a:extLst>
          </p:cNvPr>
          <p:cNvSpPr>
            <a:spLocks noGrp="1"/>
          </p:cNvSpPr>
          <p:nvPr>
            <p:ph type="title"/>
          </p:nvPr>
        </p:nvSpPr>
        <p:spPr>
          <a:xfrm>
            <a:off x="581192" y="702156"/>
            <a:ext cx="11029616" cy="1013800"/>
          </a:xfrm>
        </p:spPr>
        <p:txBody>
          <a:bodyPr>
            <a:normAutofit/>
          </a:bodyPr>
          <a:lstStyle/>
          <a:p>
            <a:r>
              <a:rPr lang="en-CA"/>
              <a:t>Violence in the media</a:t>
            </a:r>
            <a:endParaRPr lang="en-US"/>
          </a:p>
        </p:txBody>
      </p:sp>
      <p:sp>
        <p:nvSpPr>
          <p:cNvPr id="10" name="Rectangle 9">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4" descr="A picture containing text, person, posing, crowd&#10;&#10;Description automatically generated">
            <a:extLst>
              <a:ext uri="{FF2B5EF4-FFF2-40B4-BE49-F238E27FC236}">
                <a16:creationId xmlns:a16="http://schemas.microsoft.com/office/drawing/2014/main" id="{9A2E84FE-6D4D-4BD5-BE50-E66034D1A76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724" r="7284" b="1"/>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7CAAA700-C485-47BD-88DB-B5996834E89E}"/>
              </a:ext>
            </a:extLst>
          </p:cNvPr>
          <p:cNvSpPr>
            <a:spLocks noGrp="1"/>
          </p:cNvSpPr>
          <p:nvPr>
            <p:ph idx="1"/>
          </p:nvPr>
        </p:nvSpPr>
        <p:spPr>
          <a:xfrm>
            <a:off x="6335805" y="2180496"/>
            <a:ext cx="5275001" cy="4045683"/>
          </a:xfrm>
        </p:spPr>
        <p:txBody>
          <a:bodyPr>
            <a:normAutofit/>
          </a:bodyPr>
          <a:lstStyle/>
          <a:p>
            <a:r>
              <a:rPr lang="en-CA"/>
              <a:t>In the case of watching violent television or film, this can be reflected in the change in public acceptance of viewing violent acts or the normalization of violent behaviour, which influences parents who decide what is appropriate for their children to watch. </a:t>
            </a:r>
          </a:p>
          <a:p>
            <a:r>
              <a:rPr lang="en-CA"/>
              <a:t>McLuhan’s phrase focuses on looking beyond the obvious to see the changes or effects that are enabled, enhanced, extended, or accelerated by the very medium providing the message  </a:t>
            </a:r>
            <a:endParaRPr lang="en-US"/>
          </a:p>
        </p:txBody>
      </p:sp>
    </p:spTree>
    <p:extLst>
      <p:ext uri="{BB962C8B-B14F-4D97-AF65-F5344CB8AC3E}">
        <p14:creationId xmlns:p14="http://schemas.microsoft.com/office/powerpoint/2010/main" val="1066410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FBB9-54C8-4774-BEB0-D5B04F8493E6}"/>
              </a:ext>
            </a:extLst>
          </p:cNvPr>
          <p:cNvSpPr>
            <a:spLocks noGrp="1"/>
          </p:cNvSpPr>
          <p:nvPr>
            <p:ph type="title"/>
          </p:nvPr>
        </p:nvSpPr>
        <p:spPr>
          <a:xfrm>
            <a:off x="581192" y="702156"/>
            <a:ext cx="11029616" cy="1013800"/>
          </a:xfrm>
        </p:spPr>
        <p:txBody>
          <a:bodyPr>
            <a:normAutofit/>
          </a:bodyPr>
          <a:lstStyle/>
          <a:p>
            <a:r>
              <a:rPr lang="en-CA"/>
              <a:t>Desensitization to violence </a:t>
            </a:r>
            <a:endParaRPr lang="en-US"/>
          </a:p>
        </p:txBody>
      </p:sp>
      <p:sp>
        <p:nvSpPr>
          <p:cNvPr id="10" name="Rectangle 9">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4">
            <a:extLst>
              <a:ext uri="{FF2B5EF4-FFF2-40B4-BE49-F238E27FC236}">
                <a16:creationId xmlns:a16="http://schemas.microsoft.com/office/drawing/2014/main" id="{581D492E-9059-404F-8C25-F46933D2963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5008" b="1"/>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25B0C610-DC37-4DFD-B8F2-176F0CBDBCEB}"/>
              </a:ext>
            </a:extLst>
          </p:cNvPr>
          <p:cNvSpPr>
            <a:spLocks noGrp="1"/>
          </p:cNvSpPr>
          <p:nvPr>
            <p:ph idx="1"/>
          </p:nvPr>
        </p:nvSpPr>
        <p:spPr>
          <a:xfrm>
            <a:off x="6335805" y="2180496"/>
            <a:ext cx="5275001" cy="4045683"/>
          </a:xfrm>
        </p:spPr>
        <p:txBody>
          <a:bodyPr>
            <a:normAutofit/>
          </a:bodyPr>
          <a:lstStyle/>
          <a:p>
            <a:r>
              <a:rPr lang="en-CA"/>
              <a:t>With increasing amounts of sex and violence on television, in movies, and in video games, it is not surprising that people are becoming increasingly desensitized to graphic images of sex and violence presented by popular media </a:t>
            </a:r>
          </a:p>
          <a:p>
            <a:r>
              <a:rPr lang="en-CA"/>
              <a:t>Viewers also demand more realism </a:t>
            </a:r>
            <a:endParaRPr lang="en-US"/>
          </a:p>
        </p:txBody>
      </p:sp>
    </p:spTree>
    <p:extLst>
      <p:ext uri="{BB962C8B-B14F-4D97-AF65-F5344CB8AC3E}">
        <p14:creationId xmlns:p14="http://schemas.microsoft.com/office/powerpoint/2010/main" val="2377344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098" name="Picture 2" descr="Image result for orange question marks">
            <a:extLst>
              <a:ext uri="{FF2B5EF4-FFF2-40B4-BE49-F238E27FC236}">
                <a16:creationId xmlns:a16="http://schemas.microsoft.com/office/drawing/2014/main" id="{69912E8E-6408-4D44-A9D8-B6D171A3F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084" y="1433989"/>
            <a:ext cx="4952475" cy="399912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ECEE6BF-7F76-4941-80BC-EB57227B0CD5}"/>
              </a:ext>
            </a:extLst>
          </p:cNvPr>
          <p:cNvSpPr>
            <a:spLocks noGrp="1"/>
          </p:cNvSpPr>
          <p:nvPr>
            <p:ph type="title"/>
          </p:nvPr>
        </p:nvSpPr>
        <p:spPr>
          <a:xfrm>
            <a:off x="762121" y="960723"/>
            <a:ext cx="4968489" cy="1013800"/>
          </a:xfrm>
        </p:spPr>
        <p:txBody>
          <a:bodyPr>
            <a:normAutofit/>
          </a:bodyPr>
          <a:lstStyle/>
          <a:p>
            <a:r>
              <a:rPr lang="en-CA">
                <a:solidFill>
                  <a:srgbClr val="FFFFFF"/>
                </a:solidFill>
              </a:rPr>
              <a:t>Violent media</a:t>
            </a:r>
            <a:endParaRPr lang="en-US">
              <a:solidFill>
                <a:srgbClr val="FFFFFF"/>
              </a:solidFill>
            </a:endParaRPr>
          </a:p>
        </p:txBody>
      </p:sp>
      <p:sp>
        <p:nvSpPr>
          <p:cNvPr id="3" name="Content Placeholder 2">
            <a:extLst>
              <a:ext uri="{FF2B5EF4-FFF2-40B4-BE49-F238E27FC236}">
                <a16:creationId xmlns:a16="http://schemas.microsoft.com/office/drawing/2014/main" id="{DAF6874A-B46F-449F-96B0-772839BDB41F}"/>
              </a:ext>
            </a:extLst>
          </p:cNvPr>
          <p:cNvSpPr>
            <a:spLocks noGrp="1"/>
          </p:cNvSpPr>
          <p:nvPr>
            <p:ph idx="1"/>
          </p:nvPr>
        </p:nvSpPr>
        <p:spPr>
          <a:xfrm>
            <a:off x="783387" y="2254102"/>
            <a:ext cx="4947221" cy="3650344"/>
          </a:xfrm>
        </p:spPr>
        <p:txBody>
          <a:bodyPr>
            <a:normAutofit/>
          </a:bodyPr>
          <a:lstStyle/>
          <a:p>
            <a:r>
              <a:rPr lang="en-CA">
                <a:solidFill>
                  <a:srgbClr val="FFFFFF"/>
                </a:solidFill>
              </a:rPr>
              <a:t>Which television shows do you consider to be too violent?</a:t>
            </a:r>
            <a:endParaRPr lang="en-US">
              <a:solidFill>
                <a:srgbClr val="FFFFFF"/>
              </a:solidFill>
            </a:endParaRPr>
          </a:p>
        </p:txBody>
      </p:sp>
    </p:spTree>
    <p:extLst>
      <p:ext uri="{BB962C8B-B14F-4D97-AF65-F5344CB8AC3E}">
        <p14:creationId xmlns:p14="http://schemas.microsoft.com/office/powerpoint/2010/main" val="1744889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AB2EBAF-240B-4932-9EEF-8CB1C80E75E5}"/>
              </a:ext>
            </a:extLst>
          </p:cNvPr>
          <p:cNvSpPr>
            <a:spLocks noGrp="1"/>
          </p:cNvSpPr>
          <p:nvPr>
            <p:ph type="title"/>
          </p:nvPr>
        </p:nvSpPr>
        <p:spPr>
          <a:xfrm>
            <a:off x="762121" y="960723"/>
            <a:ext cx="4968489" cy="1013800"/>
          </a:xfrm>
        </p:spPr>
        <p:txBody>
          <a:bodyPr>
            <a:normAutofit/>
          </a:bodyPr>
          <a:lstStyle/>
          <a:p>
            <a:r>
              <a:rPr lang="en-CA">
                <a:solidFill>
                  <a:srgbClr val="FFFFFF"/>
                </a:solidFill>
              </a:rPr>
              <a:t>normalization</a:t>
            </a:r>
            <a:endParaRPr lang="en-US">
              <a:solidFill>
                <a:srgbClr val="FFFFFF"/>
              </a:solidFill>
            </a:endParaRPr>
          </a:p>
        </p:txBody>
      </p:sp>
      <p:sp>
        <p:nvSpPr>
          <p:cNvPr id="13" name="Rectangle 1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A183C14-34BB-4D1E-8726-47D38DF134B7}"/>
              </a:ext>
            </a:extLst>
          </p:cNvPr>
          <p:cNvSpPr>
            <a:spLocks noGrp="1"/>
          </p:cNvSpPr>
          <p:nvPr>
            <p:ph idx="1"/>
          </p:nvPr>
        </p:nvSpPr>
        <p:spPr>
          <a:xfrm>
            <a:off x="783387" y="2254102"/>
            <a:ext cx="4947221" cy="3650344"/>
          </a:xfrm>
        </p:spPr>
        <p:txBody>
          <a:bodyPr>
            <a:normAutofit/>
          </a:bodyPr>
          <a:lstStyle/>
          <a:p>
            <a:r>
              <a:rPr lang="en-CA">
                <a:solidFill>
                  <a:srgbClr val="FFFFFF"/>
                </a:solidFill>
              </a:rPr>
              <a:t>Since violence has become more commonplace, teenagers today show greater desensitization to violent acts as a result of the </a:t>
            </a:r>
            <a:r>
              <a:rPr lang="en-CA" b="1">
                <a:solidFill>
                  <a:srgbClr val="FFFFFF"/>
                </a:solidFill>
              </a:rPr>
              <a:t>normalization</a:t>
            </a:r>
            <a:r>
              <a:rPr lang="en-CA">
                <a:solidFill>
                  <a:srgbClr val="FFFFFF"/>
                </a:solidFill>
              </a:rPr>
              <a:t> of violence through popular media </a:t>
            </a:r>
          </a:p>
          <a:p>
            <a:r>
              <a:rPr lang="en-CA">
                <a:solidFill>
                  <a:srgbClr val="FFFFFF"/>
                </a:solidFill>
              </a:rPr>
              <a:t>Each year television pushes what is considered “extreme” to a new level to maintain ratings and audience attention</a:t>
            </a:r>
          </a:p>
          <a:p>
            <a:endParaRPr lang="en-US">
              <a:solidFill>
                <a:srgbClr val="FFFFFF"/>
              </a:solidFill>
            </a:endParaRPr>
          </a:p>
        </p:txBody>
      </p:sp>
      <p:pic>
        <p:nvPicPr>
          <p:cNvPr id="4" name="Graphic 4" descr="Bar chart with solid fill">
            <a:extLst>
              <a:ext uri="{FF2B5EF4-FFF2-40B4-BE49-F238E27FC236}">
                <a16:creationId xmlns:a16="http://schemas.microsoft.com/office/drawing/2014/main" id="{5232CA1F-9CAF-4D29-A5C2-DE291E3E83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71493" y="960723"/>
            <a:ext cx="4945656" cy="4945656"/>
          </a:xfrm>
          <a:prstGeom prst="rect">
            <a:avLst/>
          </a:prstGeom>
        </p:spPr>
      </p:pic>
    </p:spTree>
    <p:extLst>
      <p:ext uri="{BB962C8B-B14F-4D97-AF65-F5344CB8AC3E}">
        <p14:creationId xmlns:p14="http://schemas.microsoft.com/office/powerpoint/2010/main" val="3131687830"/>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48D04A-B18A-4669-86FA-1F7C104C46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074" name="Picture 2" descr="Image result for full house">
            <a:extLst>
              <a:ext uri="{FF2B5EF4-FFF2-40B4-BE49-F238E27FC236}">
                <a16:creationId xmlns:a16="http://schemas.microsoft.com/office/drawing/2014/main" id="{800E007A-AA85-4898-A09E-B0DA6FCD09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93" r="10315" b="2"/>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29CE0D-C4EF-43D6-85F4-F97CAEFC228D}"/>
              </a:ext>
            </a:extLst>
          </p:cNvPr>
          <p:cNvSpPr>
            <a:spLocks noGrp="1"/>
          </p:cNvSpPr>
          <p:nvPr>
            <p:ph type="title"/>
          </p:nvPr>
        </p:nvSpPr>
        <p:spPr>
          <a:xfrm>
            <a:off x="581192" y="702156"/>
            <a:ext cx="11029616" cy="1013800"/>
          </a:xfrm>
        </p:spPr>
        <p:txBody>
          <a:bodyPr>
            <a:normAutofit/>
          </a:bodyPr>
          <a:lstStyle/>
          <a:p>
            <a:r>
              <a:rPr lang="en-CA"/>
              <a:t>Past television</a:t>
            </a:r>
            <a:endParaRPr lang="en-US"/>
          </a:p>
        </p:txBody>
      </p:sp>
      <p:sp>
        <p:nvSpPr>
          <p:cNvPr id="3" name="Content Placeholder 2">
            <a:extLst>
              <a:ext uri="{FF2B5EF4-FFF2-40B4-BE49-F238E27FC236}">
                <a16:creationId xmlns:a16="http://schemas.microsoft.com/office/drawing/2014/main" id="{57C98347-7D2D-4C1E-8A96-7AC2AD2FC75F}"/>
              </a:ext>
            </a:extLst>
          </p:cNvPr>
          <p:cNvSpPr>
            <a:spLocks noGrp="1"/>
          </p:cNvSpPr>
          <p:nvPr>
            <p:ph idx="1"/>
          </p:nvPr>
        </p:nvSpPr>
        <p:spPr>
          <a:xfrm>
            <a:off x="6335805" y="2180496"/>
            <a:ext cx="5275001" cy="4045683"/>
          </a:xfrm>
        </p:spPr>
        <p:txBody>
          <a:bodyPr>
            <a:normAutofit/>
          </a:bodyPr>
          <a:lstStyle/>
          <a:p>
            <a:pPr>
              <a:lnSpc>
                <a:spcPct val="90000"/>
              </a:lnSpc>
            </a:pPr>
            <a:r>
              <a:rPr lang="en-CA" sz="1700"/>
              <a:t>In the past, </a:t>
            </a:r>
            <a:r>
              <a:rPr lang="en-CA" sz="1700" i="1"/>
              <a:t>Full House</a:t>
            </a:r>
            <a:r>
              <a:rPr lang="en-CA" sz="1700"/>
              <a:t> depicted family values each episode and often concluded with a life lesson.  Adult problems were kept hidden, and viewers experienced a certain innocence and ignorance of the hardships of being an adult</a:t>
            </a:r>
          </a:p>
          <a:p>
            <a:pPr>
              <a:lnSpc>
                <a:spcPct val="90000"/>
              </a:lnSpc>
            </a:pPr>
            <a:r>
              <a:rPr lang="en-CA" sz="1700"/>
              <a:t>Intimate situations between adults and graphic details are two examples of topics that are presented more explicitly today</a:t>
            </a:r>
            <a:endParaRPr lang="en-US" sz="1700"/>
          </a:p>
        </p:txBody>
      </p:sp>
    </p:spTree>
    <p:extLst>
      <p:ext uri="{BB962C8B-B14F-4D97-AF65-F5344CB8AC3E}">
        <p14:creationId xmlns:p14="http://schemas.microsoft.com/office/powerpoint/2010/main" val="272559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48D04A-B18A-4669-86FA-1F7C104C46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050" name="Picture 2" descr="Image result for grand theft auto 6">
            <a:extLst>
              <a:ext uri="{FF2B5EF4-FFF2-40B4-BE49-F238E27FC236}">
                <a16:creationId xmlns:a16="http://schemas.microsoft.com/office/drawing/2014/main" id="{3F6522F8-CB3F-4A19-B7F9-4A34B5F6D3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93" r="1514" b="2"/>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6B9DF3-B5C5-43F4-BAF8-EF32E8D9839B}"/>
              </a:ext>
            </a:extLst>
          </p:cNvPr>
          <p:cNvSpPr>
            <a:spLocks noGrp="1"/>
          </p:cNvSpPr>
          <p:nvPr>
            <p:ph type="title"/>
          </p:nvPr>
        </p:nvSpPr>
        <p:spPr>
          <a:xfrm>
            <a:off x="581192" y="702156"/>
            <a:ext cx="11029616" cy="1013800"/>
          </a:xfrm>
        </p:spPr>
        <p:txBody>
          <a:bodyPr>
            <a:normAutofit/>
          </a:bodyPr>
          <a:lstStyle/>
          <a:p>
            <a:r>
              <a:rPr lang="en-CA"/>
              <a:t>Violent video games</a:t>
            </a:r>
            <a:endParaRPr lang="en-US"/>
          </a:p>
        </p:txBody>
      </p:sp>
      <p:sp>
        <p:nvSpPr>
          <p:cNvPr id="3" name="Content Placeholder 2">
            <a:extLst>
              <a:ext uri="{FF2B5EF4-FFF2-40B4-BE49-F238E27FC236}">
                <a16:creationId xmlns:a16="http://schemas.microsoft.com/office/drawing/2014/main" id="{750686CA-6C3A-4F90-9A63-30B77B9487C5}"/>
              </a:ext>
            </a:extLst>
          </p:cNvPr>
          <p:cNvSpPr>
            <a:spLocks noGrp="1"/>
          </p:cNvSpPr>
          <p:nvPr>
            <p:ph idx="1"/>
          </p:nvPr>
        </p:nvSpPr>
        <p:spPr>
          <a:xfrm>
            <a:off x="6335805" y="2180496"/>
            <a:ext cx="5275001" cy="4045683"/>
          </a:xfrm>
        </p:spPr>
        <p:txBody>
          <a:bodyPr>
            <a:normAutofit/>
          </a:bodyPr>
          <a:lstStyle/>
          <a:p>
            <a:pPr>
              <a:lnSpc>
                <a:spcPct val="90000"/>
              </a:lnSpc>
            </a:pPr>
            <a:r>
              <a:rPr lang="en-CA" i="1"/>
              <a:t>Call of Duty</a:t>
            </a:r>
            <a:r>
              <a:rPr lang="en-CA"/>
              <a:t> and </a:t>
            </a:r>
            <a:r>
              <a:rPr lang="en-CA" i="1"/>
              <a:t>Grand Theft Auto</a:t>
            </a:r>
            <a:r>
              <a:rPr lang="en-CA"/>
              <a:t> not only show a graphic portrayal of violence, but they also allow players to commit the violent acts themselves through the actions of their virtual characters </a:t>
            </a:r>
          </a:p>
          <a:p>
            <a:pPr>
              <a:lnSpc>
                <a:spcPct val="90000"/>
              </a:lnSpc>
            </a:pPr>
            <a:r>
              <a:rPr lang="en-CA"/>
              <a:t>Players are rewarded for their violence and they show disregard for the law</a:t>
            </a:r>
          </a:p>
          <a:p>
            <a:pPr>
              <a:lnSpc>
                <a:spcPct val="90000"/>
              </a:lnSpc>
            </a:pPr>
            <a:r>
              <a:rPr lang="en-CA"/>
              <a:t>Many characters in these games possess a strong will to complete their goals at any cost and are of the attitude that there is nothing wrong with inflicting pain or death on other characters in the game</a:t>
            </a:r>
          </a:p>
          <a:p>
            <a:pPr>
              <a:lnSpc>
                <a:spcPct val="90000"/>
              </a:lnSpc>
            </a:pPr>
            <a:r>
              <a:rPr lang="en-CA"/>
              <a:t>Viewing violent behaviour can lead to modelling this behaviour</a:t>
            </a:r>
            <a:endParaRPr lang="en-US"/>
          </a:p>
        </p:txBody>
      </p:sp>
    </p:spTree>
    <p:extLst>
      <p:ext uri="{BB962C8B-B14F-4D97-AF65-F5344CB8AC3E}">
        <p14:creationId xmlns:p14="http://schemas.microsoft.com/office/powerpoint/2010/main" val="158409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661D03-4DD4-45E7-A047-ED722E82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Graphic 4" descr="Meeting">
            <a:extLst>
              <a:ext uri="{FF2B5EF4-FFF2-40B4-BE49-F238E27FC236}">
                <a16:creationId xmlns:a16="http://schemas.microsoft.com/office/drawing/2014/main" id="{AB43636D-237B-40D6-9AAF-33AA3A7C39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3878" y="2361056"/>
            <a:ext cx="3649219" cy="3649219"/>
          </a:xfrm>
          <a:prstGeom prst="rect">
            <a:avLst/>
          </a:prstGeom>
        </p:spPr>
      </p:pic>
      <p:sp>
        <p:nvSpPr>
          <p:cNvPr id="2" name="Title 1">
            <a:extLst>
              <a:ext uri="{FF2B5EF4-FFF2-40B4-BE49-F238E27FC236}">
                <a16:creationId xmlns:a16="http://schemas.microsoft.com/office/drawing/2014/main" id="{92860AB8-1832-4B26-B23A-9E2F350028E9}"/>
              </a:ext>
            </a:extLst>
          </p:cNvPr>
          <p:cNvSpPr>
            <a:spLocks noGrp="1"/>
          </p:cNvSpPr>
          <p:nvPr>
            <p:ph type="title"/>
          </p:nvPr>
        </p:nvSpPr>
        <p:spPr>
          <a:xfrm>
            <a:off x="581192" y="702156"/>
            <a:ext cx="11029616" cy="1013800"/>
          </a:xfrm>
        </p:spPr>
        <p:txBody>
          <a:bodyPr>
            <a:normAutofit/>
          </a:bodyPr>
          <a:lstStyle/>
          <a:p>
            <a:r>
              <a:rPr lang="en-CA">
                <a:solidFill>
                  <a:srgbClr val="FFFFFF"/>
                </a:solidFill>
              </a:rPr>
              <a:t>Roundtable discussion</a:t>
            </a:r>
            <a:endParaRPr lang="en-US">
              <a:solidFill>
                <a:srgbClr val="FFFFFF"/>
              </a:solidFill>
            </a:endParaRPr>
          </a:p>
        </p:txBody>
      </p:sp>
      <p:sp>
        <p:nvSpPr>
          <p:cNvPr id="3" name="Content Placeholder 2">
            <a:extLst>
              <a:ext uri="{FF2B5EF4-FFF2-40B4-BE49-F238E27FC236}">
                <a16:creationId xmlns:a16="http://schemas.microsoft.com/office/drawing/2014/main" id="{B593243A-BAC6-4FFA-8121-144EA741A6FE}"/>
              </a:ext>
            </a:extLst>
          </p:cNvPr>
          <p:cNvSpPr>
            <a:spLocks noGrp="1"/>
          </p:cNvSpPr>
          <p:nvPr>
            <p:ph idx="1"/>
          </p:nvPr>
        </p:nvSpPr>
        <p:spPr>
          <a:xfrm>
            <a:off x="6335805" y="2180496"/>
            <a:ext cx="5275001" cy="4045683"/>
          </a:xfrm>
        </p:spPr>
        <p:txBody>
          <a:bodyPr>
            <a:normAutofit/>
          </a:bodyPr>
          <a:lstStyle/>
          <a:p>
            <a:r>
              <a:rPr lang="en-CA"/>
              <a:t>Some parents hover over the children constantly in an effort to protect them from disappointment. Do you think these parents are going too far? Why?</a:t>
            </a:r>
            <a:endParaRPr lang="en-US"/>
          </a:p>
        </p:txBody>
      </p:sp>
    </p:spTree>
    <p:extLst>
      <p:ext uri="{BB962C8B-B14F-4D97-AF65-F5344CB8AC3E}">
        <p14:creationId xmlns:p14="http://schemas.microsoft.com/office/powerpoint/2010/main" val="4165617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48D04A-B18A-4669-86FA-1F7C104C46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26" name="Picture 2" descr="Image result for xbox one">
            <a:extLst>
              <a:ext uri="{FF2B5EF4-FFF2-40B4-BE49-F238E27FC236}">
                <a16:creationId xmlns:a16="http://schemas.microsoft.com/office/drawing/2014/main" id="{FED13A4C-344A-4734-A857-2499D8008B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78" r="13530" b="2"/>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4999EE-6382-42EE-8E78-43CB9F2FAD92}"/>
              </a:ext>
            </a:extLst>
          </p:cNvPr>
          <p:cNvSpPr>
            <a:spLocks noGrp="1"/>
          </p:cNvSpPr>
          <p:nvPr>
            <p:ph type="title"/>
          </p:nvPr>
        </p:nvSpPr>
        <p:spPr>
          <a:xfrm>
            <a:off x="581192" y="702156"/>
            <a:ext cx="11029616" cy="1013800"/>
          </a:xfrm>
        </p:spPr>
        <p:txBody>
          <a:bodyPr>
            <a:normAutofit/>
          </a:bodyPr>
          <a:lstStyle/>
          <a:p>
            <a:r>
              <a:rPr lang="en-CA"/>
              <a:t>Effects of violence </a:t>
            </a:r>
            <a:endParaRPr lang="en-US"/>
          </a:p>
        </p:txBody>
      </p:sp>
      <p:sp>
        <p:nvSpPr>
          <p:cNvPr id="3" name="Content Placeholder 2">
            <a:extLst>
              <a:ext uri="{FF2B5EF4-FFF2-40B4-BE49-F238E27FC236}">
                <a16:creationId xmlns:a16="http://schemas.microsoft.com/office/drawing/2014/main" id="{B1C7A25B-2340-4FB2-AEAE-AC571DD548A2}"/>
              </a:ext>
            </a:extLst>
          </p:cNvPr>
          <p:cNvSpPr>
            <a:spLocks noGrp="1"/>
          </p:cNvSpPr>
          <p:nvPr>
            <p:ph idx="1"/>
          </p:nvPr>
        </p:nvSpPr>
        <p:spPr>
          <a:xfrm>
            <a:off x="6335805" y="2180496"/>
            <a:ext cx="5275001" cy="4045683"/>
          </a:xfrm>
        </p:spPr>
        <p:txBody>
          <a:bodyPr>
            <a:normAutofit/>
          </a:bodyPr>
          <a:lstStyle/>
          <a:p>
            <a:r>
              <a:rPr lang="en-CA"/>
              <a:t>What happens when you actually participate in this violent behaviour, virtually, for hours each day</a:t>
            </a:r>
          </a:p>
          <a:p>
            <a:r>
              <a:rPr lang="en-CA"/>
              <a:t>It has the potential to not only create the foundation for desensitization to violence, but also to influence the behaviours of the people playing these games </a:t>
            </a:r>
            <a:endParaRPr lang="en-US"/>
          </a:p>
        </p:txBody>
      </p:sp>
    </p:spTree>
    <p:extLst>
      <p:ext uri="{BB962C8B-B14F-4D97-AF65-F5344CB8AC3E}">
        <p14:creationId xmlns:p14="http://schemas.microsoft.com/office/powerpoint/2010/main" val="6263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48D04A-B18A-4669-86FA-1F7C104C46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6146" name="Picture 2" descr="Image result for chinatown toronto">
            <a:extLst>
              <a:ext uri="{FF2B5EF4-FFF2-40B4-BE49-F238E27FC236}">
                <a16:creationId xmlns:a16="http://schemas.microsoft.com/office/drawing/2014/main" id="{26548C91-8896-45E5-AC53-848694186E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26" r="18020" b="-1"/>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17E7FC-146E-4876-BBCB-82CEC6BE669B}"/>
              </a:ext>
            </a:extLst>
          </p:cNvPr>
          <p:cNvSpPr>
            <a:spLocks noGrp="1"/>
          </p:cNvSpPr>
          <p:nvPr>
            <p:ph type="title"/>
          </p:nvPr>
        </p:nvSpPr>
        <p:spPr>
          <a:xfrm>
            <a:off x="581192" y="702156"/>
            <a:ext cx="11029616" cy="1013800"/>
          </a:xfrm>
        </p:spPr>
        <p:txBody>
          <a:bodyPr>
            <a:normAutofit/>
          </a:bodyPr>
          <a:lstStyle/>
          <a:p>
            <a:r>
              <a:rPr lang="en-CA"/>
              <a:t>Demographics: a look at Canadian society </a:t>
            </a:r>
            <a:endParaRPr lang="en-US"/>
          </a:p>
        </p:txBody>
      </p:sp>
      <p:sp>
        <p:nvSpPr>
          <p:cNvPr id="3" name="Content Placeholder 2">
            <a:extLst>
              <a:ext uri="{FF2B5EF4-FFF2-40B4-BE49-F238E27FC236}">
                <a16:creationId xmlns:a16="http://schemas.microsoft.com/office/drawing/2014/main" id="{3AB4BE7C-3F9E-4739-8071-63BEB135644D}"/>
              </a:ext>
            </a:extLst>
          </p:cNvPr>
          <p:cNvSpPr>
            <a:spLocks noGrp="1"/>
          </p:cNvSpPr>
          <p:nvPr>
            <p:ph idx="1"/>
          </p:nvPr>
        </p:nvSpPr>
        <p:spPr>
          <a:xfrm>
            <a:off x="6335805" y="2180496"/>
            <a:ext cx="5275001" cy="4045683"/>
          </a:xfrm>
        </p:spPr>
        <p:txBody>
          <a:bodyPr>
            <a:normAutofit/>
          </a:bodyPr>
          <a:lstStyle/>
          <a:p>
            <a:r>
              <a:rPr lang="en-CA"/>
              <a:t>Canadian culture is a combination of the experiences of all of its citizens. </a:t>
            </a:r>
          </a:p>
          <a:p>
            <a:r>
              <a:rPr lang="en-CA"/>
              <a:t>Immigrants bring customs and cultures from around the world when they settle in Canada</a:t>
            </a:r>
          </a:p>
          <a:p>
            <a:r>
              <a:rPr lang="en-CA"/>
              <a:t>These new Canadians add the wealth of their experience, customs, beliefs, and language to the existing Canadian culture</a:t>
            </a:r>
          </a:p>
          <a:p>
            <a:r>
              <a:rPr lang="en-CA"/>
              <a:t>These norms fuse with the current Canadian culture, creating something new and uniquely Canadian </a:t>
            </a:r>
            <a:endParaRPr lang="en-US"/>
          </a:p>
        </p:txBody>
      </p:sp>
    </p:spTree>
    <p:extLst>
      <p:ext uri="{BB962C8B-B14F-4D97-AF65-F5344CB8AC3E}">
        <p14:creationId xmlns:p14="http://schemas.microsoft.com/office/powerpoint/2010/main" val="231699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E661D03-4DD4-45E7-A047-ED722E82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122" name="Picture 2" descr="Image result for canada">
            <a:extLst>
              <a:ext uri="{FF2B5EF4-FFF2-40B4-BE49-F238E27FC236}">
                <a16:creationId xmlns:a16="http://schemas.microsoft.com/office/drawing/2014/main" id="{20AA8293-C2E0-46FA-81CE-6BFFC11FA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112" y="2361056"/>
            <a:ext cx="4218750"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EF3D10-2795-448E-AFF5-E72AF1BA4B56}"/>
              </a:ext>
            </a:extLst>
          </p:cNvPr>
          <p:cNvSpPr>
            <a:spLocks noGrp="1"/>
          </p:cNvSpPr>
          <p:nvPr>
            <p:ph type="title"/>
          </p:nvPr>
        </p:nvSpPr>
        <p:spPr>
          <a:xfrm>
            <a:off x="581192" y="702156"/>
            <a:ext cx="11029616" cy="1013800"/>
          </a:xfrm>
        </p:spPr>
        <p:txBody>
          <a:bodyPr>
            <a:normAutofit/>
          </a:bodyPr>
          <a:lstStyle/>
          <a:p>
            <a:r>
              <a:rPr lang="en-CA">
                <a:solidFill>
                  <a:srgbClr val="FFFFFF"/>
                </a:solidFill>
              </a:rPr>
              <a:t>Canada’s growth</a:t>
            </a:r>
            <a:endParaRPr lang="en-US">
              <a:solidFill>
                <a:srgbClr val="FFFFFF"/>
              </a:solidFill>
            </a:endParaRPr>
          </a:p>
        </p:txBody>
      </p:sp>
      <p:sp>
        <p:nvSpPr>
          <p:cNvPr id="3" name="Content Placeholder 2">
            <a:extLst>
              <a:ext uri="{FF2B5EF4-FFF2-40B4-BE49-F238E27FC236}">
                <a16:creationId xmlns:a16="http://schemas.microsoft.com/office/drawing/2014/main" id="{755F2C74-3FDC-4B45-B23D-AC544D4C577B}"/>
              </a:ext>
            </a:extLst>
          </p:cNvPr>
          <p:cNvSpPr>
            <a:spLocks noGrp="1"/>
          </p:cNvSpPr>
          <p:nvPr>
            <p:ph idx="1"/>
          </p:nvPr>
        </p:nvSpPr>
        <p:spPr>
          <a:xfrm>
            <a:off x="6335805" y="2180496"/>
            <a:ext cx="5275001" cy="4045683"/>
          </a:xfrm>
        </p:spPr>
        <p:txBody>
          <a:bodyPr>
            <a:normAutofit/>
          </a:bodyPr>
          <a:lstStyle/>
          <a:p>
            <a:r>
              <a:rPr lang="en-CA"/>
              <a:t>In 2011, Canada’s estimated population was 34, 278, 400</a:t>
            </a:r>
          </a:p>
          <a:p>
            <a:r>
              <a:rPr lang="en-CA"/>
              <a:t>Over 28, 000 immigrants came to Canada in 2010</a:t>
            </a:r>
          </a:p>
          <a:p>
            <a:r>
              <a:rPr lang="en-CA"/>
              <a:t>In 2010 there were 250 800 deaths and 382 000 births </a:t>
            </a:r>
          </a:p>
          <a:p>
            <a:r>
              <a:rPr lang="en-CA"/>
              <a:t>More births, fewer deaths, and a slight increase in immigration produced an increase in Canada’s population</a:t>
            </a:r>
          </a:p>
          <a:p>
            <a:r>
              <a:rPr lang="en-CA"/>
              <a:t>Canada’s population growth was 1.1 percent, compared to 1.2 percent in prior years </a:t>
            </a:r>
            <a:endParaRPr lang="en-US"/>
          </a:p>
        </p:txBody>
      </p:sp>
    </p:spTree>
    <p:extLst>
      <p:ext uri="{BB962C8B-B14F-4D97-AF65-F5344CB8AC3E}">
        <p14:creationId xmlns:p14="http://schemas.microsoft.com/office/powerpoint/2010/main" val="221511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4" descr="Landscape Photography of Toronto Canada · Free Stock Photo">
            <a:extLst>
              <a:ext uri="{FF2B5EF4-FFF2-40B4-BE49-F238E27FC236}">
                <a16:creationId xmlns:a16="http://schemas.microsoft.com/office/drawing/2014/main" id="{3D63129D-8634-4A48-AD5C-973CA1B87E77}"/>
              </a:ext>
            </a:extLst>
          </p:cNvPr>
          <p:cNvPicPr>
            <a:picLocks noChangeAspect="1"/>
          </p:cNvPicPr>
          <p:nvPr/>
        </p:nvPicPr>
        <p:blipFill rotWithShape="1">
          <a:blip r:embed="rId2"/>
          <a:srcRect t="23391" r="9091"/>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2" name="Rectangle 11">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A6B26EC-E3C1-4AB5-AF79-0F6251A4E0F8}"/>
              </a:ext>
            </a:extLst>
          </p:cNvPr>
          <p:cNvSpPr>
            <a:spLocks noGrp="1"/>
          </p:cNvSpPr>
          <p:nvPr>
            <p:ph type="title"/>
          </p:nvPr>
        </p:nvSpPr>
        <p:spPr>
          <a:xfrm>
            <a:off x="584200" y="1006956"/>
            <a:ext cx="3412067" cy="1372177"/>
          </a:xfrm>
        </p:spPr>
        <p:txBody>
          <a:bodyPr anchor="ctr">
            <a:normAutofit/>
          </a:bodyPr>
          <a:lstStyle/>
          <a:p>
            <a:r>
              <a:rPr lang="en-CA">
                <a:solidFill>
                  <a:srgbClr val="FFFFFF"/>
                </a:solidFill>
              </a:rPr>
              <a:t>Immigration patterns in Canada </a:t>
            </a:r>
            <a:endParaRPr lang="en-US">
              <a:solidFill>
                <a:srgbClr val="FFFFFF"/>
              </a:solidFill>
            </a:endParaRPr>
          </a:p>
        </p:txBody>
      </p:sp>
      <p:sp>
        <p:nvSpPr>
          <p:cNvPr id="3" name="Content Placeholder 2">
            <a:extLst>
              <a:ext uri="{FF2B5EF4-FFF2-40B4-BE49-F238E27FC236}">
                <a16:creationId xmlns:a16="http://schemas.microsoft.com/office/drawing/2014/main" id="{B68B4466-C80B-44E7-BAE6-456EB9302218}"/>
              </a:ext>
            </a:extLst>
          </p:cNvPr>
          <p:cNvSpPr>
            <a:spLocks noGrp="1"/>
          </p:cNvSpPr>
          <p:nvPr>
            <p:ph idx="1"/>
          </p:nvPr>
        </p:nvSpPr>
        <p:spPr>
          <a:xfrm>
            <a:off x="581193" y="2438399"/>
            <a:ext cx="3415074" cy="3564467"/>
          </a:xfrm>
        </p:spPr>
        <p:txBody>
          <a:bodyPr>
            <a:normAutofit/>
          </a:bodyPr>
          <a:lstStyle/>
          <a:p>
            <a:pPr>
              <a:lnSpc>
                <a:spcPct val="90000"/>
              </a:lnSpc>
            </a:pPr>
            <a:r>
              <a:rPr lang="en-CA">
                <a:solidFill>
                  <a:srgbClr val="FFFFFF"/>
                </a:solidFill>
              </a:rPr>
              <a:t>During the past 30 years, Canada’s population growth has mainly occurred in Canada’s largest metropolitan areas</a:t>
            </a:r>
          </a:p>
          <a:p>
            <a:pPr>
              <a:lnSpc>
                <a:spcPct val="90000"/>
              </a:lnSpc>
            </a:pPr>
            <a:r>
              <a:rPr lang="en-CA">
                <a:solidFill>
                  <a:srgbClr val="FFFFFF"/>
                </a:solidFill>
              </a:rPr>
              <a:t>Between 1971 and 2001, the population living in metropolitan areas increased 45% compared to the rural area growth of 13%</a:t>
            </a:r>
          </a:p>
          <a:p>
            <a:pPr>
              <a:lnSpc>
                <a:spcPct val="90000"/>
              </a:lnSpc>
            </a:pPr>
            <a:r>
              <a:rPr lang="en-CA">
                <a:solidFill>
                  <a:srgbClr val="FFFFFF"/>
                </a:solidFill>
              </a:rPr>
              <a:t>This trend continues on today with a larger portion of people settling in the larger cities </a:t>
            </a:r>
          </a:p>
        </p:txBody>
      </p:sp>
    </p:spTree>
    <p:extLst>
      <p:ext uri="{BB962C8B-B14F-4D97-AF65-F5344CB8AC3E}">
        <p14:creationId xmlns:p14="http://schemas.microsoft.com/office/powerpoint/2010/main" val="31410607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DD5449D-F3CE-4980-97B1-3CF58731736B}"/>
              </a:ext>
            </a:extLst>
          </p:cNvPr>
          <p:cNvSpPr>
            <a:spLocks noGrp="1"/>
          </p:cNvSpPr>
          <p:nvPr>
            <p:ph type="title"/>
          </p:nvPr>
        </p:nvSpPr>
        <p:spPr>
          <a:xfrm>
            <a:off x="4449934" y="702156"/>
            <a:ext cx="7157865" cy="1013800"/>
          </a:xfrm>
        </p:spPr>
        <p:txBody>
          <a:bodyPr>
            <a:normAutofit/>
          </a:bodyPr>
          <a:lstStyle/>
          <a:p>
            <a:r>
              <a:rPr lang="en-CA">
                <a:solidFill>
                  <a:schemeClr val="accent1"/>
                </a:solidFill>
              </a:rPr>
              <a:t>CONTINUED </a:t>
            </a:r>
            <a:endParaRPr lang="en-US">
              <a:solidFill>
                <a:schemeClr val="accent1"/>
              </a:solidFill>
            </a:endParaRPr>
          </a:p>
        </p:txBody>
      </p:sp>
      <p:pic>
        <p:nvPicPr>
          <p:cNvPr id="4" name="Picture 4">
            <a:extLst>
              <a:ext uri="{FF2B5EF4-FFF2-40B4-BE49-F238E27FC236}">
                <a16:creationId xmlns:a16="http://schemas.microsoft.com/office/drawing/2014/main" id="{C9DEABB8-F5AF-4430-9EE8-146E84EC0B9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613" r="36172" b="-1"/>
          <a:stretch/>
        </p:blipFill>
        <p:spPr>
          <a:xfrm>
            <a:off x="20" y="10"/>
            <a:ext cx="4131713" cy="6857989"/>
          </a:xfrm>
          <a:prstGeom prst="rect">
            <a:avLst/>
          </a:prstGeom>
        </p:spPr>
      </p:pic>
      <p:sp>
        <p:nvSpPr>
          <p:cNvPr id="12" name="Rectangle 11">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678EB7"/>
          </a:solidFill>
          <a:ln>
            <a:solidFill>
              <a:srgbClr val="678EB7"/>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11EE6D2-CA13-45DD-AB82-A8426038EB6F}"/>
              </a:ext>
            </a:extLst>
          </p:cNvPr>
          <p:cNvSpPr>
            <a:spLocks noGrp="1"/>
          </p:cNvSpPr>
          <p:nvPr>
            <p:ph idx="1"/>
          </p:nvPr>
        </p:nvSpPr>
        <p:spPr>
          <a:xfrm>
            <a:off x="4449934" y="1896533"/>
            <a:ext cx="7157866" cy="3962266"/>
          </a:xfrm>
        </p:spPr>
        <p:txBody>
          <a:bodyPr>
            <a:normAutofit/>
          </a:bodyPr>
          <a:lstStyle/>
          <a:p>
            <a:pPr>
              <a:buClr>
                <a:srgbClr val="678EB7"/>
              </a:buClr>
            </a:pPr>
            <a:r>
              <a:rPr lang="en-CA"/>
              <a:t>Ontario and British Columbia have the highest population of immigrants </a:t>
            </a:r>
          </a:p>
          <a:p>
            <a:pPr>
              <a:buClr>
                <a:srgbClr val="678EB7"/>
              </a:buClr>
            </a:pPr>
            <a:r>
              <a:rPr lang="en-CA"/>
              <a:t>Toronto has one of the largest Italian populations outside of Italy</a:t>
            </a:r>
          </a:p>
          <a:p>
            <a:pPr>
              <a:buClr>
                <a:srgbClr val="678EB7"/>
              </a:buClr>
            </a:pPr>
            <a:r>
              <a:rPr lang="en-CA"/>
              <a:t>1 in 6 school-age children have immigrated in the past 10 years</a:t>
            </a:r>
          </a:p>
          <a:p>
            <a:pPr>
              <a:buClr>
                <a:srgbClr val="678EB7"/>
              </a:buClr>
            </a:pPr>
            <a:r>
              <a:rPr lang="en-CA"/>
              <a:t>Canada’s annual intake of immigrants is about 1% of the population </a:t>
            </a:r>
          </a:p>
          <a:p>
            <a:pPr>
              <a:buClr>
                <a:srgbClr val="678EB7"/>
              </a:buClr>
            </a:pPr>
            <a:r>
              <a:rPr lang="en-CA"/>
              <a:t>Urban centres have increased by 45%, where rural growth increases by 13%</a:t>
            </a:r>
            <a:endParaRPr lang="en-US"/>
          </a:p>
          <a:p>
            <a:pPr>
              <a:buClr>
                <a:srgbClr val="678EB7"/>
              </a:buClr>
            </a:pPr>
            <a:endParaRPr lang="en-US"/>
          </a:p>
        </p:txBody>
      </p:sp>
    </p:spTree>
    <p:extLst>
      <p:ext uri="{BB962C8B-B14F-4D97-AF65-F5344CB8AC3E}">
        <p14:creationId xmlns:p14="http://schemas.microsoft.com/office/powerpoint/2010/main" val="227375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923A39-2A2E-4BC9-BDEF-B1CDDFCFDD61}"/>
              </a:ext>
            </a:extLst>
          </p:cNvPr>
          <p:cNvSpPr>
            <a:spLocks noGrp="1"/>
          </p:cNvSpPr>
          <p:nvPr>
            <p:ph type="title"/>
          </p:nvPr>
        </p:nvSpPr>
        <p:spPr>
          <a:xfrm>
            <a:off x="762121" y="960723"/>
            <a:ext cx="4968489" cy="1013800"/>
          </a:xfrm>
        </p:spPr>
        <p:txBody>
          <a:bodyPr>
            <a:normAutofit/>
          </a:bodyPr>
          <a:lstStyle/>
          <a:p>
            <a:r>
              <a:rPr lang="en-CA">
                <a:solidFill>
                  <a:srgbClr val="FFFFFF"/>
                </a:solidFill>
              </a:rPr>
              <a:t>THE FUTURE OF CANADA’S POPULATION </a:t>
            </a:r>
            <a:endParaRPr lang="en-US">
              <a:solidFill>
                <a:srgbClr val="FFFFFF"/>
              </a:solidFill>
            </a:endParaRPr>
          </a:p>
        </p:txBody>
      </p:sp>
      <p:sp>
        <p:nvSpPr>
          <p:cNvPr id="13" name="Rectangle 1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409AC98-19DC-4DF3-81B2-7B658A78DACC}"/>
              </a:ext>
            </a:extLst>
          </p:cNvPr>
          <p:cNvSpPr>
            <a:spLocks noGrp="1"/>
          </p:cNvSpPr>
          <p:nvPr>
            <p:ph idx="1"/>
          </p:nvPr>
        </p:nvSpPr>
        <p:spPr>
          <a:xfrm>
            <a:off x="783387" y="2254102"/>
            <a:ext cx="4947221" cy="3650344"/>
          </a:xfrm>
        </p:spPr>
        <p:txBody>
          <a:bodyPr>
            <a:normAutofit/>
          </a:bodyPr>
          <a:lstStyle/>
          <a:p>
            <a:r>
              <a:rPr lang="en-CA">
                <a:solidFill>
                  <a:srgbClr val="FFFFFF"/>
                </a:solidFill>
              </a:rPr>
              <a:t>Life expectancy has improved for Canadian’s (more medication, social support, longer life span)</a:t>
            </a:r>
          </a:p>
          <a:p>
            <a:r>
              <a:rPr lang="en-CA">
                <a:solidFill>
                  <a:srgbClr val="FFFFFF"/>
                </a:solidFill>
              </a:rPr>
              <a:t>In 2050, the proportion of the elderly to children could double</a:t>
            </a:r>
          </a:p>
          <a:p>
            <a:endParaRPr lang="en-CA">
              <a:solidFill>
                <a:srgbClr val="FFFFFF"/>
              </a:solidFill>
            </a:endParaRPr>
          </a:p>
        </p:txBody>
      </p:sp>
      <p:pic>
        <p:nvPicPr>
          <p:cNvPr id="4" name="Graphic 4" descr="Badge outline">
            <a:extLst>
              <a:ext uri="{FF2B5EF4-FFF2-40B4-BE49-F238E27FC236}">
                <a16:creationId xmlns:a16="http://schemas.microsoft.com/office/drawing/2014/main" id="{F81B828E-4F6E-44A9-B26B-7ACF758E99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71493" y="960723"/>
            <a:ext cx="4945656" cy="4945656"/>
          </a:xfrm>
          <a:prstGeom prst="rect">
            <a:avLst/>
          </a:prstGeom>
        </p:spPr>
      </p:pic>
    </p:spTree>
    <p:extLst>
      <p:ext uri="{BB962C8B-B14F-4D97-AF65-F5344CB8AC3E}">
        <p14:creationId xmlns:p14="http://schemas.microsoft.com/office/powerpoint/2010/main" val="173247524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3</TotalTime>
  <Words>2373</Words>
  <Application>Microsoft Office PowerPoint</Application>
  <PresentationFormat>Widescreen</PresentationFormat>
  <Paragraphs>160</Paragraphs>
  <Slides>40</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Gill Sans MT</vt:lpstr>
      <vt:lpstr>Wingdings 2</vt:lpstr>
      <vt:lpstr>Dividend</vt:lpstr>
      <vt:lpstr>Types of parenting</vt:lpstr>
      <vt:lpstr>Helicopter parents</vt:lpstr>
      <vt:lpstr>Helicopter parents</vt:lpstr>
      <vt:lpstr>Roundtable discussion</vt:lpstr>
      <vt:lpstr>Demographics: a look at Canadian society </vt:lpstr>
      <vt:lpstr>Canada’s growth</vt:lpstr>
      <vt:lpstr>Immigration patterns in Canada </vt:lpstr>
      <vt:lpstr>CONTINUED </vt:lpstr>
      <vt:lpstr>THE FUTURE OF CANADA’S POPULATION </vt:lpstr>
      <vt:lpstr>Debt to income ratio</vt:lpstr>
      <vt:lpstr>Is Canada still in a recession?</vt:lpstr>
      <vt:lpstr>EMPLOYMENT</vt:lpstr>
      <vt:lpstr>Working teens </vt:lpstr>
      <vt:lpstr>Working teens</vt:lpstr>
      <vt:lpstr>unemployment</vt:lpstr>
      <vt:lpstr>migration</vt:lpstr>
      <vt:lpstr>PowerPoint Presentation</vt:lpstr>
      <vt:lpstr>Work and identity </vt:lpstr>
      <vt:lpstr>“I” and “me”</vt:lpstr>
      <vt:lpstr>The looking-glass self</vt:lpstr>
      <vt:lpstr>STAY AT HOME DADS </vt:lpstr>
      <vt:lpstr>Stay at home dads</vt:lpstr>
      <vt:lpstr>PowerPoint Presentation</vt:lpstr>
      <vt:lpstr>The government of Ontario: Employment Standards act (2000)</vt:lpstr>
      <vt:lpstr>The best jobs</vt:lpstr>
      <vt:lpstr>Credit and debt</vt:lpstr>
      <vt:lpstr>The media </vt:lpstr>
      <vt:lpstr>Yonge-Dundas Square, Toronto</vt:lpstr>
      <vt:lpstr>Media consumption </vt:lpstr>
      <vt:lpstr>The influence of media figures</vt:lpstr>
      <vt:lpstr>Media Figures</vt:lpstr>
      <vt:lpstr>Violence in the media </vt:lpstr>
      <vt:lpstr>Marshall mcluhan (1911-1980)</vt:lpstr>
      <vt:lpstr>Violence in the media</vt:lpstr>
      <vt:lpstr>Desensitization to violence </vt:lpstr>
      <vt:lpstr>Violent media</vt:lpstr>
      <vt:lpstr>normalization</vt:lpstr>
      <vt:lpstr>Past television</vt:lpstr>
      <vt:lpstr>Violent video games</vt:lpstr>
      <vt:lpstr>Effects of violence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parenting</dc:title>
  <dc:creator>Julie Bamford</dc:creator>
  <cp:lastModifiedBy>Julie Bamford</cp:lastModifiedBy>
  <cp:revision>2</cp:revision>
  <dcterms:created xsi:type="dcterms:W3CDTF">2024-02-08T18:30:00Z</dcterms:created>
  <dcterms:modified xsi:type="dcterms:W3CDTF">2024-02-08T18:43:01Z</dcterms:modified>
</cp:coreProperties>
</file>