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64"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3" y="5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2021-10-13</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2021-10-13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2021-10-13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2021-10-13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2021-10-13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2021-10-13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2021-10-13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2021-10-13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2021-10-13</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2021-10-13</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2021-10-13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2021-10-13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2021-10-13</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a:solidFill>
                  <a:srgbClr val="FF0000"/>
                </a:solidFill>
              </a:rPr>
              <a:t>ENG4U Final Evaluation</a:t>
            </a:r>
            <a:br>
              <a:rPr lang="en-CA" sz="3200" dirty="0">
                <a:solidFill>
                  <a:srgbClr val="FF0000"/>
                </a:solidFill>
              </a:rPr>
            </a:br>
            <a:r>
              <a:rPr lang="en-CA" sz="2400" dirty="0">
                <a:solidFill>
                  <a:srgbClr val="FF0000"/>
                </a:solidFill>
              </a:rPr>
              <a:t>Visual and Oral Presentation</a:t>
            </a:r>
            <a:endParaRPr lang="en-CA" sz="3200" dirty="0">
              <a:solidFill>
                <a:srgbClr val="FF0000"/>
              </a:solidFill>
            </a:endParaRPr>
          </a:p>
        </p:txBody>
      </p:sp>
      <p:sp>
        <p:nvSpPr>
          <p:cNvPr id="3" name="Subtitle 2"/>
          <p:cNvSpPr>
            <a:spLocks noGrp="1"/>
          </p:cNvSpPr>
          <p:nvPr>
            <p:ph type="subTitle" idx="1"/>
          </p:nvPr>
        </p:nvSpPr>
        <p:spPr/>
        <p:txBody>
          <a:bodyPr>
            <a:normAutofit/>
          </a:bodyPr>
          <a:lstStyle/>
          <a:p>
            <a:r>
              <a:rPr lang="en-CA" sz="2400" u="sng" dirty="0">
                <a:solidFill>
                  <a:schemeClr val="tx1"/>
                </a:solidFill>
              </a:rPr>
              <a:t>The House on Mango Street</a:t>
            </a:r>
          </a:p>
          <a:p>
            <a:r>
              <a:rPr lang="en-CA" sz="2400" dirty="0">
                <a:solidFill>
                  <a:schemeClr val="tx1"/>
                </a:solidFill>
              </a:rPr>
              <a:t>Theme, Characterization, Main Events, Text and Society, Own Opinion and Connections </a:t>
            </a:r>
          </a:p>
          <a:p>
            <a:pPr>
              <a:buFont typeface="Arial" pitchFamily="34" charset="0"/>
              <a:buChar char="•"/>
            </a:pPr>
            <a:endParaRPr lang="en-CA" sz="2400" u="sng" dirty="0">
              <a:solidFill>
                <a:schemeClr val="tx1"/>
              </a:solidFill>
            </a:endParaRP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pic>
        <p:nvPicPr>
          <p:cNvPr id="18434" name="Picture 2" descr="The House on Mango Street | Brown Bookstore"/>
          <p:cNvPicPr>
            <a:picLocks noChangeAspect="1" noChangeArrowheads="1"/>
          </p:cNvPicPr>
          <p:nvPr/>
        </p:nvPicPr>
        <p:blipFill>
          <a:blip r:embed="rId4" cstate="print"/>
          <a:srcRect/>
          <a:stretch>
            <a:fillRect/>
          </a:stretch>
        </p:blipFill>
        <p:spPr bwMode="auto">
          <a:xfrm>
            <a:off x="6588224" y="188640"/>
            <a:ext cx="2762672" cy="276267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Directions</a:t>
            </a:r>
          </a:p>
        </p:txBody>
      </p:sp>
      <p:sp>
        <p:nvSpPr>
          <p:cNvPr id="3" name="Content Placeholder 2"/>
          <p:cNvSpPr>
            <a:spLocks noGrp="1"/>
          </p:cNvSpPr>
          <p:nvPr>
            <p:ph idx="1"/>
          </p:nvPr>
        </p:nvSpPr>
        <p:spPr/>
        <p:txBody>
          <a:bodyPr>
            <a:normAutofit lnSpcReduction="10000"/>
          </a:bodyPr>
          <a:lstStyle/>
          <a:p>
            <a:pPr marL="457200" indent="-457200">
              <a:buAutoNum type="arabicPeriod"/>
            </a:pPr>
            <a:r>
              <a:rPr lang="en-CA" sz="2000" dirty="0"/>
              <a:t>Select </a:t>
            </a:r>
            <a:r>
              <a:rPr lang="en-CA" sz="2000" dirty="0">
                <a:solidFill>
                  <a:srgbClr val="FF0000"/>
                </a:solidFill>
              </a:rPr>
              <a:t>ONE Topic </a:t>
            </a:r>
            <a:r>
              <a:rPr lang="en-CA" sz="2000" dirty="0"/>
              <a:t>from the list on Slide 4.</a:t>
            </a:r>
          </a:p>
          <a:p>
            <a:pPr marL="457200" indent="-457200">
              <a:buAutoNum type="arabicPeriod"/>
            </a:pPr>
            <a:endParaRPr lang="en-CA" sz="2000" dirty="0"/>
          </a:p>
          <a:p>
            <a:pPr marL="457200" indent="-457200">
              <a:buAutoNum type="arabicPeriod"/>
            </a:pPr>
            <a:r>
              <a:rPr lang="en-CA" sz="2000" dirty="0"/>
              <a:t>Using your </a:t>
            </a:r>
            <a:r>
              <a:rPr lang="en-CA" sz="2000" dirty="0">
                <a:solidFill>
                  <a:srgbClr val="FF0000"/>
                </a:solidFill>
              </a:rPr>
              <a:t>chosen topic </a:t>
            </a:r>
            <a:r>
              <a:rPr lang="en-CA" sz="2000" dirty="0"/>
              <a:t>as content, prepare a </a:t>
            </a:r>
            <a:r>
              <a:rPr lang="en-CA" sz="2000" dirty="0">
                <a:solidFill>
                  <a:srgbClr val="FF0000"/>
                </a:solidFill>
              </a:rPr>
              <a:t>Slideshow Presentation </a:t>
            </a:r>
            <a:r>
              <a:rPr lang="en-CA" sz="2000" dirty="0"/>
              <a:t>(10-15 slides), addressing the </a:t>
            </a:r>
            <a:r>
              <a:rPr lang="en-CA" sz="2000" dirty="0">
                <a:solidFill>
                  <a:srgbClr val="FF0000"/>
                </a:solidFill>
              </a:rPr>
              <a:t>key literary elements </a:t>
            </a:r>
            <a:r>
              <a:rPr lang="en-CA" sz="2000" dirty="0"/>
              <a:t>of your chosen topic: </a:t>
            </a:r>
            <a:r>
              <a:rPr lang="en-CA" sz="2000" i="1" dirty="0"/>
              <a:t>Characterization, Theme, Main Events, Setting, Text and Society, Own Opinion etc.</a:t>
            </a:r>
          </a:p>
          <a:p>
            <a:pPr marL="457200" indent="-457200">
              <a:buAutoNum type="arabicPeriod"/>
            </a:pPr>
            <a:endParaRPr lang="en-CA" sz="2000" dirty="0"/>
          </a:p>
          <a:p>
            <a:pPr marL="457200" indent="-457200">
              <a:buAutoNum type="arabicPeriod"/>
            </a:pPr>
            <a:r>
              <a:rPr lang="en-CA" sz="2000" dirty="0"/>
              <a:t>Be sure to </a:t>
            </a:r>
            <a:r>
              <a:rPr lang="en-CA" sz="2000" dirty="0">
                <a:solidFill>
                  <a:srgbClr val="FF0000"/>
                </a:solidFill>
              </a:rPr>
              <a:t>include examples </a:t>
            </a:r>
            <a:r>
              <a:rPr lang="en-CA" sz="2000" dirty="0"/>
              <a:t>from at least </a:t>
            </a:r>
            <a:r>
              <a:rPr lang="en-CA" sz="2000" dirty="0">
                <a:solidFill>
                  <a:srgbClr val="FF0000"/>
                </a:solidFill>
              </a:rPr>
              <a:t>4 Vignettes </a:t>
            </a:r>
            <a:r>
              <a:rPr lang="en-CA" sz="2000" dirty="0"/>
              <a:t>to illustrate your thinking and Key themes that connect to your topic (</a:t>
            </a:r>
            <a:r>
              <a:rPr lang="en-CA" sz="2000" b="1" dirty="0"/>
              <a:t>identity, coming of age, gender issues, treatment of women, trust, immigration/cultural change, poverty)</a:t>
            </a:r>
            <a:endParaRPr lang="en-CA" sz="2000" dirty="0"/>
          </a:p>
          <a:p>
            <a:pPr marL="457200" indent="-457200">
              <a:buAutoNum type="arabicPeriod"/>
            </a:pPr>
            <a:endParaRPr lang="en-CA" sz="2000" dirty="0"/>
          </a:p>
          <a:p>
            <a:pPr marL="457200" indent="-457200">
              <a:buAutoNum type="arabicPeriod"/>
            </a:pPr>
            <a:r>
              <a:rPr lang="en-CA" sz="2000" dirty="0">
                <a:solidFill>
                  <a:srgbClr val="FF0000"/>
                </a:solidFill>
              </a:rPr>
              <a:t>Orally share your Presentation </a:t>
            </a:r>
            <a:r>
              <a:rPr lang="en-CA" sz="2000" dirty="0"/>
              <a:t>and be ready for Discussion Questions. </a:t>
            </a:r>
            <a:r>
              <a:rPr lang="en-CA" sz="2000"/>
              <a:t>(5-6 </a:t>
            </a:r>
            <a:r>
              <a:rPr lang="en-CA" sz="2000" dirty="0"/>
              <a:t>Minutes)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Requirements</a:t>
            </a:r>
          </a:p>
        </p:txBody>
      </p:sp>
      <p:sp>
        <p:nvSpPr>
          <p:cNvPr id="3" name="Content Placeholder 2"/>
          <p:cNvSpPr>
            <a:spLocks noGrp="1"/>
          </p:cNvSpPr>
          <p:nvPr>
            <p:ph idx="1"/>
          </p:nvPr>
        </p:nvSpPr>
        <p:spPr/>
        <p:txBody>
          <a:bodyPr>
            <a:normAutofit/>
          </a:bodyPr>
          <a:lstStyle/>
          <a:p>
            <a:pPr marL="457200" indent="-457200">
              <a:buAutoNum type="arabicPeriod"/>
            </a:pPr>
            <a:r>
              <a:rPr lang="en-CA" sz="2000" dirty="0"/>
              <a:t>Make sure that your </a:t>
            </a:r>
            <a:r>
              <a:rPr lang="en-CA" sz="2000" dirty="0">
                <a:solidFill>
                  <a:srgbClr val="FF0000"/>
                </a:solidFill>
              </a:rPr>
              <a:t>Presentation is organized </a:t>
            </a:r>
            <a:r>
              <a:rPr lang="en-CA" sz="2000" dirty="0"/>
              <a:t>and </a:t>
            </a:r>
            <a:r>
              <a:rPr lang="en-CA" sz="2000" dirty="0">
                <a:solidFill>
                  <a:srgbClr val="FF0000"/>
                </a:solidFill>
              </a:rPr>
              <a:t>visually attractive </a:t>
            </a:r>
            <a:r>
              <a:rPr lang="en-CA" sz="2000" dirty="0"/>
              <a:t>with </a:t>
            </a:r>
            <a:r>
              <a:rPr lang="en-CA" sz="2000" dirty="0">
                <a:solidFill>
                  <a:srgbClr val="FF0000"/>
                </a:solidFill>
              </a:rPr>
              <a:t>key points</a:t>
            </a:r>
            <a:r>
              <a:rPr lang="en-CA" sz="2000" dirty="0"/>
              <a:t>, and </a:t>
            </a:r>
            <a:r>
              <a:rPr lang="en-CA" sz="2000" dirty="0">
                <a:solidFill>
                  <a:srgbClr val="FF0000"/>
                </a:solidFill>
              </a:rPr>
              <a:t>examples from the 4 Vignettes</a:t>
            </a:r>
            <a:r>
              <a:rPr lang="en-CA" sz="2000" dirty="0"/>
              <a:t> to support your topic ideas.</a:t>
            </a:r>
            <a:endParaRPr lang="en-CA" sz="2000" i="1" dirty="0"/>
          </a:p>
          <a:p>
            <a:pPr marL="457200" indent="-457200">
              <a:buNone/>
            </a:pPr>
            <a:endParaRPr lang="en-CA" sz="2000" dirty="0"/>
          </a:p>
          <a:p>
            <a:pPr marL="457200" indent="-457200">
              <a:buNone/>
            </a:pPr>
            <a:r>
              <a:rPr lang="en-CA" sz="2000" dirty="0"/>
              <a:t>2.   Make sure your </a:t>
            </a:r>
            <a:r>
              <a:rPr lang="en-CA" sz="2000" dirty="0">
                <a:solidFill>
                  <a:srgbClr val="FF0000"/>
                </a:solidFill>
              </a:rPr>
              <a:t>Name, Assignment Title and Date </a:t>
            </a:r>
            <a:r>
              <a:rPr lang="en-CA" sz="2000" dirty="0"/>
              <a:t>are on the first slide.</a:t>
            </a:r>
          </a:p>
          <a:p>
            <a:pPr marL="457200" indent="-457200">
              <a:buNone/>
            </a:pPr>
            <a:endParaRPr lang="en-CA" sz="2000" dirty="0"/>
          </a:p>
          <a:p>
            <a:pPr marL="457200" indent="-457200">
              <a:buAutoNum type="arabicPeriod" startAt="3"/>
            </a:pPr>
            <a:r>
              <a:rPr lang="en-CA" sz="2000" dirty="0"/>
              <a:t>Use </a:t>
            </a:r>
            <a:r>
              <a:rPr lang="en-CA" sz="2000" dirty="0">
                <a:solidFill>
                  <a:srgbClr val="FF0000"/>
                </a:solidFill>
              </a:rPr>
              <a:t>clear, natural speaking for your oral sharing without reading</a:t>
            </a:r>
            <a:r>
              <a:rPr lang="en-CA" sz="2000" dirty="0"/>
              <a:t>. </a:t>
            </a:r>
            <a:r>
              <a:rPr lang="en-CA" sz="2000" dirty="0">
                <a:solidFill>
                  <a:srgbClr val="FF0000"/>
                </a:solidFill>
              </a:rPr>
              <a:t>Equally share</a:t>
            </a:r>
            <a:r>
              <a:rPr lang="en-CA" sz="2000" dirty="0"/>
              <a:t> the speaking parts with your classmates. Be ready to respond to </a:t>
            </a:r>
            <a:r>
              <a:rPr lang="en-CA" sz="2000" dirty="0">
                <a:solidFill>
                  <a:srgbClr val="FF0000"/>
                </a:solidFill>
              </a:rPr>
              <a:t>Discussion Questions.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Topic Choices</a:t>
            </a:r>
          </a:p>
        </p:txBody>
      </p:sp>
      <p:sp>
        <p:nvSpPr>
          <p:cNvPr id="3" name="Content Placeholder 2"/>
          <p:cNvSpPr>
            <a:spLocks noGrp="1"/>
          </p:cNvSpPr>
          <p:nvPr>
            <p:ph idx="1"/>
          </p:nvPr>
        </p:nvSpPr>
        <p:spPr/>
        <p:txBody>
          <a:bodyPr>
            <a:normAutofit/>
          </a:bodyPr>
          <a:lstStyle/>
          <a:p>
            <a:pPr>
              <a:buNone/>
            </a:pPr>
            <a:r>
              <a:rPr lang="en-CA" sz="1400" b="1" dirty="0"/>
              <a:t>TOPIC #1</a:t>
            </a:r>
            <a:r>
              <a:rPr lang="en-CA" sz="1400" dirty="0"/>
              <a:t>:  Dreams and comments on physical appearance and beauty are common throughout </a:t>
            </a:r>
            <a:r>
              <a:rPr lang="en-CA" sz="1400" i="1" dirty="0"/>
              <a:t>The House on Mango Street</a:t>
            </a:r>
            <a:r>
              <a:rPr lang="en-CA" sz="1400" dirty="0"/>
              <a:t>. They are often used as a means of escaping the harsh realities of life.</a:t>
            </a:r>
          </a:p>
          <a:p>
            <a:pPr>
              <a:buNone/>
            </a:pPr>
            <a:endParaRPr lang="en-CA" sz="1400" b="1" dirty="0"/>
          </a:p>
          <a:p>
            <a:pPr>
              <a:buNone/>
            </a:pPr>
            <a:r>
              <a:rPr lang="en-CA" sz="1400" b="1" dirty="0"/>
              <a:t>TOPIC #2</a:t>
            </a:r>
            <a:r>
              <a:rPr lang="en-CA" sz="1400" dirty="0"/>
              <a:t>: Esperanza's main goal is to become an independent woman who makes her own choices and controls her own life. How does she come to realize this and how does she want to achieve it in her life? </a:t>
            </a:r>
          </a:p>
          <a:p>
            <a:pPr>
              <a:buNone/>
            </a:pPr>
            <a:endParaRPr lang="en-CA" sz="1400" dirty="0"/>
          </a:p>
          <a:p>
            <a:pPr>
              <a:buNone/>
            </a:pPr>
            <a:r>
              <a:rPr lang="en-CA" sz="1400" b="1" dirty="0"/>
              <a:t>TOPIC #3</a:t>
            </a:r>
            <a:r>
              <a:rPr lang="en-CA" sz="1400" dirty="0"/>
              <a:t>: From the start of the novel,  Esperanza realizes that men and women live in “separate worlds,” and that women are nearly powerless in her society.  How does she gradually come to recognize this fact? In what ways are they different? </a:t>
            </a:r>
          </a:p>
          <a:p>
            <a:pPr>
              <a:buNone/>
            </a:pPr>
            <a:r>
              <a:rPr lang="en-CA" sz="1400" b="1" dirty="0"/>
              <a:t>TOPIC #4</a:t>
            </a:r>
            <a:r>
              <a:rPr lang="en-CA" sz="1400" dirty="0"/>
              <a:t>: One of the most important themes in </a:t>
            </a:r>
            <a:r>
              <a:rPr lang="en-CA" sz="1400" i="1" dirty="0"/>
              <a:t>The House on Mango Street</a:t>
            </a:r>
            <a:r>
              <a:rPr lang="en-CA" sz="1400" dirty="0"/>
              <a:t> is the power that language and words give people.  Esperanza observes that when people are unable to speak English well, it often results in powerlessness. How is this demonstrated in the novel?</a:t>
            </a:r>
          </a:p>
          <a:p>
            <a:pPr>
              <a:buNone/>
            </a:pPr>
            <a:endParaRPr lang="en-CA" sz="1400" dirty="0"/>
          </a:p>
          <a:p>
            <a:pPr>
              <a:buNone/>
            </a:pPr>
            <a:r>
              <a:rPr lang="en-CA" sz="1400" b="1" dirty="0"/>
              <a:t>TOPIC #5</a:t>
            </a:r>
            <a:r>
              <a:rPr lang="en-CA" sz="1400" dirty="0"/>
              <a:t>: Cisneros's introduces many symbols throughout the novel to convey the theme of Coming of Age. Consider at least six (6) of those symbols.</a:t>
            </a:r>
          </a:p>
          <a:p>
            <a:pPr>
              <a:buNone/>
            </a:pPr>
            <a:endParaRPr lang="en-CA" sz="1400" dirty="0"/>
          </a:p>
          <a:p>
            <a:pPr>
              <a:buNone/>
            </a:pPr>
            <a:r>
              <a:rPr lang="en-CA" sz="1400" b="1" dirty="0"/>
              <a:t>TOPIC #6</a:t>
            </a:r>
            <a:r>
              <a:rPr lang="en-CA" sz="1400" dirty="0"/>
              <a:t>: Adults throughout the novel appear to be very poor role models for their children. In what ways do they fail? Demonstrate this with reference to Esperanza's parents</a:t>
            </a:r>
          </a:p>
          <a:p>
            <a:pPr>
              <a:buAutoNum type="arabicPeriod" startAt="2"/>
            </a:pPr>
            <a:endParaRPr lang="en-CA" sz="1600" dirty="0"/>
          </a:p>
          <a:p>
            <a:pPr>
              <a:buAutoNum type="arabicPeriod" startAt="2"/>
            </a:pPr>
            <a:endParaRPr lang="en-CA" sz="1600" dirty="0"/>
          </a:p>
          <a:p>
            <a:pPr>
              <a:buAutoNum type="arabicPeriod" startAt="2"/>
            </a:pPr>
            <a:endParaRPr lang="en-CA"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fontScale="85000" lnSpcReduction="20000"/>
          </a:bodyPr>
          <a:lstStyle/>
          <a:p>
            <a:pPr>
              <a:buNone/>
            </a:pPr>
            <a:r>
              <a:rPr lang="en-CA" sz="1600" dirty="0"/>
              <a:t>Developing and Organizing Content</a:t>
            </a:r>
          </a:p>
          <a:p>
            <a:pPr>
              <a:buNone/>
            </a:pPr>
            <a:r>
              <a:rPr lang="en-CA" sz="1600" dirty="0"/>
              <a:t>1.1 identify the topic, purpose, and audience for a variety of writing tasks</a:t>
            </a:r>
          </a:p>
          <a:p>
            <a:pPr>
              <a:buNone/>
            </a:pPr>
            <a:r>
              <a:rPr lang="en-CA" sz="1600" dirty="0"/>
              <a:t>1.2 generate, expand, explore, and focus ideas for potential writing tasks, using a variety of strategies and print, electronic, and other resources, as appropriate</a:t>
            </a:r>
          </a:p>
          <a:p>
            <a:pPr>
              <a:buNone/>
            </a:pPr>
            <a:r>
              <a:rPr lang="en-CA" sz="1600" dirty="0"/>
              <a:t>1.3 locate and select information to fully and effectively support ideas for writing, using a variety of strategies and print, electronic, and other resources, as appropriate</a:t>
            </a:r>
          </a:p>
          <a:p>
            <a:pPr>
              <a:buNone/>
            </a:pPr>
            <a:r>
              <a:rPr lang="en-CA" sz="1600" dirty="0"/>
              <a:t>1.4 identify, sort, and order main ideas and supporting details for writing tasks, using a variety of strategies and selecting the organizational pattern best suited to the content and the purpose for writing </a:t>
            </a:r>
          </a:p>
          <a:p>
            <a:pPr>
              <a:buNone/>
            </a:pPr>
            <a:r>
              <a:rPr lang="en-CA" sz="1600" dirty="0"/>
              <a:t>1.5 determine whether the ideas and information gathered are accurate and complete, interesting, and effectively meet the requirements of the writing task</a:t>
            </a:r>
          </a:p>
          <a:p>
            <a:pPr>
              <a:buNone/>
            </a:pPr>
            <a:r>
              <a:rPr lang="en-CA" sz="1600" dirty="0"/>
              <a:t>Using Knowledge of Form and Style</a:t>
            </a:r>
          </a:p>
          <a:p>
            <a:pPr>
              <a:buNone/>
            </a:pPr>
            <a:r>
              <a:rPr lang="en-CA" sz="1600" dirty="0"/>
              <a:t>2.1 write for different purposes and audiences using a variety of literary, informational, and graphic forms </a:t>
            </a:r>
          </a:p>
          <a:p>
            <a:pPr>
              <a:buNone/>
            </a:pPr>
            <a:r>
              <a:rPr lang="en-CA" sz="1600" dirty="0"/>
              <a:t>2.2 establish a distinctive and original voice in their writing, modifying language and tone skilfully and effectively to suit the form, audience, and purpose for writing</a:t>
            </a:r>
          </a:p>
          <a:p>
            <a:pPr>
              <a:buNone/>
            </a:pPr>
            <a:r>
              <a:rPr lang="en-CA" sz="1600" dirty="0"/>
              <a:t>2.3 use a wide range of descriptive and evocative words, phrases, and expressions precisely and imaginatively to make their writing clear, vivid, and compelling for their intended audience</a:t>
            </a:r>
          </a:p>
          <a:p>
            <a:pPr>
              <a:buNone/>
            </a:pPr>
            <a:r>
              <a:rPr lang="en-CA" sz="1600" dirty="0"/>
              <a:t>2.4 write complete sentences that communicate their meaning clearly and effectively, skilfully varying sentence type, structure, and length to suit different purposes and making smooth and logical transitions between ideas</a:t>
            </a:r>
          </a:p>
          <a:p>
            <a:pPr>
              <a:buNone/>
            </a:pPr>
            <a:r>
              <a:rPr lang="en-CA" sz="1600" dirty="0"/>
              <a:t>2.6 revise drafts to improve the content, organization, clarity, and style of their written work</a:t>
            </a:r>
          </a:p>
          <a:p>
            <a:pPr>
              <a:buNone/>
            </a:pPr>
            <a:r>
              <a:rPr lang="en-CA" sz="1600" dirty="0"/>
              <a:t>2.7 produce revised drafts of texts, including increasingly complex texts, written to meet criteria identified by the teacher, based on the curriculum expectations</a:t>
            </a:r>
          </a:p>
          <a:p>
            <a:pPr>
              <a:buNone/>
            </a:pPr>
            <a:endParaRPr lang="en-CA"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400" dirty="0"/>
              <a:t>Applying Knowledge of Conventions</a:t>
            </a:r>
          </a:p>
          <a:p>
            <a:pPr>
              <a:buNone/>
            </a:pPr>
            <a:r>
              <a:rPr lang="en-CA" sz="1400" dirty="0"/>
              <a:t>3.1 use knowledge of spelling rules and patterns, a variety of resources, and appropriate strategies to recognize and correct their own and others’ spelling errors</a:t>
            </a:r>
          </a:p>
          <a:p>
            <a:pPr>
              <a:buNone/>
            </a:pPr>
            <a:r>
              <a:rPr lang="en-CA" sz="1400" dirty="0"/>
              <a:t>3.2 build vocabulary for writing by confirming word meaning(s) and reviewing and refining word choice, using a variety of resources and strategies, as appropriate for the purpose </a:t>
            </a:r>
          </a:p>
          <a:p>
            <a:pPr>
              <a:buNone/>
            </a:pPr>
            <a:r>
              <a:rPr lang="en-CA" sz="1400" dirty="0"/>
              <a:t>3.3 use punctuation correctly and effectively to communicate their intended meaning</a:t>
            </a:r>
          </a:p>
          <a:p>
            <a:pPr>
              <a:buNone/>
            </a:pPr>
            <a:r>
              <a:rPr lang="en-CA" sz="1400" dirty="0"/>
              <a:t>3.4 use grammar conventions correctly and appropriately to communicate their intended meaning clearly and effectively</a:t>
            </a:r>
          </a:p>
          <a:p>
            <a:pPr>
              <a:buNone/>
            </a:pPr>
            <a:r>
              <a:rPr lang="en-CA" sz="1400" dirty="0"/>
              <a:t>3.5 regularly proofread and correct their writing</a:t>
            </a:r>
          </a:p>
          <a:p>
            <a:pPr>
              <a:buNone/>
            </a:pPr>
            <a:r>
              <a:rPr lang="en-CA" sz="1400" dirty="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a:t>3.7 produce pieces of published work to meet criteria identified by the teacher, based on the curriculum expectations</a:t>
            </a:r>
          </a:p>
          <a:p>
            <a:pPr>
              <a:buNone/>
            </a:pPr>
            <a:endParaRPr lang="en-CA"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400" dirty="0"/>
              <a:t>Reading For Meaning</a:t>
            </a:r>
          </a:p>
          <a:p>
            <a:pPr>
              <a:buNone/>
            </a:pPr>
            <a:r>
              <a:rPr lang="en-CA" sz="1400" dirty="0"/>
              <a:t>1.1 read a variety of student- and teacher-selected texts from diverse cultures and historical periods, identifying specific purposes for reading</a:t>
            </a:r>
          </a:p>
          <a:p>
            <a:pPr>
              <a:buNone/>
            </a:pPr>
            <a:r>
              <a:rPr lang="en-CA" sz="1400" dirty="0"/>
              <a:t>1.2 select and use, with increasing facility, the most appropriate reading comprehension strategies to understand texts, including complex and challenging texts </a:t>
            </a:r>
          </a:p>
          <a:p>
            <a:pPr>
              <a:buNone/>
            </a:pPr>
            <a:r>
              <a:rPr lang="en-CA" sz="1400" dirty="0"/>
              <a:t>1.3 identify the most important ideas and supporting details in texts, including complex and challenging texts</a:t>
            </a:r>
          </a:p>
          <a:p>
            <a:pPr>
              <a:buNone/>
            </a:pPr>
            <a:r>
              <a:rPr lang="en-CA" sz="1400" dirty="0"/>
              <a:t>1.4 make and explain inferences of increasing subtlety and insight about texts, including complex and challenging texts, supporting their explanations with well-chosen stated and implied ideas from the texts</a:t>
            </a:r>
          </a:p>
          <a:p>
            <a:pPr>
              <a:buNone/>
            </a:pPr>
            <a:r>
              <a:rPr lang="en-CA" sz="1400" dirty="0"/>
              <a:t>1.5 extend understanding of texts, including complex and challenging texts, by making rich and increasingly insightful connections between the ideas in them and personal knowledge, experience, and insights; other texts; and the world around them</a:t>
            </a:r>
          </a:p>
          <a:p>
            <a:pPr>
              <a:buNone/>
            </a:pPr>
            <a:r>
              <a:rPr lang="en-CA" sz="1400" dirty="0"/>
              <a:t>1.6 analyse texts in terms of the information, ideas, issues, or themes they explore, examining how various aspects of the texts contribute to the presentation or development of these elements</a:t>
            </a:r>
          </a:p>
          <a:p>
            <a:pPr>
              <a:buNone/>
            </a:pPr>
            <a:r>
              <a:rPr lang="en-CA" sz="1400" dirty="0"/>
              <a:t>1.7 evaluate the effectiveness of texts, including complex and challenging texts, using evidence from the text insightfully to support their opinions</a:t>
            </a:r>
          </a:p>
          <a:p>
            <a:pPr>
              <a:buNone/>
            </a:pPr>
            <a:endParaRPr lang="en-CA"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400" dirty="0"/>
              <a:t>Understanding Form and Style</a:t>
            </a:r>
          </a:p>
          <a:p>
            <a:pPr>
              <a:buNone/>
            </a:pPr>
            <a:r>
              <a:rPr lang="en-CA" sz="1400" dirty="0"/>
              <a:t>2.1 identify a variety of characteristics of literary, informational, and graphic text forms and demonstrate insight into the way they help communicate meaning</a:t>
            </a:r>
          </a:p>
          <a:p>
            <a:pPr>
              <a:buNone/>
            </a:pPr>
            <a:r>
              <a:rPr lang="en-CA" sz="1400" dirty="0"/>
              <a:t>2.2 identify a variety of text features and demonstrate insight into the way they communicate meaning</a:t>
            </a:r>
          </a:p>
          <a:p>
            <a:pPr>
              <a:buNone/>
            </a:pPr>
            <a:r>
              <a:rPr lang="en-CA" sz="1400" dirty="0"/>
              <a:t>2.3 identify a variety of elements of style in texts and explain how they help communicate meaning and enhance the effectiveness of the texts</a:t>
            </a:r>
          </a:p>
          <a:p>
            <a:pPr>
              <a:buNone/>
            </a:pPr>
            <a:endParaRPr lang="en-CA" sz="1400" dirty="0"/>
          </a:p>
          <a:p>
            <a:pPr>
              <a:buNone/>
            </a:pPr>
            <a:r>
              <a:rPr lang="en-CA" sz="1400" dirty="0"/>
              <a:t>Reading With Fluency</a:t>
            </a:r>
          </a:p>
          <a:p>
            <a:pPr>
              <a:buNone/>
            </a:pPr>
            <a:r>
              <a:rPr lang="en-CA" sz="1400" dirty="0"/>
              <a:t>3.1 automatically understand most words in a variety of reading contexts</a:t>
            </a:r>
          </a:p>
          <a:p>
            <a:pPr>
              <a:buNone/>
            </a:pPr>
            <a:r>
              <a:rPr lang="en-CA" sz="1400" dirty="0"/>
              <a:t>3.2 use decoding strategies effectively to read and understand unfamiliar words, including words of increasing difficulty</a:t>
            </a:r>
          </a:p>
          <a:p>
            <a:pPr>
              <a:buNone/>
            </a:pPr>
            <a:r>
              <a:rPr lang="en-CA" sz="1400" dirty="0"/>
              <a:t>3.3 regularly use a variety of strategies to explore and expand vocabulary, discerning shades of meaning and assessing the precision with which words are used in the texts they are reading</a:t>
            </a:r>
          </a:p>
          <a:p>
            <a:pPr>
              <a:buNone/>
            </a:pPr>
            <a:endParaRPr lang="en-CA"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fontScale="92500" lnSpcReduction="10000"/>
          </a:bodyPr>
          <a:lstStyle/>
          <a:p>
            <a:pPr>
              <a:buNone/>
            </a:pPr>
            <a:r>
              <a:rPr lang="en-CA" sz="1600" dirty="0"/>
              <a:t>Speaking To Communicate</a:t>
            </a:r>
          </a:p>
          <a:p>
            <a:pPr>
              <a:buNone/>
            </a:pPr>
            <a:r>
              <a:rPr lang="en-CA" sz="1600" dirty="0"/>
              <a:t>2.1 communicate orally for a wide range of purposes, using language effective for the intended audience</a:t>
            </a:r>
          </a:p>
          <a:p>
            <a:pPr>
              <a:buNone/>
            </a:pPr>
            <a:r>
              <a:rPr lang="en-CA" sz="1600" dirty="0"/>
              <a:t>2.2 demonstrate an understanding of a variety of interpersonal speaking strategies and adapt them to suit the purpose, situation, and audience, exhibiting sensitivity to cultural differences</a:t>
            </a:r>
          </a:p>
          <a:p>
            <a:pPr>
              <a:buNone/>
            </a:pPr>
            <a:r>
              <a:rPr lang="en-CA" sz="1600" dirty="0"/>
              <a:t>2.3 communicate in a clear, coherent manner, using a structure and style effective for the purpose, subject matter, and intended audience </a:t>
            </a:r>
          </a:p>
          <a:p>
            <a:pPr>
              <a:buNone/>
            </a:pPr>
            <a:r>
              <a:rPr lang="en-CA" sz="1600" dirty="0"/>
              <a:t>2.4 use the most appropriate words, phrases, and terminology, and a variety of stylistic devices, to communicate their meaning in a compelling way and to engage their intended audience</a:t>
            </a:r>
          </a:p>
          <a:p>
            <a:pPr>
              <a:buNone/>
            </a:pPr>
            <a:r>
              <a:rPr lang="en-CA" sz="1600" dirty="0"/>
              <a:t>2.5 identify a variety of vocal strategies, including tone, pace, pitch, and volume, and use them effectively and with sensitivity to audience needs and cultural differences</a:t>
            </a:r>
          </a:p>
          <a:p>
            <a:pPr>
              <a:buNone/>
            </a:pPr>
            <a:r>
              <a:rPr lang="en-CA" sz="1600" dirty="0"/>
              <a:t>2.6 identify a variety of non-verbal cues, including facial expressions, gestures, and eye contact, and use them effectively to help convey their meaning and with sensitivity to audience needs and cultural differences</a:t>
            </a:r>
          </a:p>
          <a:p>
            <a:pPr>
              <a:buNone/>
            </a:pPr>
            <a:r>
              <a:rPr lang="en-CA" sz="1600" dirty="0"/>
              <a:t>2.7 use a variety of audio-visual aids effectively to support and enhance oral presentations and to engage an audience </a:t>
            </a:r>
          </a:p>
          <a:p>
            <a:pPr>
              <a:buNone/>
            </a:pPr>
            <a:r>
              <a:rPr lang="en-CA" sz="1600" dirty="0"/>
              <a:t>Reflecting on Skills and Strategies</a:t>
            </a:r>
          </a:p>
          <a:p>
            <a:pPr>
              <a:buNone/>
            </a:pPr>
            <a:r>
              <a:rPr lang="en-CA" sz="1600" dirty="0"/>
              <a:t>3.2 identify a range of their skills in viewing, representing, reading, and writing and explain how the skills help them improve their oral communication skills</a:t>
            </a:r>
          </a:p>
          <a:p>
            <a:pPr>
              <a:buNone/>
            </a:pPr>
            <a:endParaRPr lang="en-CA"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889</TotalTime>
  <Words>1485</Words>
  <Application>Microsoft Office PowerPoint</Application>
  <PresentationFormat>On-screen Show (4:3)</PresentationFormat>
  <Paragraphs>91</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ENG4U Final Evaluation Visual and Oral Presentation</vt:lpstr>
      <vt:lpstr>Directions</vt:lpstr>
      <vt:lpstr>Requirements</vt:lpstr>
      <vt:lpstr>Topic Choices</vt:lpstr>
      <vt:lpstr>Expectations</vt:lpstr>
      <vt:lpstr>Expectations</vt:lpstr>
      <vt:lpstr>Expectations</vt:lpstr>
      <vt:lpstr>Expectations</vt:lpstr>
      <vt:lpstr>Expectations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gillian.matthews@sympatico.ca</cp:lastModifiedBy>
  <cp:revision>72</cp:revision>
  <dcterms:created xsi:type="dcterms:W3CDTF">2019-05-05T23:22:58Z</dcterms:created>
  <dcterms:modified xsi:type="dcterms:W3CDTF">2021-10-14T01:25:04Z</dcterms:modified>
</cp:coreProperties>
</file>