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2023-02-17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CHV20:Final Evaluation</a:t>
            </a:r>
            <a:br>
              <a:rPr lang="en-CA" sz="3200" dirty="0">
                <a:solidFill>
                  <a:srgbClr val="C00000"/>
                </a:solidFill>
              </a:rPr>
            </a:br>
            <a:r>
              <a:rPr lang="en-CA" sz="3200" dirty="0">
                <a:solidFill>
                  <a:srgbClr val="C00000"/>
                </a:solidFill>
              </a:rPr>
              <a:t>Oral and Visual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Using the Political Research and Inquiry Method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Choose a Social Issue in Canada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Assess the Rights and Responsibilities of Canadians and Their Civic Actions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Connect to other Global Societies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</a:rPr>
              <a:t>Own Opinions and Connections</a:t>
            </a:r>
          </a:p>
        </p:txBody>
      </p:sp>
      <p:pic>
        <p:nvPicPr>
          <p:cNvPr id="7170" name="Picture 2" descr="Image result for assignment pictures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825896" cy="1982838"/>
          </a:xfrm>
          <a:prstGeom prst="rect">
            <a:avLst/>
          </a:prstGeom>
          <a:noFill/>
        </p:spPr>
      </p:pic>
      <p:sp>
        <p:nvSpPr>
          <p:cNvPr id="6146" name="AutoShape 2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148" name="AutoShape 4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30" name="Picture 6" descr="Sewn Nylon Canadian Flag">
            <a:extLst>
              <a:ext uri="{FF2B5EF4-FFF2-40B4-BE49-F238E27FC236}">
                <a16:creationId xmlns:a16="http://schemas.microsoft.com/office/drawing/2014/main" id="{F1BD2BC1-3C15-ED77-F81F-E0C9CA5A9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38401"/>
            <a:ext cx="1605090" cy="12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Sewn Nylon Canadian Flag">
            <a:extLst>
              <a:ext uri="{FF2B5EF4-FFF2-40B4-BE49-F238E27FC236}">
                <a16:creationId xmlns:a16="http://schemas.microsoft.com/office/drawing/2014/main" id="{6E675B65-8B8B-66D6-2EBB-5EBCC6E3A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89" y="5338401"/>
            <a:ext cx="1605090" cy="12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347,962 Human Rights Images, Stock Photos &amp; Vectors ...">
            <a:extLst>
              <a:ext uri="{FF2B5EF4-FFF2-40B4-BE49-F238E27FC236}">
                <a16:creationId xmlns:a16="http://schemas.microsoft.com/office/drawing/2014/main" id="{F43F8A82-ED57-FA09-79BF-076FC10AD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7937"/>
            <a:ext cx="3642174" cy="212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Use the </a:t>
            </a:r>
            <a:r>
              <a:rPr lang="en-US" sz="2000" dirty="0">
                <a:solidFill>
                  <a:srgbClr val="C00000"/>
                </a:solidFill>
              </a:rPr>
              <a:t>Research and Inquiry Method </a:t>
            </a:r>
            <a:r>
              <a:rPr lang="en-US" sz="2000" dirty="0"/>
              <a:t>to locate </a:t>
            </a:r>
            <a:r>
              <a:rPr lang="en-US" sz="2000" dirty="0">
                <a:solidFill>
                  <a:srgbClr val="C00000"/>
                </a:solidFill>
              </a:rPr>
              <a:t>ONE Canadian Issue </a:t>
            </a:r>
            <a:r>
              <a:rPr lang="en-US" sz="2000" dirty="0"/>
              <a:t>at any level (Municipal, Provincial or Federal). **</a:t>
            </a:r>
            <a:r>
              <a:rPr lang="en-US" sz="2000" i="1" dirty="0">
                <a:solidFill>
                  <a:srgbClr val="C00000"/>
                </a:solidFill>
              </a:rPr>
              <a:t>see Slide 4 for Topic Selections</a:t>
            </a:r>
          </a:p>
          <a:p>
            <a:pPr marL="457200" indent="-457200">
              <a:buAutoNum type="arabicPeriod"/>
            </a:pPr>
            <a:r>
              <a:rPr lang="en-US" sz="2000" dirty="0"/>
              <a:t>Explain how your </a:t>
            </a:r>
            <a:r>
              <a:rPr lang="en-US" sz="2000" dirty="0">
                <a:solidFill>
                  <a:srgbClr val="C00000"/>
                </a:solidFill>
              </a:rPr>
              <a:t>Topic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affect the rights and responsibilities </a:t>
            </a:r>
            <a:r>
              <a:rPr lang="en-US" sz="2000" dirty="0"/>
              <a:t>of </a:t>
            </a:r>
            <a:r>
              <a:rPr lang="en-US" sz="2000" dirty="0">
                <a:solidFill>
                  <a:srgbClr val="C00000"/>
                </a:solidFill>
              </a:rPr>
              <a:t>Canadians and the role of government in protecting these rights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r>
              <a:rPr lang="en-US" sz="2000" dirty="0"/>
              <a:t>Explain how the </a:t>
            </a:r>
            <a:r>
              <a:rPr lang="en-US" sz="2000" dirty="0">
                <a:solidFill>
                  <a:srgbClr val="C00000"/>
                </a:solidFill>
              </a:rPr>
              <a:t>citizens of Canada </a:t>
            </a:r>
            <a:r>
              <a:rPr lang="en-US" sz="2000" dirty="0"/>
              <a:t>can </a:t>
            </a:r>
            <a:r>
              <a:rPr lang="en-US" sz="2000" dirty="0">
                <a:solidFill>
                  <a:srgbClr val="C00000"/>
                </a:solidFill>
              </a:rPr>
              <a:t>express their values, opinions and beliefs on this issue and take civic action </a:t>
            </a:r>
            <a:r>
              <a:rPr lang="en-US" sz="2000" dirty="0"/>
              <a:t>to support their views.</a:t>
            </a:r>
          </a:p>
          <a:p>
            <a:pPr marL="457200" indent="-457200">
              <a:buAutoNum type="arabicPeriod"/>
            </a:pPr>
            <a:r>
              <a:rPr lang="en-US" sz="2000" dirty="0"/>
              <a:t>Express your </a:t>
            </a:r>
            <a:r>
              <a:rPr lang="en-US" sz="2000" dirty="0">
                <a:solidFill>
                  <a:srgbClr val="C00000"/>
                </a:solidFill>
              </a:rPr>
              <a:t>own personal thinking </a:t>
            </a:r>
            <a:r>
              <a:rPr lang="en-US" sz="2000" dirty="0"/>
              <a:t>about this issue and explain how it is </a:t>
            </a:r>
            <a:r>
              <a:rPr lang="en-US" sz="2000" dirty="0">
                <a:solidFill>
                  <a:srgbClr val="C00000"/>
                </a:solidFill>
              </a:rPr>
              <a:t>similar or different in the international society </a:t>
            </a:r>
            <a:r>
              <a:rPr lang="en-US" sz="2000" dirty="0"/>
              <a:t>(ex. Your society).</a:t>
            </a:r>
          </a:p>
          <a:p>
            <a:pPr marL="457200" indent="-457200">
              <a:buAutoNum type="arabicPeriod"/>
            </a:pPr>
            <a:r>
              <a:rPr lang="en-US" sz="2000" dirty="0"/>
              <a:t>Choose a </a:t>
            </a:r>
            <a:r>
              <a:rPr lang="en-US" sz="2000" dirty="0">
                <a:solidFill>
                  <a:srgbClr val="C00000"/>
                </a:solidFill>
              </a:rPr>
              <a:t>format for your Presentation </a:t>
            </a:r>
            <a:r>
              <a:rPr lang="en-US" sz="2000" dirty="0"/>
              <a:t>(ex. Google Slides, Prezi, Canva etc.).Be creative!  Add pictures, </a:t>
            </a:r>
            <a:r>
              <a:rPr lang="en-US" sz="2000" dirty="0" err="1"/>
              <a:t>colour</a:t>
            </a:r>
            <a:r>
              <a:rPr lang="en-US" sz="2000" dirty="0"/>
              <a:t>, designs to  your Presentation!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Document your sources </a:t>
            </a:r>
            <a:r>
              <a:rPr lang="en-US" sz="2000" dirty="0"/>
              <a:t>at the end of your Presentation using APA/MLA Format</a:t>
            </a:r>
          </a:p>
          <a:p>
            <a:pPr marL="457200" indent="-457200">
              <a:buAutoNum type="arabicPeriod"/>
            </a:pPr>
            <a:endParaRPr lang="en-US" sz="20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Written Section</a:t>
            </a:r>
            <a:r>
              <a:rPr lang="en-US" sz="2000" dirty="0"/>
              <a:t>: Key Titles to show each Section; Answers to Guiding Questions in key Points; add pictures, photos, designs etc. 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Oral Presentation</a:t>
            </a:r>
            <a:r>
              <a:rPr lang="en-US" sz="2000" dirty="0"/>
              <a:t>: Speak confidently and naturally (5 minutes); Be ready to answer Discussion Questions</a:t>
            </a:r>
          </a:p>
          <a:p>
            <a:pPr marL="457200" indent="-457200">
              <a:buAutoNum type="arabicPeriod"/>
            </a:pPr>
            <a:r>
              <a:rPr lang="en-US" sz="2000" dirty="0"/>
              <a:t>Include your </a:t>
            </a:r>
            <a:r>
              <a:rPr lang="en-US" sz="2000" dirty="0">
                <a:solidFill>
                  <a:srgbClr val="C00000"/>
                </a:solidFill>
              </a:rPr>
              <a:t>own opinions, feelings, beliefs, experiences and connections to your Topic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C00000"/>
                </a:solidFill>
              </a:rPr>
              <a:t>Documentation of Sources</a:t>
            </a:r>
            <a:r>
              <a:rPr lang="en-US" sz="2000" dirty="0"/>
              <a:t>: Put your sources in APA/MLA Format</a:t>
            </a:r>
          </a:p>
          <a:p>
            <a:pPr marL="457200" indent="-457200">
              <a:buAutoNum type="arabicPeriod"/>
            </a:pPr>
            <a:r>
              <a:rPr lang="en-US" sz="2000" dirty="0"/>
              <a:t>Consult the </a:t>
            </a:r>
            <a:r>
              <a:rPr lang="en-US" sz="2000" dirty="0">
                <a:solidFill>
                  <a:srgbClr val="C00000"/>
                </a:solidFill>
              </a:rPr>
              <a:t>Assignment Directions and Upcoming Success Criteria</a:t>
            </a:r>
            <a:r>
              <a:rPr lang="en-US" sz="2000" dirty="0"/>
              <a:t>.</a:t>
            </a:r>
          </a:p>
          <a:p>
            <a:pPr marL="457200" indent="-457200">
              <a:buAutoNum type="arabicPeriod"/>
            </a:pPr>
            <a:endParaRPr lang="en-US" sz="2000" u="sng" dirty="0"/>
          </a:p>
          <a:p>
            <a:pPr marL="0" indent="0">
              <a:buNone/>
            </a:pPr>
            <a:endParaRPr lang="en-US" sz="20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B357-27EC-F731-4B20-3663B1C9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Topic Selections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974D3-34D0-8ADD-447D-94228ADFF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2000" dirty="0"/>
              <a:t>**You may choose any </a:t>
            </a:r>
            <a:r>
              <a:rPr lang="en-CA" sz="2000" dirty="0">
                <a:solidFill>
                  <a:srgbClr val="C00000"/>
                </a:solidFill>
              </a:rPr>
              <a:t>Canadian Issue at</a:t>
            </a:r>
            <a:r>
              <a:rPr lang="en-CA" sz="2000" dirty="0"/>
              <a:t> the Federal, Provincial or Municipal Level. **Be specific and break down your topic</a:t>
            </a:r>
          </a:p>
          <a:p>
            <a:pPr marL="0" indent="0">
              <a:buNone/>
            </a:pPr>
            <a:r>
              <a:rPr lang="en-CA" sz="2000" b="1" u="sng" dirty="0"/>
              <a:t>Possible Topics:</a:t>
            </a:r>
          </a:p>
          <a:p>
            <a:pPr marL="0" indent="0">
              <a:buNone/>
            </a:pPr>
            <a:r>
              <a:rPr lang="en-CA" sz="2000" dirty="0"/>
              <a:t>Healthcare</a:t>
            </a:r>
          </a:p>
          <a:p>
            <a:pPr marL="0" indent="0">
              <a:buNone/>
            </a:pPr>
            <a:r>
              <a:rPr lang="en-CA" sz="2000" dirty="0"/>
              <a:t>Education</a:t>
            </a:r>
          </a:p>
          <a:p>
            <a:pPr marL="0" indent="0">
              <a:buNone/>
            </a:pPr>
            <a:r>
              <a:rPr lang="en-CA" sz="2000" dirty="0"/>
              <a:t>Transportation</a:t>
            </a:r>
          </a:p>
          <a:p>
            <a:pPr marL="0" indent="0">
              <a:buNone/>
            </a:pPr>
            <a:r>
              <a:rPr lang="en-CA" sz="2000" dirty="0"/>
              <a:t>Technology</a:t>
            </a:r>
          </a:p>
          <a:p>
            <a:pPr marL="0" indent="0">
              <a:buNone/>
            </a:pPr>
            <a:r>
              <a:rPr lang="en-CA" sz="2000" dirty="0"/>
              <a:t>Business</a:t>
            </a:r>
          </a:p>
          <a:p>
            <a:pPr marL="0" indent="0">
              <a:buNone/>
            </a:pPr>
            <a:r>
              <a:rPr lang="en-CA" sz="2000" dirty="0"/>
              <a:t>Environment</a:t>
            </a:r>
          </a:p>
          <a:p>
            <a:pPr marL="0" indent="0">
              <a:buNone/>
            </a:pPr>
            <a:r>
              <a:rPr lang="en-CA" sz="2000" dirty="0"/>
              <a:t>Immigration</a:t>
            </a:r>
          </a:p>
          <a:p>
            <a:pPr marL="0" indent="0">
              <a:buNone/>
            </a:pPr>
            <a:r>
              <a:rPr lang="en-CA" sz="2000" dirty="0"/>
              <a:t>Aboriginal Rights</a:t>
            </a:r>
          </a:p>
          <a:p>
            <a:pPr marL="0" indent="0">
              <a:buNone/>
            </a:pPr>
            <a:r>
              <a:rPr lang="en-CA" sz="2000" dirty="0"/>
              <a:t>Family/Child Rights</a:t>
            </a:r>
          </a:p>
          <a:p>
            <a:pPr marL="0" indent="0">
              <a:buNone/>
            </a:pPr>
            <a:r>
              <a:rPr lang="en-CA" sz="2000" dirty="0"/>
              <a:t>Housing</a:t>
            </a:r>
          </a:p>
        </p:txBody>
      </p:sp>
    </p:spTree>
    <p:extLst>
      <p:ext uri="{BB962C8B-B14F-4D97-AF65-F5344CB8AC3E}">
        <p14:creationId xmlns:p14="http://schemas.microsoft.com/office/powerpoint/2010/main" val="240796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4093-A935-0A56-A20F-7FC1005D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Guiding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1185B-F518-81CC-E81A-D586AAECF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sz="2000" dirty="0"/>
              <a:t>**You may change these or adjust them to suit your presentation and interests.  You need a total of </a:t>
            </a:r>
            <a:r>
              <a:rPr lang="en-CA" sz="2000" dirty="0">
                <a:solidFill>
                  <a:srgbClr val="C00000"/>
                </a:solidFill>
              </a:rPr>
              <a:t>6 Questions</a:t>
            </a:r>
            <a:r>
              <a:rPr lang="en-CA" sz="2000" dirty="0"/>
              <a:t>. Each question can be on a separate slide</a:t>
            </a:r>
          </a:p>
          <a:p>
            <a:pPr marL="457200" indent="-457200">
              <a:buAutoNum type="arabicPeriod"/>
            </a:pPr>
            <a:r>
              <a:rPr lang="en-CA" sz="2000" dirty="0"/>
              <a:t>What is your </a:t>
            </a:r>
            <a:r>
              <a:rPr lang="en-CA" sz="2000" dirty="0">
                <a:solidFill>
                  <a:srgbClr val="C00000"/>
                </a:solidFill>
              </a:rPr>
              <a:t>Canadian Issue or Topic</a:t>
            </a:r>
            <a:r>
              <a:rPr lang="en-CA" sz="2000" dirty="0"/>
              <a:t>? </a:t>
            </a:r>
            <a:r>
              <a:rPr lang="en-CA" sz="2000" dirty="0">
                <a:solidFill>
                  <a:srgbClr val="C00000"/>
                </a:solidFill>
              </a:rPr>
              <a:t>What level </a:t>
            </a:r>
            <a:r>
              <a:rPr lang="en-CA" sz="2000" dirty="0"/>
              <a:t>is it at (Municipal, Provincial or Federal)?</a:t>
            </a:r>
          </a:p>
          <a:p>
            <a:pPr marL="457200" indent="-457200">
              <a:buAutoNum type="arabicPeriod"/>
            </a:pPr>
            <a:r>
              <a:rPr lang="en-CA" sz="2000" dirty="0"/>
              <a:t>How does your topic affect the </a:t>
            </a:r>
            <a:r>
              <a:rPr lang="en-CA" sz="2000" dirty="0">
                <a:solidFill>
                  <a:srgbClr val="C00000"/>
                </a:solidFill>
              </a:rPr>
              <a:t>rights and freedoms of Canadians</a:t>
            </a:r>
            <a:r>
              <a:rPr lang="en-CA" sz="2000" dirty="0"/>
              <a:t>?</a:t>
            </a:r>
          </a:p>
          <a:p>
            <a:pPr marL="457200" indent="-457200">
              <a:buAutoNum type="arabicPeriod"/>
            </a:pPr>
            <a:r>
              <a:rPr lang="en-CA" sz="2000" dirty="0"/>
              <a:t>What is the </a:t>
            </a:r>
            <a:r>
              <a:rPr lang="en-CA" sz="2000" dirty="0">
                <a:solidFill>
                  <a:srgbClr val="C00000"/>
                </a:solidFill>
              </a:rPr>
              <a:t>responsibility of the Canadian Government </a:t>
            </a:r>
            <a:r>
              <a:rPr lang="en-CA" sz="2000" dirty="0"/>
              <a:t>in </a:t>
            </a:r>
            <a:r>
              <a:rPr lang="en-CA" sz="2000" dirty="0">
                <a:solidFill>
                  <a:srgbClr val="C00000"/>
                </a:solidFill>
              </a:rPr>
              <a:t>protecting the rights of its citizens </a:t>
            </a:r>
            <a:r>
              <a:rPr lang="en-CA" sz="2000" dirty="0"/>
              <a:t>in your topic?</a:t>
            </a:r>
          </a:p>
          <a:p>
            <a:pPr marL="457200" indent="-457200">
              <a:buAutoNum type="arabicPeriod"/>
            </a:pPr>
            <a:r>
              <a:rPr lang="en-CA" sz="2000" dirty="0"/>
              <a:t>What can </a:t>
            </a:r>
            <a:r>
              <a:rPr lang="en-CA" sz="2000" dirty="0">
                <a:solidFill>
                  <a:srgbClr val="C00000"/>
                </a:solidFill>
              </a:rPr>
              <a:t>Canadian Citizens do to take civic action </a:t>
            </a:r>
            <a:r>
              <a:rPr lang="en-CA" sz="2000" dirty="0"/>
              <a:t>for their </a:t>
            </a:r>
            <a:r>
              <a:rPr lang="en-CA" sz="2000" dirty="0">
                <a:solidFill>
                  <a:srgbClr val="C00000"/>
                </a:solidFill>
              </a:rPr>
              <a:t>rights and freedoms</a:t>
            </a:r>
            <a:r>
              <a:rPr lang="en-CA" sz="2000" dirty="0"/>
              <a:t> in this Issue?</a:t>
            </a:r>
          </a:p>
          <a:p>
            <a:pPr marL="457200" indent="-457200">
              <a:buAutoNum type="arabicPeriod"/>
            </a:pPr>
            <a:r>
              <a:rPr lang="en-CA" sz="2000" dirty="0"/>
              <a:t>What are your </a:t>
            </a:r>
            <a:r>
              <a:rPr lang="en-CA" sz="2000" dirty="0">
                <a:solidFill>
                  <a:srgbClr val="C00000"/>
                </a:solidFill>
              </a:rPr>
              <a:t>opinions and personal connections </a:t>
            </a:r>
            <a:r>
              <a:rPr lang="en-CA" sz="2000" dirty="0"/>
              <a:t>to this topic?  Do you think this topic is </a:t>
            </a:r>
            <a:r>
              <a:rPr lang="en-CA" sz="2000" dirty="0">
                <a:solidFill>
                  <a:srgbClr val="C00000"/>
                </a:solidFill>
              </a:rPr>
              <a:t>harming the rights </a:t>
            </a:r>
            <a:r>
              <a:rPr lang="en-CA" sz="2000" dirty="0"/>
              <a:t>and </a:t>
            </a:r>
            <a:r>
              <a:rPr lang="en-CA" sz="2000" dirty="0">
                <a:solidFill>
                  <a:srgbClr val="C00000"/>
                </a:solidFill>
              </a:rPr>
              <a:t>freedoms of Canadian Citizens</a:t>
            </a:r>
            <a:r>
              <a:rPr lang="en-CA" sz="2000" dirty="0"/>
              <a:t>?  What is the solution?</a:t>
            </a:r>
          </a:p>
          <a:p>
            <a:pPr marL="457200" indent="-457200">
              <a:buAutoNum type="arabicPeriod"/>
            </a:pPr>
            <a:r>
              <a:rPr lang="en-CA" sz="2000" dirty="0"/>
              <a:t>Connect your topic to </a:t>
            </a:r>
            <a:r>
              <a:rPr lang="en-CA" sz="2000" dirty="0">
                <a:solidFill>
                  <a:srgbClr val="C00000"/>
                </a:solidFill>
              </a:rPr>
              <a:t>Your Society and/or the International Society</a:t>
            </a:r>
            <a:r>
              <a:rPr lang="en-CA" sz="2000" dirty="0"/>
              <a:t>.  What are the </a:t>
            </a:r>
            <a:r>
              <a:rPr lang="en-CA" sz="2000" dirty="0">
                <a:solidFill>
                  <a:srgbClr val="C00000"/>
                </a:solidFill>
              </a:rPr>
              <a:t>similarities/differences</a:t>
            </a:r>
            <a:r>
              <a:rPr lang="en-CA" sz="2000" dirty="0"/>
              <a:t>?  Explain.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2546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/>
              <a:t>A1.1 formulate different types of questions to guide investigations into issues, events, and/or developments of civic importance (e.g., factual questions:</a:t>
            </a:r>
          </a:p>
          <a:p>
            <a:pPr>
              <a:buNone/>
            </a:pPr>
            <a:r>
              <a:rPr lang="en-US" sz="1600" dirty="0"/>
              <a:t>A1.2 select and organize relevant evidence, data, and information on issues, events, and/or developments of civic importance from a variety of primary and secondary sources</a:t>
            </a:r>
          </a:p>
          <a:p>
            <a:pPr>
              <a:buNone/>
            </a:pPr>
            <a:r>
              <a:rPr lang="en-US" sz="1600" dirty="0"/>
              <a:t>A1.3 assess the credibility of sources relevant to their investigations</a:t>
            </a:r>
          </a:p>
          <a:p>
            <a:pPr>
              <a:buNone/>
            </a:pPr>
            <a:r>
              <a:rPr lang="en-US" sz="1600" dirty="0"/>
              <a:t>A1.4 interpret and </a:t>
            </a:r>
            <a:r>
              <a:rPr lang="en-US" sz="1600" dirty="0" err="1"/>
              <a:t>analyse</a:t>
            </a:r>
            <a:r>
              <a:rPr lang="en-US" sz="1600" dirty="0"/>
              <a:t> evidence, data, and information relevant to their investigations using various tools, strategies, and approaches appropriate for political inquiry</a:t>
            </a:r>
          </a:p>
          <a:p>
            <a:pPr>
              <a:buNone/>
            </a:pPr>
            <a:r>
              <a:rPr lang="en-US" sz="1600" dirty="0"/>
              <a:t>A1.5 use the concepts of political thinking (i.e., political significance, objectives and results, stability and change, political perspective) when </a:t>
            </a:r>
            <a:r>
              <a:rPr lang="en-US" sz="1600" dirty="0" err="1"/>
              <a:t>analysing</a:t>
            </a:r>
            <a:r>
              <a:rPr lang="en-US" sz="1600" dirty="0"/>
              <a:t> and evaluating evidence, data, and information and formulating conclusions and/or judgments about issues, events, and/or developments of civic importance</a:t>
            </a:r>
          </a:p>
          <a:p>
            <a:pPr>
              <a:buNone/>
            </a:pPr>
            <a:r>
              <a:rPr lang="en-US" sz="1600" dirty="0"/>
              <a:t>A1.6 evaluate and synthesize their findings to formulate conclusions and/or make informed judgements or predictions about the issues, events, and/or developments they are investigating </a:t>
            </a:r>
          </a:p>
          <a:p>
            <a:pPr>
              <a:buNone/>
            </a:pPr>
            <a:r>
              <a:rPr lang="en-US" sz="1600" dirty="0"/>
              <a:t>A1.7 communicate their ideas, arguments, and conclusions using various formats and styles, as appropriate for the intended audiences and purpose</a:t>
            </a:r>
          </a:p>
          <a:p>
            <a:pPr>
              <a:buNone/>
            </a:pPr>
            <a:r>
              <a:rPr lang="en-US" sz="1600" dirty="0"/>
              <a:t>A1.8 use accepted forms of documentation</a:t>
            </a:r>
          </a:p>
          <a:p>
            <a:pPr>
              <a:buNone/>
            </a:pPr>
            <a:r>
              <a:rPr lang="en-US" sz="1600" dirty="0"/>
              <a:t>A1.9 use appropriate terminology when communicating the results of their investigations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0B0F9-9962-1ED7-FCF5-C7E9749C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768DF-8C6F-DA88-DDBF-5F3198D6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B1.4 communicate their own position on some issues of civic importance at the local, national, and/or global level</a:t>
            </a:r>
          </a:p>
          <a:p>
            <a:pPr marL="0" indent="0">
              <a:buNone/>
            </a:pPr>
            <a:r>
              <a:rPr lang="en-US" sz="2000" dirty="0"/>
              <a:t>B2.2 explain, with reference to issues of civic importance, the roles and responsibilities of different levels of government in Canada</a:t>
            </a:r>
          </a:p>
          <a:p>
            <a:pPr marL="0" indent="0">
              <a:buNone/>
            </a:pPr>
            <a:r>
              <a:rPr lang="en-US" sz="2000" dirty="0"/>
              <a:t>B3.4 analyze rights and responsibilities of citizenship within a global context, including those related to international conventions, laws, and/or institutions</a:t>
            </a:r>
          </a:p>
          <a:p>
            <a:pPr marL="0" indent="0">
              <a:buNone/>
            </a:pPr>
            <a:r>
              <a:rPr lang="en-US" sz="2000" dirty="0"/>
              <a:t>C1.2 describe a variety of ways in which they could make a civic contribution at the local, national, and/or global level</a:t>
            </a:r>
          </a:p>
          <a:p>
            <a:pPr marL="0" indent="0">
              <a:buNone/>
            </a:pPr>
            <a:r>
              <a:rPr lang="en-US" sz="2000" dirty="0"/>
              <a:t>C1.3 explain how various actions can contribute to the common good at the local, national, and/ or global level </a:t>
            </a:r>
          </a:p>
          <a:p>
            <a:pPr marL="0" indent="0">
              <a:buNone/>
            </a:pPr>
            <a:r>
              <a:rPr lang="en-US" sz="2000" dirty="0"/>
              <a:t>C3.2 propose different courses of action that could be used to address a specific civic issue</a:t>
            </a:r>
          </a:p>
        </p:txBody>
      </p:sp>
    </p:spTree>
    <p:extLst>
      <p:ext uri="{BB962C8B-B14F-4D97-AF65-F5344CB8AC3E}">
        <p14:creationId xmlns:p14="http://schemas.microsoft.com/office/powerpoint/2010/main" val="428583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824</Words>
  <Application>Microsoft Office PowerPoint</Application>
  <PresentationFormat>On-screen Show (4:3)</PresentationFormat>
  <Paragraphs>60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CHV20:Final Evaluation Oral and Visual Presentation</vt:lpstr>
      <vt:lpstr>Directions</vt:lpstr>
      <vt:lpstr>Requirements</vt:lpstr>
      <vt:lpstr>Topic Selections</vt:lpstr>
      <vt:lpstr>Guiding Questions</vt:lpstr>
      <vt:lpstr>Expectations</vt:lpstr>
      <vt:lpstr>Expectations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gillian.matthews@sympatico.ca</cp:lastModifiedBy>
  <cp:revision>83</cp:revision>
  <dcterms:created xsi:type="dcterms:W3CDTF">2019-05-05T23:22:58Z</dcterms:created>
  <dcterms:modified xsi:type="dcterms:W3CDTF">2023-02-18T02:59:22Z</dcterms:modified>
</cp:coreProperties>
</file>