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4" r:id="rId4"/>
    <p:sldId id="266"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8"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2024-03-27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2024-03-27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2024-03-27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#3</a:t>
            </a:r>
            <a:br>
              <a:rPr lang="en-CA" sz="3200" dirty="0">
                <a:solidFill>
                  <a:srgbClr val="FF0000"/>
                </a:solidFill>
              </a:rPr>
            </a:br>
            <a:r>
              <a:rPr lang="en-CA" sz="3200" dirty="0">
                <a:solidFill>
                  <a:srgbClr val="FF0000"/>
                </a:solidFill>
              </a:rPr>
              <a:t>Opinion/Persuasive Essay</a:t>
            </a:r>
          </a:p>
        </p:txBody>
      </p:sp>
      <p:sp>
        <p:nvSpPr>
          <p:cNvPr id="3" name="Subtitle 2"/>
          <p:cNvSpPr>
            <a:spLocks noGrp="1"/>
          </p:cNvSpPr>
          <p:nvPr>
            <p:ph type="subTitle" idx="1"/>
          </p:nvPr>
        </p:nvSpPr>
        <p:spPr/>
        <p:txBody>
          <a:bodyPr>
            <a:normAutofit fontScale="70000" lnSpcReduction="20000"/>
          </a:bodyPr>
          <a:lstStyle/>
          <a:p>
            <a:r>
              <a:rPr lang="en-CA" sz="2400" i="1" dirty="0">
                <a:solidFill>
                  <a:schemeClr val="tx1"/>
                </a:solidFill>
              </a:rPr>
              <a:t>Topic Selection</a:t>
            </a:r>
          </a:p>
          <a:p>
            <a:r>
              <a:rPr lang="en-CA" sz="2400" i="1" dirty="0">
                <a:solidFill>
                  <a:schemeClr val="tx1"/>
                </a:solidFill>
              </a:rPr>
              <a:t>Brainstorming/Research</a:t>
            </a:r>
          </a:p>
          <a:p>
            <a:r>
              <a:rPr lang="en-CA" sz="2400" i="1" dirty="0">
                <a:solidFill>
                  <a:schemeClr val="tx1"/>
                </a:solidFill>
              </a:rPr>
              <a:t>Thesis Statement</a:t>
            </a:r>
          </a:p>
          <a:p>
            <a:r>
              <a:rPr lang="en-CA" sz="2400" i="1" dirty="0">
                <a:solidFill>
                  <a:schemeClr val="tx1"/>
                </a:solidFill>
              </a:rPr>
              <a:t>Planning/Drafting</a:t>
            </a:r>
          </a:p>
          <a:p>
            <a:r>
              <a:rPr lang="en-CA" sz="2400" i="1" dirty="0">
                <a:solidFill>
                  <a:schemeClr val="tx1"/>
                </a:solidFill>
              </a:rPr>
              <a:t>Revising/Editing</a:t>
            </a:r>
          </a:p>
          <a:p>
            <a:r>
              <a:rPr lang="en-CA" sz="2400" i="1" dirty="0">
                <a:solidFill>
                  <a:schemeClr val="tx1"/>
                </a:solidFill>
              </a:rPr>
              <a:t>Publishing</a:t>
            </a:r>
          </a:p>
          <a:p>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2290" name="Picture 2" descr="Critical Essay Writing Process - Programming Insider"/>
          <p:cNvPicPr>
            <a:picLocks noChangeAspect="1" noChangeArrowheads="1"/>
          </p:cNvPicPr>
          <p:nvPr/>
        </p:nvPicPr>
        <p:blipFill>
          <a:blip r:embed="rId4" cstate="print"/>
          <a:srcRect/>
          <a:stretch>
            <a:fillRect/>
          </a:stretch>
        </p:blipFill>
        <p:spPr bwMode="auto">
          <a:xfrm>
            <a:off x="5868144" y="116632"/>
            <a:ext cx="3014605" cy="16561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fontScale="77500" lnSpcReduction="20000"/>
          </a:bodyPr>
          <a:lstStyle/>
          <a:p>
            <a:pPr marL="457200" indent="-457200">
              <a:buAutoNum type="arabicPeriod"/>
            </a:pPr>
            <a:r>
              <a:rPr lang="en-CA" sz="2000" b="1" dirty="0"/>
              <a:t>Select a topic </a:t>
            </a:r>
            <a:r>
              <a:rPr lang="en-CA" sz="2000" dirty="0"/>
              <a:t>that interests you and that you feel strongly about. **See the </a:t>
            </a:r>
            <a:r>
              <a:rPr lang="en-CA" sz="2000" b="1" dirty="0"/>
              <a:t>Essay Structure PPT </a:t>
            </a:r>
            <a:r>
              <a:rPr lang="en-CA" sz="2000" dirty="0"/>
              <a:t>for suggestions.</a:t>
            </a:r>
          </a:p>
          <a:p>
            <a:pPr marL="457200" indent="-457200">
              <a:buAutoNum type="arabicPeriod"/>
            </a:pPr>
            <a:endParaRPr lang="en-CA" sz="2000" dirty="0"/>
          </a:p>
          <a:p>
            <a:pPr marL="457200" indent="-457200">
              <a:buAutoNum type="arabicPeriod"/>
            </a:pPr>
            <a:r>
              <a:rPr lang="en-CA" sz="2000" dirty="0"/>
              <a:t>Perform some research and gather ideas to </a:t>
            </a:r>
            <a:r>
              <a:rPr lang="en-CA" sz="2000" b="1" dirty="0"/>
              <a:t>build your Opinion/Thesis Statement.  **See Essay Structure PPT</a:t>
            </a:r>
          </a:p>
          <a:p>
            <a:pPr marL="457200" indent="-457200">
              <a:buAutoNum type="arabicPeriod"/>
            </a:pPr>
            <a:endParaRPr lang="en-CA" sz="2000" b="1" dirty="0"/>
          </a:p>
          <a:p>
            <a:pPr marL="457200" indent="-457200">
              <a:buAutoNum type="arabicPeriod"/>
            </a:pPr>
            <a:r>
              <a:rPr lang="en-CA" sz="2000" dirty="0"/>
              <a:t>Follow the </a:t>
            </a:r>
            <a:r>
              <a:rPr lang="en-CA" sz="2000" b="1" dirty="0"/>
              <a:t>Plan and Paragraph format </a:t>
            </a:r>
            <a:r>
              <a:rPr lang="en-CA" sz="2000" dirty="0"/>
              <a:t>to construct your essay. 350-500 words. </a:t>
            </a:r>
            <a:r>
              <a:rPr lang="en-CA" sz="2000" b="1" dirty="0"/>
              <a:t>**Put all research into your own words.</a:t>
            </a:r>
          </a:p>
          <a:p>
            <a:pPr marL="457200" indent="-457200">
              <a:buAutoNum type="arabicPeriod"/>
            </a:pPr>
            <a:endParaRPr lang="en-CA" sz="2000" b="1" dirty="0"/>
          </a:p>
          <a:p>
            <a:pPr marL="457200" indent="-457200">
              <a:buAutoNum type="arabicPeriod"/>
            </a:pPr>
            <a:r>
              <a:rPr lang="en-CA" sz="2000" b="1" dirty="0"/>
              <a:t>Review/Edit your Draft. **Use the same draft from your AS Learning Opinion Essay.</a:t>
            </a:r>
          </a:p>
          <a:p>
            <a:pPr marL="457200" indent="-457200">
              <a:buAutoNum type="arabicPeriod"/>
            </a:pPr>
            <a:endParaRPr lang="en-CA" sz="2000" b="1" dirty="0"/>
          </a:p>
          <a:p>
            <a:pPr marL="457200" indent="-457200">
              <a:buAutoNum type="arabicPeriod"/>
            </a:pPr>
            <a:r>
              <a:rPr lang="en-CA" sz="2000" b="1" dirty="0"/>
              <a:t>Polish/publish your essay. </a:t>
            </a:r>
            <a:endParaRPr lang="en-CA" sz="2000" dirty="0"/>
          </a:p>
          <a:p>
            <a:pPr marL="457200" indent="-457200">
              <a:buAutoNum type="arabicPeriod"/>
            </a:pPr>
            <a:endParaRPr lang="en-CA" sz="2000" dirty="0"/>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endParaRPr lang="en-CA" sz="2000" dirty="0"/>
          </a:p>
          <a:p>
            <a:pPr marL="457200" indent="-457200">
              <a:buAutoNum type="arabicPeriod"/>
            </a:pPr>
            <a:r>
              <a:rPr lang="en-CA" sz="2000" dirty="0"/>
              <a:t>Put all paragraphs into your </a:t>
            </a:r>
            <a:r>
              <a:rPr lang="en-CA" sz="2000" b="1" dirty="0"/>
              <a:t>own words</a:t>
            </a:r>
            <a:r>
              <a:rPr lang="en-CA" sz="2000" dirty="0"/>
              <a:t>. </a:t>
            </a:r>
            <a:r>
              <a:rPr lang="en-CA" sz="2000" b="1" dirty="0"/>
              <a:t>Do not plagiarize.  </a:t>
            </a:r>
            <a:r>
              <a:rPr lang="en-CA" sz="2000" dirty="0"/>
              <a:t>Your essay and analysis must be in your own words. Use the </a:t>
            </a:r>
            <a:r>
              <a:rPr lang="en-CA" sz="2000" b="1" dirty="0"/>
              <a:t>APA/MLA Citation Guidelines </a:t>
            </a:r>
            <a:r>
              <a:rPr lang="en-CA" sz="2000" dirty="0"/>
              <a:t>for your </a:t>
            </a:r>
            <a:r>
              <a:rPr lang="en-CA" sz="2000" b="1" dirty="0"/>
              <a:t>Reference Page</a:t>
            </a:r>
            <a:r>
              <a:rPr lang="en-CA" sz="2000" dirty="0"/>
              <a:t>. **See Essay Structure PPT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Essay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3-5 Paragraphs, see Essay Structure PPT</a:t>
            </a:r>
          </a:p>
          <a:p>
            <a:pPr marL="457200" indent="-457200">
              <a:buAutoNum type="arabicPeriod" startAt="3"/>
            </a:pPr>
            <a:r>
              <a:rPr lang="en-CA" sz="2000" b="1" dirty="0"/>
              <a:t>Remember to use your own words </a:t>
            </a:r>
            <a:r>
              <a:rPr lang="en-CA" sz="2000" dirty="0"/>
              <a:t>to </a:t>
            </a:r>
            <a:r>
              <a:rPr lang="en-CA" sz="2000" b="1" dirty="0"/>
              <a:t>avoid plagiarizing</a:t>
            </a:r>
            <a:r>
              <a:rPr lang="en-CA" sz="2000" dirty="0"/>
              <a:t>.  Put any words or phrases from the poem in Quotations using APA/MLA Guidelines.</a:t>
            </a:r>
          </a:p>
          <a:p>
            <a:pPr marL="457200" indent="-457200">
              <a:buAutoNum type="arabicPeriod" startAt="3"/>
            </a:pPr>
            <a:r>
              <a:rPr lang="en-CA" sz="2000" dirty="0"/>
              <a:t>Show the teacher </a:t>
            </a:r>
            <a:r>
              <a:rPr lang="en-CA" sz="2000" b="1" dirty="0"/>
              <a:t>your plans and work BEFORE posting </a:t>
            </a:r>
            <a:r>
              <a:rPr lang="en-CA" sz="2000" dirty="0"/>
              <a:t>for your </a:t>
            </a:r>
            <a:r>
              <a:rPr lang="en-CA" sz="2000" b="1" dirty="0"/>
              <a:t>Of Learning Observation/Discussion Progress Mark.</a:t>
            </a:r>
          </a:p>
          <a:p>
            <a:pPr marL="457200" indent="-457200">
              <a:buAutoNum type="arabicPeriod" startAt="3"/>
            </a:pPr>
            <a:r>
              <a:rPr lang="en-CA" sz="2000" dirty="0"/>
              <a:t>Add your </a:t>
            </a:r>
            <a:r>
              <a:rPr lang="en-CA" sz="2000" b="1" dirty="0"/>
              <a:t>Reference Page according to APA/MLA Guidelines</a:t>
            </a:r>
            <a:r>
              <a:rPr lang="en-CA" sz="2000" dirty="0"/>
              <a:t>.</a:t>
            </a:r>
          </a:p>
          <a:p>
            <a:pPr marL="457200" indent="-457200">
              <a:buNone/>
            </a:pPr>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TotalTime>
  <Words>738</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ENG4U Assignment #3 Opinion/Persuasive Essay</vt:lpstr>
      <vt:lpstr>Directions</vt:lpstr>
      <vt:lpstr>Requirements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 Matthews</cp:lastModifiedBy>
  <cp:revision>117</cp:revision>
  <dcterms:created xsi:type="dcterms:W3CDTF">2019-05-05T23:22:58Z</dcterms:created>
  <dcterms:modified xsi:type="dcterms:W3CDTF">2024-03-27T16:03:34Z</dcterms:modified>
</cp:coreProperties>
</file>