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Bookman Old Style" panose="02050604050505020204" pitchFamily="18" charset="0"/>
      <p:regular r:id="rId21"/>
      <p:bold r:id="rId22"/>
      <p:italic r:id="rId23"/>
      <p:boldItalic r:id="rId24"/>
    </p:embeddedFont>
    <p:embeddedFont>
      <p:font typeface="Libre Franklin"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1"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3"/>
        <p:cNvGrpSpPr/>
        <p:nvPr/>
      </p:nvGrpSpPr>
      <p:grpSpPr>
        <a:xfrm>
          <a:off x="0" y="0"/>
          <a:ext cx="0" cy="0"/>
          <a:chOff x="0" y="0"/>
          <a:chExt cx="0" cy="0"/>
        </a:xfrm>
      </p:grpSpPr>
      <p:sp>
        <p:nvSpPr>
          <p:cNvPr id="84" name="Google Shape;84;p12"/>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12"/>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12"/>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a:spLocks noGrp="1"/>
          </p:cNvSpPr>
          <p:nvPr>
            <p:ph type="pic" idx="2"/>
          </p:nvPr>
        </p:nvSpPr>
        <p:spPr>
          <a:xfrm>
            <a:off x="15" y="0"/>
            <a:ext cx="12191985" cy="4578350"/>
          </a:xfrm>
          <a:prstGeom prst="rect">
            <a:avLst/>
          </a:prstGeom>
          <a:solidFill>
            <a:srgbClr val="D8D8D8"/>
          </a:solidFill>
          <a:ln>
            <a:noFill/>
          </a:ln>
        </p:spPr>
      </p:sp>
      <p:sp>
        <p:nvSpPr>
          <p:cNvPr id="94" name="Google Shape;94;p13"/>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6" name="Google Shape;96;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1"/>
        <p:cNvGrpSpPr/>
        <p:nvPr/>
      </p:nvGrpSpPr>
      <p:grpSpPr>
        <a:xfrm>
          <a:off x="0" y="0"/>
          <a:ext cx="0" cy="0"/>
          <a:chOff x="0" y="0"/>
          <a:chExt cx="0" cy="0"/>
        </a:xfrm>
      </p:grpSpPr>
      <p:sp>
        <p:nvSpPr>
          <p:cNvPr id="42" name="Google Shape;42;p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45" name="Google Shape;45;p6"/>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46" name="Google Shape;46;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9"/>
        <p:cNvGrpSpPr/>
        <p:nvPr/>
      </p:nvGrpSpPr>
      <p:grpSpPr>
        <a:xfrm>
          <a:off x="0" y="0"/>
          <a:ext cx="0" cy="0"/>
          <a:chOff x="0" y="0"/>
          <a:chExt cx="0" cy="0"/>
        </a:xfrm>
      </p:grpSpPr>
      <p:sp>
        <p:nvSpPr>
          <p:cNvPr id="50" name="Google Shape;50;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3" name="Google Shape;53;p7"/>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4" name="Google Shape;54;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8"/>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7" name="Google Shape;67;p9"/>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9"/>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9" name="Google Shape;69;p9"/>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8"/>
        <p:cNvGrpSpPr/>
        <p:nvPr/>
      </p:nvGrpSpPr>
      <p:grpSpPr>
        <a:xfrm>
          <a:off x="0" y="0"/>
          <a:ext cx="0" cy="0"/>
          <a:chOff x="0" y="0"/>
          <a:chExt cx="0" cy="0"/>
        </a:xfrm>
      </p:grpSpPr>
      <p:sp>
        <p:nvSpPr>
          <p:cNvPr id="79" name="Google Shape;79;p1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31" name="Google Shape;31;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 name="Google Shape;32;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3" name="Google Shape;33;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p4"/>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Google Shape;103;p1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104" name="Google Shape;104;p14"/>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05" name="Google Shape;105;p14"/>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06" name="Google Shape;106;p14"/>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Careers</a:t>
            </a:r>
            <a:endParaRPr/>
          </a:p>
        </p:txBody>
      </p:sp>
      <p:cxnSp>
        <p:nvCxnSpPr>
          <p:cNvPr id="107" name="Google Shape;107;p14"/>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08" name="Google Shape;108;p1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7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5"/>
        <p:cNvGrpSpPr/>
        <p:nvPr/>
      </p:nvGrpSpPr>
      <p:grpSpPr>
        <a:xfrm>
          <a:off x="0" y="0"/>
          <a:ext cx="0" cy="0"/>
          <a:chOff x="0" y="0"/>
          <a:chExt cx="0" cy="0"/>
        </a:xfrm>
      </p:grpSpPr>
      <p:sp>
        <p:nvSpPr>
          <p:cNvPr id="216" name="Google Shape;216;p23"/>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Minimum Wage</a:t>
            </a:r>
            <a:endParaRPr sz="4000">
              <a:solidFill>
                <a:srgbClr val="FFFFFF"/>
              </a:solidFill>
            </a:endParaRPr>
          </a:p>
        </p:txBody>
      </p:sp>
      <p:cxnSp>
        <p:nvCxnSpPr>
          <p:cNvPr id="218" name="Google Shape;218;p23"/>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19" name="Google Shape;219;p23"/>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lnSpcReduction="10000"/>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In Ontario, general minimum wage is $17.20/hour (as of October 2024)</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However, there are different wages for:</a:t>
            </a:r>
            <a:endParaRPr dirty="0"/>
          </a:p>
          <a:p>
            <a:pPr marL="384048" lvl="1" indent="-182880" algn="l" rtl="0">
              <a:lnSpc>
                <a:spcPct val="100000"/>
              </a:lnSpc>
              <a:spcBef>
                <a:spcPts val="400"/>
              </a:spcBef>
              <a:spcAft>
                <a:spcPts val="0"/>
              </a:spcAft>
              <a:buClr>
                <a:srgbClr val="FFFFFF"/>
              </a:buClr>
              <a:buSzPts val="1600"/>
              <a:buFont typeface="Noto Sans Symbols"/>
              <a:buChar char="⮚"/>
            </a:pPr>
            <a:r>
              <a:rPr lang="en-US" sz="1600" dirty="0">
                <a:solidFill>
                  <a:srgbClr val="FFFFFF"/>
                </a:solidFill>
              </a:rPr>
              <a:t>Students or anyone under 18 years of age – $14.60-$15.60/hour </a:t>
            </a:r>
            <a:endParaRPr dirty="0"/>
          </a:p>
          <a:p>
            <a:pPr marL="384048" lvl="1" indent="-182880" algn="l" rtl="0">
              <a:lnSpc>
                <a:spcPct val="100000"/>
              </a:lnSpc>
              <a:spcBef>
                <a:spcPts val="600"/>
              </a:spcBef>
              <a:spcAft>
                <a:spcPts val="0"/>
              </a:spcAft>
              <a:buClr>
                <a:srgbClr val="FFFFFF"/>
              </a:buClr>
              <a:buSzPts val="1600"/>
              <a:buFont typeface="Noto Sans Symbols"/>
              <a:buChar char="⮚"/>
            </a:pPr>
            <a:r>
              <a:rPr lang="en-US" sz="1600" dirty="0">
                <a:solidFill>
                  <a:srgbClr val="FFFFFF"/>
                </a:solidFill>
              </a:rPr>
              <a:t>Servers - $16.75/hour – this used to be different and is now the same as general </a:t>
            </a:r>
            <a:endParaRPr sz="1600" dirty="0">
              <a:solidFill>
                <a:srgbClr val="FFFFFF"/>
              </a:solidFill>
            </a:endParaRPr>
          </a:p>
        </p:txBody>
      </p:sp>
      <p:pic>
        <p:nvPicPr>
          <p:cNvPr id="220" name="Google Shape;220;p23" descr="Money Really Does Lead to a More Satisfying Life - The New York Times"/>
          <p:cNvPicPr preferRelativeResize="0"/>
          <p:nvPr/>
        </p:nvPicPr>
        <p:blipFill rotWithShape="1">
          <a:blip r:embed="rId3">
            <a:alphaModFix/>
          </a:blip>
          <a:srcRect l="17535" r="2503"/>
          <a:stretch/>
        </p:blipFill>
        <p:spPr>
          <a:xfrm>
            <a:off x="4654296" y="10"/>
            <a:ext cx="7537703" cy="68579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7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4"/>
        <p:cNvGrpSpPr/>
        <p:nvPr/>
      </p:nvGrpSpPr>
      <p:grpSpPr>
        <a:xfrm>
          <a:off x="0" y="0"/>
          <a:ext cx="0" cy="0"/>
          <a:chOff x="0" y="0"/>
          <a:chExt cx="0" cy="0"/>
        </a:xfrm>
      </p:grpSpPr>
      <p:sp>
        <p:nvSpPr>
          <p:cNvPr id="225" name="Google Shape;225;p24"/>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2500"/>
              <a:buFont typeface="Bookman Old Style"/>
              <a:buNone/>
            </a:pPr>
            <a:r>
              <a:rPr lang="en-US" sz="2500">
                <a:solidFill>
                  <a:srgbClr val="FFFFFF"/>
                </a:solidFill>
              </a:rPr>
              <a:t>Maternity/Parental Leave</a:t>
            </a:r>
            <a:endParaRPr sz="2500">
              <a:solidFill>
                <a:srgbClr val="FFFFFF"/>
              </a:solidFill>
            </a:endParaRPr>
          </a:p>
        </p:txBody>
      </p:sp>
      <p:cxnSp>
        <p:nvCxnSpPr>
          <p:cNvPr id="227" name="Google Shape;227;p24"/>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28" name="Google Shape;228;p24"/>
          <p:cNvSpPr txBox="1">
            <a:spLocks noGrp="1"/>
          </p:cNvSpPr>
          <p:nvPr>
            <p:ph type="body" idx="1"/>
          </p:nvPr>
        </p:nvSpPr>
        <p:spPr>
          <a:xfrm>
            <a:off x="353961" y="2523849"/>
            <a:ext cx="4031226" cy="4044097"/>
          </a:xfrm>
          <a:prstGeom prst="rect">
            <a:avLst/>
          </a:prstGeom>
          <a:noFill/>
          <a:ln>
            <a:noFill/>
          </a:ln>
        </p:spPr>
        <p:txBody>
          <a:bodyPr spcFirstLastPara="1" wrap="square" lIns="0" tIns="45700" rIns="0" bIns="45700" anchor="t" anchorCtr="0">
            <a:normAutofit fontScale="85000" lnSpcReduction="10000"/>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Applies to women who are away from work to care for their newborn or newly adopted child</a:t>
            </a:r>
          </a:p>
          <a:p>
            <a:pPr marL="0" lvl="0" indent="0" algn="l" rtl="0">
              <a:lnSpc>
                <a:spcPct val="110000"/>
              </a:lnSpc>
              <a:spcBef>
                <a:spcPts val="0"/>
              </a:spcBef>
              <a:spcAft>
                <a:spcPts val="0"/>
              </a:spcAft>
              <a:buSzPts val="1800"/>
              <a:buNone/>
            </a:pPr>
            <a:endParaRPr lang="en-US" sz="1800" dirty="0">
              <a:solidFill>
                <a:srgbClr val="FFFFFF"/>
              </a:solidFill>
            </a:endParaRPr>
          </a:p>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Note that this can apply to fathers and then it is called Paternity Leave.  Some couples choose to split the time off. This may occur if the woman earns more money</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Mat leave is taken for 15 weeks and then you take ‘parental leave’ for up to 40 weeks</a:t>
            </a:r>
            <a:endParaRPr dirty="0"/>
          </a:p>
          <a:p>
            <a:pPr marL="384048" lvl="1" indent="-182880" algn="l" rtl="0">
              <a:lnSpc>
                <a:spcPct val="100000"/>
              </a:lnSpc>
              <a:spcBef>
                <a:spcPts val="400"/>
              </a:spcBef>
              <a:spcAft>
                <a:spcPts val="0"/>
              </a:spcAft>
              <a:buClr>
                <a:srgbClr val="FFFFFF"/>
              </a:buClr>
              <a:buSzPts val="1600"/>
              <a:buFont typeface="Noto Sans Symbols"/>
              <a:buChar char="⮚"/>
            </a:pPr>
            <a:r>
              <a:rPr lang="en-US" sz="1600" dirty="0">
                <a:solidFill>
                  <a:srgbClr val="FFFFFF"/>
                </a:solidFill>
              </a:rPr>
              <a:t>You receive 55% of your regular pay (or up to $595/week)</a:t>
            </a:r>
            <a:endParaRPr dirty="0"/>
          </a:p>
          <a:p>
            <a:pPr marL="384048" lvl="1" indent="-182880" algn="l" rtl="0">
              <a:lnSpc>
                <a:spcPct val="100000"/>
              </a:lnSpc>
              <a:spcBef>
                <a:spcPts val="600"/>
              </a:spcBef>
              <a:spcAft>
                <a:spcPts val="0"/>
              </a:spcAft>
              <a:buClr>
                <a:srgbClr val="FFFFFF"/>
              </a:buClr>
              <a:buSzPts val="1600"/>
              <a:buFont typeface="Noto Sans Symbols"/>
              <a:buChar char="⮚"/>
            </a:pPr>
            <a:r>
              <a:rPr lang="en-US" sz="1600" dirty="0">
                <a:solidFill>
                  <a:srgbClr val="FFFFFF"/>
                </a:solidFill>
              </a:rPr>
              <a:t> Can also apply for ‘extended’ parental leave but you only earn 33% of your regular pay or $357/week</a:t>
            </a:r>
          </a:p>
        </p:txBody>
      </p:sp>
      <p:pic>
        <p:nvPicPr>
          <p:cNvPr id="229" name="Google Shape;229;p24" descr="Ditch Maternity Leave For Parental Leave – Here&amp;#39;s Why - Insperity"/>
          <p:cNvPicPr preferRelativeResize="0"/>
          <p:nvPr/>
        </p:nvPicPr>
        <p:blipFill rotWithShape="1">
          <a:blip r:embed="rId3">
            <a:alphaModFix/>
          </a:blip>
          <a:srcRect l="20967" r="21331" b="3"/>
          <a:stretch/>
        </p:blipFill>
        <p:spPr>
          <a:xfrm>
            <a:off x="4654296" y="10"/>
            <a:ext cx="7537703" cy="68579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3"/>
        <p:cNvGrpSpPr/>
        <p:nvPr/>
      </p:nvGrpSpPr>
      <p:grpSpPr>
        <a:xfrm>
          <a:off x="0" y="0"/>
          <a:ext cx="0" cy="0"/>
          <a:chOff x="0" y="0"/>
          <a:chExt cx="0" cy="0"/>
        </a:xfrm>
      </p:grpSpPr>
      <p:sp>
        <p:nvSpPr>
          <p:cNvPr id="234" name="Google Shape;234;p25"/>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5"/>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Leaves of Absence</a:t>
            </a:r>
            <a:endParaRPr sz="4000">
              <a:solidFill>
                <a:srgbClr val="FFFFFF"/>
              </a:solidFill>
            </a:endParaRPr>
          </a:p>
        </p:txBody>
      </p:sp>
      <p:cxnSp>
        <p:nvCxnSpPr>
          <p:cNvPr id="236" name="Google Shape;236;p25"/>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37" name="Google Shape;237;p25"/>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lnSpcReduction="10000"/>
          </a:bodyPr>
          <a:lstStyle/>
          <a:p>
            <a:pPr marL="91440" lvl="0" indent="-114300" algn="l" rtl="0">
              <a:lnSpc>
                <a:spcPct val="110000"/>
              </a:lnSpc>
              <a:spcBef>
                <a:spcPts val="0"/>
              </a:spcBef>
              <a:spcAft>
                <a:spcPts val="0"/>
              </a:spcAft>
              <a:buSzPts val="1800"/>
              <a:buFont typeface="Noto Sans Symbols"/>
              <a:buChar char="⮚"/>
            </a:pPr>
            <a:r>
              <a:rPr lang="en-US" sz="1800">
                <a:solidFill>
                  <a:srgbClr val="FFFFFF"/>
                </a:solidFill>
              </a:rPr>
              <a:t> Employees are entitled to unpaid leave for the following:</a:t>
            </a:r>
            <a:endParaRPr/>
          </a:p>
          <a:p>
            <a:pPr marL="384048" lvl="1" indent="-182880" algn="l" rtl="0">
              <a:lnSpc>
                <a:spcPct val="100000"/>
              </a:lnSpc>
              <a:spcBef>
                <a:spcPts val="400"/>
              </a:spcBef>
              <a:spcAft>
                <a:spcPts val="0"/>
              </a:spcAft>
              <a:buClr>
                <a:srgbClr val="FFFFFF"/>
              </a:buClr>
              <a:buSzPts val="1600"/>
              <a:buFont typeface="Noto Sans Symbols"/>
              <a:buChar char="⮚"/>
            </a:pPr>
            <a:r>
              <a:rPr lang="en-US" sz="1600">
                <a:solidFill>
                  <a:srgbClr val="FFFFFF"/>
                </a:solidFill>
              </a:rPr>
              <a:t>Sick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Family responsibility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Bereavement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Infectious Diseases Emergency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Family medical/caregiver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Critical Illness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Organ Donor leave</a:t>
            </a:r>
            <a:endParaRPr/>
          </a:p>
          <a:p>
            <a:pPr marL="384048" lvl="1" indent="-182880" algn="l" rtl="0">
              <a:lnSpc>
                <a:spcPct val="100000"/>
              </a:lnSpc>
              <a:spcBef>
                <a:spcPts val="600"/>
              </a:spcBef>
              <a:spcAft>
                <a:spcPts val="0"/>
              </a:spcAft>
              <a:buClr>
                <a:srgbClr val="FFFFFF"/>
              </a:buClr>
              <a:buSzPts val="1600"/>
              <a:buFont typeface="Noto Sans Symbols"/>
              <a:buChar char="⮚"/>
            </a:pPr>
            <a:r>
              <a:rPr lang="en-US" sz="1600">
                <a:solidFill>
                  <a:srgbClr val="FFFFFF"/>
                </a:solidFill>
              </a:rPr>
              <a:t>Domestic/sexual violence leave</a:t>
            </a:r>
            <a:endParaRPr sz="1600">
              <a:solidFill>
                <a:srgbClr val="FFFFFF"/>
              </a:solidFill>
            </a:endParaRPr>
          </a:p>
        </p:txBody>
      </p:sp>
      <p:pic>
        <p:nvPicPr>
          <p:cNvPr id="238" name="Google Shape;238;p25" descr="7,196 Leave Of Absence Stock Photos, Pictures &amp;amp; Royalty-Free Images - iStock"/>
          <p:cNvPicPr preferRelativeResize="0"/>
          <p:nvPr/>
        </p:nvPicPr>
        <p:blipFill rotWithShape="1">
          <a:blip r:embed="rId3">
            <a:alphaModFix/>
          </a:blip>
          <a:srcRect l="11731" r="14902" b="-1"/>
          <a:stretch/>
        </p:blipFill>
        <p:spPr>
          <a:xfrm>
            <a:off x="4654296" y="10"/>
            <a:ext cx="7537703" cy="68579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4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26"/>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44" name="Google Shape;244;p26"/>
          <p:cNvSpPr/>
          <p:nvPr/>
        </p:nvSpPr>
        <p:spPr>
          <a:xfrm>
            <a:off x="16" y="0"/>
            <a:ext cx="405991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Benefits</a:t>
            </a:r>
            <a:endParaRPr sz="4000">
              <a:solidFill>
                <a:srgbClr val="FFFFFF"/>
              </a:solidFill>
            </a:endParaRPr>
          </a:p>
        </p:txBody>
      </p:sp>
      <p:cxnSp>
        <p:nvCxnSpPr>
          <p:cNvPr id="246" name="Google Shape;246;p26"/>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247" name="Google Shape;247;p26"/>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Include various </a:t>
            </a:r>
            <a:r>
              <a:rPr lang="en-US" sz="1800" b="1" dirty="0">
                <a:solidFill>
                  <a:srgbClr val="FFFFFF"/>
                </a:solidFill>
              </a:rPr>
              <a:t>health and dental benefits</a:t>
            </a:r>
            <a:endParaRPr b="1" dirty="0"/>
          </a:p>
          <a:p>
            <a:pPr marL="384048" lvl="1" indent="-182880" algn="l" rtl="0">
              <a:lnSpc>
                <a:spcPct val="100000"/>
              </a:lnSpc>
              <a:spcBef>
                <a:spcPts val="400"/>
              </a:spcBef>
              <a:spcAft>
                <a:spcPts val="0"/>
              </a:spcAft>
              <a:buClr>
                <a:srgbClr val="FFFFFF"/>
              </a:buClr>
              <a:buSzPts val="1600"/>
              <a:buFont typeface="Noto Sans Symbols"/>
              <a:buChar char="⮚"/>
            </a:pPr>
            <a:r>
              <a:rPr lang="en-US" sz="1600" dirty="0">
                <a:solidFill>
                  <a:srgbClr val="FFFFFF"/>
                </a:solidFill>
              </a:rPr>
              <a:t>I.e. May include glasses, therapy, medication, etc.</a:t>
            </a:r>
            <a:endParaRPr dirty="0"/>
          </a:p>
          <a:p>
            <a:pPr marL="91440" lvl="0" indent="-114300" algn="l" rtl="0">
              <a:lnSpc>
                <a:spcPct val="110000"/>
              </a:lnSpc>
              <a:spcBef>
                <a:spcPts val="1600"/>
              </a:spcBef>
              <a:spcAft>
                <a:spcPts val="0"/>
              </a:spcAft>
              <a:buSzPts val="1800"/>
              <a:buFont typeface="Noto Sans Symbols"/>
              <a:buChar char="⮚"/>
            </a:pPr>
            <a:r>
              <a:rPr lang="en-US" sz="1800" dirty="0">
                <a:solidFill>
                  <a:srgbClr val="FFFFFF"/>
                </a:solidFill>
              </a:rPr>
              <a:t> These benefits packages vary from employer to employer</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Note: not all employees have benefits</a:t>
            </a:r>
            <a:endParaRPr dirty="0"/>
          </a:p>
          <a:p>
            <a:pPr marL="0" lvl="0" indent="0" algn="l" rtl="0">
              <a:lnSpc>
                <a:spcPct val="110000"/>
              </a:lnSpc>
              <a:spcBef>
                <a:spcPts val="1400"/>
              </a:spcBef>
              <a:spcAft>
                <a:spcPts val="0"/>
              </a:spcAft>
              <a:buSzPts val="1800"/>
              <a:buNone/>
            </a:pPr>
            <a:endParaRPr sz="1800" dirty="0">
              <a:solidFill>
                <a:srgbClr val="FFFFFF"/>
              </a:solidFill>
            </a:endParaRPr>
          </a:p>
        </p:txBody>
      </p:sp>
      <p:pic>
        <p:nvPicPr>
          <p:cNvPr id="248" name="Google Shape;248;p26" descr="Which Employee Benefits Should You Offer? - business.com"/>
          <p:cNvPicPr preferRelativeResize="0"/>
          <p:nvPr/>
        </p:nvPicPr>
        <p:blipFill rotWithShape="1">
          <a:blip r:embed="rId3">
            <a:alphaModFix/>
          </a:blip>
          <a:srcRect t="5015" r="2" b="2"/>
          <a:stretch/>
        </p:blipFill>
        <p:spPr>
          <a:xfrm>
            <a:off x="5075714" y="640080"/>
            <a:ext cx="6130687" cy="55778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2"/>
        <p:cNvGrpSpPr/>
        <p:nvPr/>
      </p:nvGrpSpPr>
      <p:grpSpPr>
        <a:xfrm>
          <a:off x="0" y="0"/>
          <a:ext cx="0" cy="0"/>
          <a:chOff x="0" y="0"/>
          <a:chExt cx="0" cy="0"/>
        </a:xfrm>
      </p:grpSpPr>
      <p:sp>
        <p:nvSpPr>
          <p:cNvPr id="253" name="Google Shape;253;p27"/>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700"/>
              <a:buFont typeface="Bookman Old Style"/>
              <a:buNone/>
            </a:pPr>
            <a:r>
              <a:rPr lang="en-US" sz="3700">
                <a:solidFill>
                  <a:srgbClr val="FFFFFF"/>
                </a:solidFill>
              </a:rPr>
              <a:t>Vacation Time and Pay</a:t>
            </a:r>
            <a:endParaRPr sz="3700">
              <a:solidFill>
                <a:srgbClr val="FFFFFF"/>
              </a:solidFill>
            </a:endParaRPr>
          </a:p>
        </p:txBody>
      </p:sp>
      <p:cxnSp>
        <p:nvCxnSpPr>
          <p:cNvPr id="255" name="Google Shape;255;p27"/>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56" name="Google Shape;256;p27"/>
          <p:cNvSpPr txBox="1">
            <a:spLocks noGrp="1"/>
          </p:cNvSpPr>
          <p:nvPr>
            <p:ph type="body" idx="1"/>
          </p:nvPr>
        </p:nvSpPr>
        <p:spPr>
          <a:xfrm>
            <a:off x="265471" y="2546224"/>
            <a:ext cx="4178710" cy="3874238"/>
          </a:xfrm>
          <a:prstGeom prst="rect">
            <a:avLst/>
          </a:prstGeom>
          <a:noFill/>
          <a:ln>
            <a:noFill/>
          </a:ln>
        </p:spPr>
        <p:txBody>
          <a:bodyPr spcFirstLastPara="1" wrap="square" lIns="0" tIns="45700" rIns="0" bIns="45700" anchor="t" anchorCtr="0">
            <a:normAutofit fontScale="85000" lnSpcReduction="10000"/>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In Ontario, employees who have been working for </a:t>
            </a:r>
            <a:r>
              <a:rPr lang="en-US" sz="1800" b="1" dirty="0">
                <a:solidFill>
                  <a:srgbClr val="FFFFFF"/>
                </a:solidFill>
              </a:rPr>
              <a:t>less than 5 years are entitled to 2 weeks of vacation</a:t>
            </a:r>
            <a:endParaRPr b="1"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If you have been working for more than 5 years, you are entitled to 3 weeks of vacation</a:t>
            </a:r>
          </a:p>
          <a:p>
            <a:pPr marL="91440" lvl="0" indent="-114300" algn="l" rtl="0">
              <a:lnSpc>
                <a:spcPct val="110000"/>
              </a:lnSpc>
              <a:spcBef>
                <a:spcPts val="1400"/>
              </a:spcBef>
              <a:spcAft>
                <a:spcPts val="0"/>
              </a:spcAft>
              <a:buSzPts val="1800"/>
              <a:buFont typeface="Noto Sans Symbols"/>
              <a:buChar char="⮚"/>
            </a:pPr>
            <a:r>
              <a:rPr lang="en-US" dirty="0"/>
              <a:t> Note that the number of weeks may vary depending on what company you work for </a:t>
            </a:r>
          </a:p>
          <a:p>
            <a:pPr marL="548640" lvl="1" indent="-114300">
              <a:lnSpc>
                <a:spcPct val="110000"/>
              </a:lnSpc>
              <a:spcBef>
                <a:spcPts val="1400"/>
              </a:spcBef>
              <a:buFont typeface="Noto Sans Symbols"/>
              <a:buChar char="⮚"/>
            </a:pPr>
            <a:r>
              <a:rPr lang="en-US" dirty="0"/>
              <a:t> My cousin works for Metro (the grocery store) and is entitled to 4 weeks of vacation. He has been working for the company for over 10 years</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Vacation pay: 4-6% of gross wages / year (gross wages = before taxes and deductions)</a:t>
            </a:r>
            <a:endParaRPr sz="1800" dirty="0">
              <a:solidFill>
                <a:srgbClr val="FFFFFF"/>
              </a:solidFill>
            </a:endParaRPr>
          </a:p>
        </p:txBody>
      </p:sp>
      <p:pic>
        <p:nvPicPr>
          <p:cNvPr id="257" name="Google Shape;257;p27" descr="HD wallpaper: Summer relax place, white hammock, beach | Wallpaper Flare"/>
          <p:cNvPicPr preferRelativeResize="0"/>
          <p:nvPr/>
        </p:nvPicPr>
        <p:blipFill rotWithShape="1">
          <a:blip r:embed="rId3">
            <a:alphaModFix/>
          </a:blip>
          <a:srcRect l="22635" r="8670"/>
          <a:stretch/>
        </p:blipFill>
        <p:spPr>
          <a:xfrm>
            <a:off x="4654296" y="10"/>
            <a:ext cx="7537703" cy="68579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
        <p:cNvGrpSpPr/>
        <p:nvPr/>
      </p:nvGrpSpPr>
      <p:grpSpPr>
        <a:xfrm>
          <a:off x="0" y="0"/>
          <a:ext cx="0" cy="0"/>
          <a:chOff x="0" y="0"/>
          <a:chExt cx="0" cy="0"/>
        </a:xfrm>
      </p:grpSpPr>
      <p:sp>
        <p:nvSpPr>
          <p:cNvPr id="262" name="Google Shape;262;p28"/>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700"/>
              <a:buFont typeface="Bookman Old Style"/>
              <a:buNone/>
            </a:pPr>
            <a:r>
              <a:rPr lang="en-US" sz="3700">
                <a:solidFill>
                  <a:srgbClr val="FFFFFF"/>
                </a:solidFill>
              </a:rPr>
              <a:t>Termination of Employment</a:t>
            </a:r>
            <a:endParaRPr sz="3700">
              <a:solidFill>
                <a:srgbClr val="FFFFFF"/>
              </a:solidFill>
            </a:endParaRPr>
          </a:p>
        </p:txBody>
      </p:sp>
      <p:cxnSp>
        <p:nvCxnSpPr>
          <p:cNvPr id="264" name="Google Shape;264;p28"/>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65" name="Google Shape;265;p28"/>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lnSpcReduction="10000"/>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a:t>
            </a:r>
            <a:r>
              <a:rPr lang="en-US" sz="1800" b="1" dirty="0">
                <a:solidFill>
                  <a:srgbClr val="FFFFFF"/>
                </a:solidFill>
              </a:rPr>
              <a:t>3-month rule</a:t>
            </a:r>
            <a:endParaRPr b="1"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Employer must provide written notice of termination or termination pay if no notice is given (only for employees who have been working 3 months or more)</a:t>
            </a:r>
            <a:endParaRPr dirty="0"/>
          </a:p>
          <a:p>
            <a:pPr marL="384048" lvl="1" indent="-182880" algn="l" rtl="0">
              <a:lnSpc>
                <a:spcPct val="100000"/>
              </a:lnSpc>
              <a:spcBef>
                <a:spcPts val="400"/>
              </a:spcBef>
              <a:spcAft>
                <a:spcPts val="0"/>
              </a:spcAft>
              <a:buClr>
                <a:srgbClr val="FFFFFF"/>
              </a:buClr>
              <a:buSzPts val="1600"/>
              <a:buFont typeface="Noto Sans Symbols"/>
              <a:buChar char="⮚"/>
            </a:pPr>
            <a:r>
              <a:rPr lang="en-US" sz="1600" dirty="0">
                <a:solidFill>
                  <a:srgbClr val="FFFFFF"/>
                </a:solidFill>
              </a:rPr>
              <a:t>Amount of notice given varies depending on how long the person has been employed</a:t>
            </a:r>
            <a:endParaRPr dirty="0"/>
          </a:p>
          <a:p>
            <a:pPr marL="384048" lvl="1" indent="-182880" algn="l" rtl="0">
              <a:lnSpc>
                <a:spcPct val="100000"/>
              </a:lnSpc>
              <a:spcBef>
                <a:spcPts val="600"/>
              </a:spcBef>
              <a:spcAft>
                <a:spcPts val="0"/>
              </a:spcAft>
              <a:buClr>
                <a:srgbClr val="FFFFFF"/>
              </a:buClr>
              <a:buSzPts val="1600"/>
              <a:buFont typeface="Noto Sans Symbols"/>
              <a:buChar char="⮚"/>
            </a:pPr>
            <a:r>
              <a:rPr lang="en-US" sz="1600" dirty="0">
                <a:solidFill>
                  <a:srgbClr val="FFFFFF"/>
                </a:solidFill>
              </a:rPr>
              <a:t>Termination pay varies as well</a:t>
            </a:r>
            <a:endParaRPr dirty="0"/>
          </a:p>
          <a:p>
            <a:pPr marL="0" lvl="0" indent="0" algn="l" rtl="0">
              <a:lnSpc>
                <a:spcPct val="110000"/>
              </a:lnSpc>
              <a:spcBef>
                <a:spcPts val="1600"/>
              </a:spcBef>
              <a:spcAft>
                <a:spcPts val="0"/>
              </a:spcAft>
              <a:buSzPts val="1800"/>
              <a:buNone/>
            </a:pPr>
            <a:endParaRPr sz="1800" dirty="0">
              <a:solidFill>
                <a:srgbClr val="FFFFFF"/>
              </a:solidFill>
            </a:endParaRPr>
          </a:p>
          <a:p>
            <a:pPr marL="0" lvl="0" indent="0" algn="l" rtl="0">
              <a:lnSpc>
                <a:spcPct val="110000"/>
              </a:lnSpc>
              <a:spcBef>
                <a:spcPts val="1400"/>
              </a:spcBef>
              <a:spcAft>
                <a:spcPts val="0"/>
              </a:spcAft>
              <a:buSzPts val="1800"/>
              <a:buNone/>
            </a:pPr>
            <a:endParaRPr sz="1800" dirty="0">
              <a:solidFill>
                <a:srgbClr val="FFFFFF"/>
              </a:solidFill>
            </a:endParaRPr>
          </a:p>
        </p:txBody>
      </p:sp>
      <p:pic>
        <p:nvPicPr>
          <p:cNvPr id="266" name="Google Shape;266;p28" descr="Determining When Firing is Unavoidable | 2020-01-28 | FenderBender"/>
          <p:cNvPicPr preferRelativeResize="0"/>
          <p:nvPr/>
        </p:nvPicPr>
        <p:blipFill rotWithShape="1">
          <a:blip r:embed="rId3">
            <a:alphaModFix/>
          </a:blip>
          <a:srcRect l="8732" r="20100" b="1"/>
          <a:stretch/>
        </p:blipFill>
        <p:spPr>
          <a:xfrm>
            <a:off x="4654296" y="10"/>
            <a:ext cx="7537703" cy="68579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0"/>
        <p:cNvGrpSpPr/>
        <p:nvPr/>
      </p:nvGrpSpPr>
      <p:grpSpPr>
        <a:xfrm>
          <a:off x="0" y="0"/>
          <a:ext cx="0" cy="0"/>
          <a:chOff x="0" y="0"/>
          <a:chExt cx="0" cy="0"/>
        </a:xfrm>
      </p:grpSpPr>
      <p:sp>
        <p:nvSpPr>
          <p:cNvPr id="271" name="Google Shape;271;p29"/>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700"/>
              <a:buFont typeface="Bookman Old Style"/>
              <a:buNone/>
            </a:pPr>
            <a:r>
              <a:rPr lang="en-US" sz="3700">
                <a:solidFill>
                  <a:srgbClr val="FFFFFF"/>
                </a:solidFill>
              </a:rPr>
              <a:t>Workplace Health and Safety</a:t>
            </a:r>
            <a:endParaRPr sz="3700">
              <a:solidFill>
                <a:srgbClr val="FFFFFF"/>
              </a:solidFill>
            </a:endParaRPr>
          </a:p>
        </p:txBody>
      </p:sp>
      <p:cxnSp>
        <p:nvCxnSpPr>
          <p:cNvPr id="273" name="Google Shape;273;p29"/>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74" name="Google Shape;274;p29"/>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92500" lnSpcReduction="20000"/>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Every job requires that an employee completes a </a:t>
            </a:r>
            <a:r>
              <a:rPr lang="en-US" sz="1800" b="1" dirty="0">
                <a:solidFill>
                  <a:srgbClr val="FFFFFF"/>
                </a:solidFill>
              </a:rPr>
              <a:t>workplace health and safety test </a:t>
            </a:r>
            <a:r>
              <a:rPr lang="en-US" sz="1800" dirty="0">
                <a:solidFill>
                  <a:srgbClr val="FFFFFF"/>
                </a:solidFill>
              </a:rPr>
              <a:t>before they start work</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Most workplaces have employees complete these yearly</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Main take-away: employees have a right to refuse unsafe work</a:t>
            </a:r>
            <a:endParaRPr dirty="0"/>
          </a:p>
          <a:p>
            <a:pPr marL="384048" lvl="1" indent="-182880" algn="l" rtl="0">
              <a:lnSpc>
                <a:spcPct val="100000"/>
              </a:lnSpc>
              <a:spcBef>
                <a:spcPts val="400"/>
              </a:spcBef>
              <a:spcAft>
                <a:spcPts val="0"/>
              </a:spcAft>
              <a:buClr>
                <a:srgbClr val="FFFFFF"/>
              </a:buClr>
              <a:buSzPts val="1600"/>
              <a:buFont typeface="Noto Sans Symbols"/>
              <a:buChar char="⮚"/>
            </a:pPr>
            <a:r>
              <a:rPr lang="en-US" sz="1600" dirty="0">
                <a:solidFill>
                  <a:srgbClr val="FFFFFF"/>
                </a:solidFill>
              </a:rPr>
              <a:t>Except in certain professions i.e. firefighters, police offers</a:t>
            </a:r>
            <a:endParaRPr sz="1600" dirty="0">
              <a:solidFill>
                <a:srgbClr val="FFFFFF"/>
              </a:solidFill>
            </a:endParaRPr>
          </a:p>
          <a:p>
            <a:pPr marL="0" lvl="0" indent="0" algn="l" rtl="0">
              <a:lnSpc>
                <a:spcPct val="110000"/>
              </a:lnSpc>
              <a:spcBef>
                <a:spcPts val="1600"/>
              </a:spcBef>
              <a:spcAft>
                <a:spcPts val="0"/>
              </a:spcAft>
              <a:buSzPts val="1800"/>
              <a:buNone/>
            </a:pPr>
            <a:endParaRPr sz="1800" dirty="0">
              <a:solidFill>
                <a:srgbClr val="FFFFFF"/>
              </a:solidFill>
            </a:endParaRPr>
          </a:p>
        </p:txBody>
      </p:sp>
      <p:pic>
        <p:nvPicPr>
          <p:cNvPr id="275" name="Google Shape;275;p29" descr="Health, Safety &amp;amp; Well-Being - Human Resources"/>
          <p:cNvPicPr preferRelativeResize="0"/>
          <p:nvPr/>
        </p:nvPicPr>
        <p:blipFill rotWithShape="1">
          <a:blip r:embed="rId3">
            <a:alphaModFix/>
          </a:blip>
          <a:srcRect l="11396" r="15237" b="-1"/>
          <a:stretch/>
        </p:blipFill>
        <p:spPr>
          <a:xfrm>
            <a:off x="4654296" y="10"/>
            <a:ext cx="7537703" cy="68579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DDD9"/>
        </a:solidFill>
        <a:effectLst/>
      </p:bgPr>
    </p:bg>
    <p:spTree>
      <p:nvGrpSpPr>
        <p:cNvPr id="1" name="Shape 279"/>
        <p:cNvGrpSpPr/>
        <p:nvPr/>
      </p:nvGrpSpPr>
      <p:grpSpPr>
        <a:xfrm>
          <a:off x="0" y="0"/>
          <a:ext cx="0" cy="0"/>
          <a:chOff x="0" y="0"/>
          <a:chExt cx="0" cy="0"/>
        </a:xfrm>
      </p:grpSpPr>
      <p:sp>
        <p:nvSpPr>
          <p:cNvPr id="280" name="Google Shape;280;p3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81" name="Google Shape;281;p30"/>
          <p:cNvSpPr/>
          <p:nvPr/>
        </p:nvSpPr>
        <p:spPr>
          <a:xfrm>
            <a:off x="458724" y="457200"/>
            <a:ext cx="11274552" cy="5943600"/>
          </a:xfrm>
          <a:prstGeom prst="rect">
            <a:avLst/>
          </a:prstGeom>
          <a:solidFill>
            <a:srgbClr val="E5DD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82" name="Google Shape;282;p30"/>
          <p:cNvSpPr txBox="1">
            <a:spLocks noGrp="1"/>
          </p:cNvSpPr>
          <p:nvPr>
            <p:ph type="title"/>
          </p:nvPr>
        </p:nvSpPr>
        <p:spPr>
          <a:xfrm>
            <a:off x="858749" y="963997"/>
            <a:ext cx="3787457" cy="49383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800"/>
              <a:buFont typeface="Bookman Old Style"/>
              <a:buNone/>
            </a:pPr>
            <a:r>
              <a:rPr lang="en-US" sz="4800"/>
              <a:t>As Learning</a:t>
            </a:r>
            <a:br>
              <a:rPr lang="en-US" sz="4800" dirty="0"/>
            </a:br>
            <a:endParaRPr sz="4800" dirty="0"/>
          </a:p>
        </p:txBody>
      </p:sp>
      <p:cxnSp>
        <p:nvCxnSpPr>
          <p:cNvPr id="283" name="Google Shape;283;p30"/>
          <p:cNvCxnSpPr/>
          <p:nvPr/>
        </p:nvCxnSpPr>
        <p:spPr>
          <a:xfrm>
            <a:off x="4971974"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284" name="Google Shape;284;p30"/>
          <p:cNvSpPr txBox="1"/>
          <p:nvPr/>
        </p:nvSpPr>
        <p:spPr>
          <a:xfrm>
            <a:off x="5277494" y="1222815"/>
            <a:ext cx="5498724" cy="4938851"/>
          </a:xfrm>
          <a:prstGeom prst="rect">
            <a:avLst/>
          </a:prstGeom>
          <a:noFill/>
          <a:ln>
            <a:noFill/>
          </a:ln>
        </p:spPr>
        <p:txBody>
          <a:bodyPr spcFirstLastPara="1" wrap="square" lIns="0" tIns="45700" rIns="0" bIns="45700" anchor="ctr" anchorCtr="0">
            <a:normAutofit/>
          </a:bodyPr>
          <a:lstStyle/>
          <a:p>
            <a:pPr marL="0" marR="0" lvl="0" indent="0" algn="l" rtl="0">
              <a:lnSpc>
                <a:spcPct val="100000"/>
              </a:lnSpc>
              <a:spcBef>
                <a:spcPts val="0"/>
              </a:spcBef>
              <a:spcAft>
                <a:spcPts val="0"/>
              </a:spcAft>
              <a:buClr>
                <a:srgbClr val="3F3F3F"/>
              </a:buClr>
              <a:buSzPts val="1800"/>
              <a:buFont typeface="Calibri"/>
              <a:buNone/>
            </a:pPr>
            <a:r>
              <a:rPr lang="en-US" sz="1800" b="0" i="0" u="none" strike="noStrike" cap="none" dirty="0">
                <a:solidFill>
                  <a:srgbClr val="3F3F3F"/>
                </a:solidFill>
                <a:latin typeface="Libre Franklin"/>
                <a:ea typeface="Libre Franklin"/>
                <a:cs typeface="Libre Franklin"/>
                <a:sym typeface="Libre Franklin"/>
              </a:rPr>
              <a:t>Now that we’ve had some time to discuss career options and how things work, I’d like you to choose your #1 career. Then, I’d like you to choose a “back up” option – it’s always good to have a backup in case of unemployment or unexpected changes in the job market. Explain why you chose each</a:t>
            </a:r>
            <a:r>
              <a:rPr lang="en-US" sz="1800" b="0" i="0" u="none" strike="noStrike" cap="none">
                <a:solidFill>
                  <a:srgbClr val="3F3F3F"/>
                </a:solidFill>
                <a:latin typeface="Libre Franklin"/>
                <a:ea typeface="Libre Franklin"/>
                <a:cs typeface="Libre Franklin"/>
                <a:sym typeface="Libre Franklin"/>
              </a:rPr>
              <a:t>. </a:t>
            </a:r>
            <a:endParaRPr sz="1800" b="0" i="0" u="none" strike="noStrike" cap="none" dirty="0">
              <a:solidFill>
                <a:srgbClr val="3F3F3F"/>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5"/>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14" name="Google Shape;114;p15"/>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16" name="Google Shape;116;p15"/>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17" name="Google Shape;117;p15"/>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1800"/>
              <a:buNone/>
            </a:pPr>
            <a:r>
              <a:rPr lang="en-US" sz="1800" dirty="0">
                <a:solidFill>
                  <a:srgbClr val="FFFFFF"/>
                </a:solidFill>
                <a:latin typeface="Calibri"/>
                <a:ea typeface="Calibri"/>
                <a:cs typeface="Calibri"/>
                <a:sym typeface="Calibri"/>
              </a:rPr>
              <a:t>What we will be covering in class today: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Employee/Employer Responsibilities</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Employee Rights</a:t>
            </a:r>
          </a:p>
          <a:p>
            <a:pPr marL="91440" lvl="0" indent="-114300" algn="l" rtl="0">
              <a:lnSpc>
                <a:spcPct val="110000"/>
              </a:lnSpc>
              <a:spcBef>
                <a:spcPts val="2000"/>
              </a:spcBef>
              <a:spcAft>
                <a:spcPts val="0"/>
              </a:spcAft>
              <a:buSzPts val="1800"/>
              <a:buFont typeface="Noto Sans Symbols"/>
              <a:buChar char="⮚"/>
            </a:pPr>
            <a:r>
              <a:rPr lang="en-US" dirty="0"/>
              <a:t> </a:t>
            </a:r>
            <a:r>
              <a:rPr lang="en-US" sz="1800" dirty="0">
                <a:solidFill>
                  <a:schemeClr val="bg1"/>
                </a:solidFill>
                <a:latin typeface="Calibri" panose="020F0502020204030204" pitchFamily="34" charset="0"/>
                <a:cs typeface="Calibri" panose="020F0502020204030204" pitchFamily="34" charset="0"/>
              </a:rPr>
              <a:t>Moodle Work</a:t>
            </a:r>
            <a:endParaRPr sz="1800" dirty="0">
              <a:solidFill>
                <a:schemeClr val="bg1"/>
              </a:solidFill>
              <a:latin typeface="Calibri" panose="020F0502020204030204" pitchFamily="34" charset="0"/>
              <a:cs typeface="Calibri" panose="020F0502020204030204" pitchFamily="34" charset="0"/>
            </a:endParaRPr>
          </a:p>
          <a:p>
            <a:pPr marL="91440" lvl="0" indent="-114300" algn="l" rtl="0">
              <a:lnSpc>
                <a:spcPct val="110000"/>
              </a:lnSpc>
              <a:spcBef>
                <a:spcPts val="2000"/>
              </a:spcBef>
              <a:spcAft>
                <a:spcPts val="0"/>
              </a:spcAft>
              <a:buSzPts val="1800"/>
              <a:buFont typeface="Noto Sans Symbols"/>
              <a:buChar char="⮚"/>
            </a:pPr>
            <a:endParaRPr sz="1800" dirty="0">
              <a:solidFill>
                <a:srgbClr val="FFFFFF"/>
              </a:solidFill>
              <a:latin typeface="Calibri"/>
              <a:ea typeface="Calibri"/>
              <a:cs typeface="Calibri"/>
              <a:sym typeface="Calibri"/>
            </a:endParaRPr>
          </a:p>
        </p:txBody>
      </p:sp>
      <p:pic>
        <p:nvPicPr>
          <p:cNvPr id="118" name="Google Shape;118;p15"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Employee Responsibility</a:t>
            </a:r>
            <a:endParaRPr/>
          </a:p>
        </p:txBody>
      </p:sp>
      <p:grpSp>
        <p:nvGrpSpPr>
          <p:cNvPr id="124" name="Google Shape;124;p16"/>
          <p:cNvGrpSpPr/>
          <p:nvPr/>
        </p:nvGrpSpPr>
        <p:grpSpPr>
          <a:xfrm>
            <a:off x="1232105" y="2373060"/>
            <a:ext cx="9788748" cy="3231171"/>
            <a:chOff x="134825" y="264859"/>
            <a:chExt cx="9788748" cy="3231171"/>
          </a:xfrm>
        </p:grpSpPr>
        <p:sp>
          <p:nvSpPr>
            <p:cNvPr id="125" name="Google Shape;125;p16"/>
            <p:cNvSpPr/>
            <p:nvPr/>
          </p:nvSpPr>
          <p:spPr>
            <a:xfrm>
              <a:off x="134825" y="264859"/>
              <a:ext cx="1295909" cy="1295909"/>
            </a:xfrm>
            <a:prstGeom prst="ellipse">
              <a:avLst/>
            </a:prstGeom>
            <a:solidFill>
              <a:srgbClr val="F8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406966" y="537000"/>
              <a:ext cx="751627" cy="751627"/>
            </a:xfrm>
            <a:prstGeom prst="rect">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1708430" y="264859"/>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txBox="1"/>
            <p:nvPr/>
          </p:nvSpPr>
          <p:spPr>
            <a:xfrm>
              <a:off x="1708430" y="264859"/>
              <a:ext cx="3054644" cy="129590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ibre Franklin"/>
                <a:buNone/>
              </a:pPr>
              <a:r>
                <a:rPr lang="en-US" sz="2400" b="0" i="0" u="none" strike="noStrike" cap="none" dirty="0">
                  <a:solidFill>
                    <a:schemeClr val="dk1"/>
                  </a:solidFill>
                  <a:latin typeface="Libre Franklin"/>
                  <a:ea typeface="Libre Franklin"/>
                  <a:cs typeface="Libre Franklin"/>
                  <a:sym typeface="Libre Franklin"/>
                </a:rPr>
                <a:t>Do the work they are </a:t>
              </a:r>
              <a:r>
                <a:rPr lang="en-US" sz="2400" b="1" i="0" u="none" strike="noStrike" cap="none" dirty="0">
                  <a:solidFill>
                    <a:schemeClr val="dk1"/>
                  </a:solidFill>
                  <a:latin typeface="Libre Franklin"/>
                  <a:ea typeface="Libre Franklin"/>
                  <a:cs typeface="Libre Franklin"/>
                  <a:sym typeface="Libre Franklin"/>
                </a:rPr>
                <a:t>hired to do</a:t>
              </a:r>
              <a:endParaRPr b="1" dirty="0"/>
            </a:p>
          </p:txBody>
        </p:sp>
        <p:sp>
          <p:nvSpPr>
            <p:cNvPr id="129" name="Google Shape;129;p16"/>
            <p:cNvSpPr/>
            <p:nvPr/>
          </p:nvSpPr>
          <p:spPr>
            <a:xfrm>
              <a:off x="5295324" y="264859"/>
              <a:ext cx="1295909" cy="1295909"/>
            </a:xfrm>
            <a:prstGeom prst="ellipse">
              <a:avLst/>
            </a:prstGeom>
            <a:solidFill>
              <a:srgbClr val="F8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5567465" y="537000"/>
              <a:ext cx="751627" cy="751627"/>
            </a:xfrm>
            <a:prstGeom prst="rect">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6868929" y="264859"/>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txBox="1"/>
            <p:nvPr/>
          </p:nvSpPr>
          <p:spPr>
            <a:xfrm>
              <a:off x="6868929" y="264859"/>
              <a:ext cx="3054644" cy="129590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ibre Franklin"/>
                <a:buNone/>
              </a:pPr>
              <a:r>
                <a:rPr lang="en-US" sz="2400" b="1" i="0" u="none" strike="noStrike" cap="none" dirty="0">
                  <a:solidFill>
                    <a:schemeClr val="dk1"/>
                  </a:solidFill>
                  <a:latin typeface="Libre Franklin"/>
                  <a:ea typeface="Libre Franklin"/>
                  <a:cs typeface="Libre Franklin"/>
                  <a:sym typeface="Libre Franklin"/>
                </a:rPr>
                <a:t>Be responsible </a:t>
              </a:r>
              <a:r>
                <a:rPr lang="en-US" sz="2400" b="0" i="0" u="none" strike="noStrike" cap="none" dirty="0">
                  <a:solidFill>
                    <a:schemeClr val="dk1"/>
                  </a:solidFill>
                  <a:latin typeface="Libre Franklin"/>
                  <a:ea typeface="Libre Franklin"/>
                  <a:cs typeface="Libre Franklin"/>
                  <a:sym typeface="Libre Franklin"/>
                </a:rPr>
                <a:t>(i.e. arriving to work every day, arriving on time)</a:t>
              </a:r>
              <a:endParaRPr dirty="0"/>
            </a:p>
          </p:txBody>
        </p:sp>
        <p:sp>
          <p:nvSpPr>
            <p:cNvPr id="133" name="Google Shape;133;p16"/>
            <p:cNvSpPr/>
            <p:nvPr/>
          </p:nvSpPr>
          <p:spPr>
            <a:xfrm>
              <a:off x="134825" y="2200121"/>
              <a:ext cx="1295909" cy="1295909"/>
            </a:xfrm>
            <a:prstGeom prst="ellipse">
              <a:avLst/>
            </a:prstGeom>
            <a:solidFill>
              <a:srgbClr val="F8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406966" y="2472262"/>
              <a:ext cx="751627" cy="751627"/>
            </a:xfrm>
            <a:prstGeom prst="rect">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1708430" y="2200121"/>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txBox="1"/>
            <p:nvPr/>
          </p:nvSpPr>
          <p:spPr>
            <a:xfrm>
              <a:off x="1708430" y="2200121"/>
              <a:ext cx="3054644" cy="129590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ibre Franklin"/>
                <a:buNone/>
              </a:pPr>
              <a:r>
                <a:rPr lang="en-US" sz="2400" b="1" i="0" u="none" strike="noStrike" cap="none" dirty="0">
                  <a:solidFill>
                    <a:schemeClr val="dk1"/>
                  </a:solidFill>
                  <a:latin typeface="Libre Franklin"/>
                  <a:ea typeface="Libre Franklin"/>
                  <a:cs typeface="Libre Franklin"/>
                  <a:sym typeface="Libre Franklin"/>
                </a:rPr>
                <a:t>Avoid</a:t>
              </a:r>
              <a:r>
                <a:rPr lang="en-US" sz="2400" b="0" i="0" u="none" strike="noStrike" cap="none" dirty="0">
                  <a:solidFill>
                    <a:schemeClr val="dk1"/>
                  </a:solidFill>
                  <a:latin typeface="Libre Franklin"/>
                  <a:ea typeface="Libre Franklin"/>
                  <a:cs typeface="Libre Franklin"/>
                  <a:sym typeface="Libre Franklin"/>
                </a:rPr>
                <a:t> putting themselves or others in </a:t>
              </a:r>
              <a:r>
                <a:rPr lang="en-US" sz="2400" b="1" i="0" u="none" strike="noStrike" cap="none" dirty="0">
                  <a:solidFill>
                    <a:schemeClr val="dk1"/>
                  </a:solidFill>
                  <a:latin typeface="Libre Franklin"/>
                  <a:ea typeface="Libre Franklin"/>
                  <a:cs typeface="Libre Franklin"/>
                  <a:sym typeface="Libre Franklin"/>
                </a:rPr>
                <a:t>danger</a:t>
              </a:r>
              <a:endParaRPr b="1" dirty="0"/>
            </a:p>
          </p:txBody>
        </p:sp>
        <p:sp>
          <p:nvSpPr>
            <p:cNvPr id="137" name="Google Shape;137;p16"/>
            <p:cNvSpPr/>
            <p:nvPr/>
          </p:nvSpPr>
          <p:spPr>
            <a:xfrm>
              <a:off x="5295324" y="2200121"/>
              <a:ext cx="1295909" cy="1295909"/>
            </a:xfrm>
            <a:prstGeom prst="ellipse">
              <a:avLst/>
            </a:prstGeom>
            <a:solidFill>
              <a:srgbClr val="F8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5567465" y="2472262"/>
              <a:ext cx="751627" cy="751627"/>
            </a:xfrm>
            <a:prstGeom prst="rect">
              <a:avLst/>
            </a:prstGeom>
            <a:blipFill rotWithShape="1">
              <a:blip r:embed="rId6">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6868929" y="2200121"/>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txBox="1"/>
            <p:nvPr/>
          </p:nvSpPr>
          <p:spPr>
            <a:xfrm>
              <a:off x="6868929" y="2200121"/>
              <a:ext cx="3054644" cy="129590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ibre Franklin"/>
                <a:buNone/>
              </a:pPr>
              <a:r>
                <a:rPr lang="en-US" sz="2400" b="0" i="0" u="none" strike="noStrike" cap="none" dirty="0">
                  <a:solidFill>
                    <a:schemeClr val="dk1"/>
                  </a:solidFill>
                  <a:latin typeface="Libre Franklin"/>
                  <a:ea typeface="Libre Franklin"/>
                  <a:cs typeface="Libre Franklin"/>
                  <a:sym typeface="Libre Franklin"/>
                </a:rPr>
                <a:t>Follow</a:t>
              </a:r>
              <a:r>
                <a:rPr lang="en-US" sz="2400" b="1" i="0" u="none" strike="noStrike" cap="none" dirty="0">
                  <a:solidFill>
                    <a:schemeClr val="dk1"/>
                  </a:solidFill>
                  <a:latin typeface="Libre Franklin"/>
                  <a:ea typeface="Libre Franklin"/>
                  <a:cs typeface="Libre Franklin"/>
                  <a:sym typeface="Libre Franklin"/>
                </a:rPr>
                <a:t> employer’s instructions </a:t>
              </a:r>
              <a:r>
                <a:rPr lang="en-US" sz="2400" b="0" i="0" u="none" strike="noStrike" cap="none" dirty="0">
                  <a:solidFill>
                    <a:schemeClr val="dk1"/>
                  </a:solidFill>
                  <a:latin typeface="Libre Franklin"/>
                  <a:ea typeface="Libre Franklin"/>
                  <a:cs typeface="Libre Franklin"/>
                  <a:sym typeface="Libre Franklin"/>
                </a:rPr>
                <a:t>(unless they are unsafe)</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46" name="Google Shape;146;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Employer Responsibility</a:t>
            </a:r>
            <a:endParaRPr/>
          </a:p>
        </p:txBody>
      </p:sp>
      <p:cxnSp>
        <p:nvCxnSpPr>
          <p:cNvPr id="147" name="Google Shape;147;p17"/>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
        <p:nvSpPr>
          <p:cNvPr id="148" name="Google Shape;148;p17"/>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17"/>
          <p:cNvGrpSpPr/>
          <p:nvPr/>
        </p:nvGrpSpPr>
        <p:grpSpPr>
          <a:xfrm>
            <a:off x="1231788" y="2373828"/>
            <a:ext cx="9788748" cy="3235452"/>
            <a:chOff x="134825" y="275313"/>
            <a:chExt cx="9788748" cy="3235452"/>
          </a:xfrm>
        </p:grpSpPr>
        <p:sp>
          <p:nvSpPr>
            <p:cNvPr id="150" name="Google Shape;150;p17"/>
            <p:cNvSpPr/>
            <p:nvPr/>
          </p:nvSpPr>
          <p:spPr>
            <a:xfrm>
              <a:off x="134825" y="275313"/>
              <a:ext cx="1295909" cy="1295909"/>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406966" y="547454"/>
              <a:ext cx="751627" cy="75162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1708430" y="275313"/>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txBox="1"/>
            <p:nvPr/>
          </p:nvSpPr>
          <p:spPr>
            <a:xfrm>
              <a:off x="1708430" y="275313"/>
              <a:ext cx="3054644" cy="129590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1" i="0" u="none" strike="noStrike" cap="none" dirty="0">
                  <a:solidFill>
                    <a:schemeClr val="dk1"/>
                  </a:solidFill>
                  <a:latin typeface="Libre Franklin"/>
                  <a:ea typeface="Libre Franklin"/>
                  <a:cs typeface="Libre Franklin"/>
                  <a:sym typeface="Libre Franklin"/>
                </a:rPr>
                <a:t>Establish a place of work </a:t>
              </a:r>
              <a:r>
                <a:rPr lang="en-US" sz="1900" b="0" i="0" u="none" strike="noStrike" cap="none" dirty="0">
                  <a:solidFill>
                    <a:schemeClr val="dk1"/>
                  </a:solidFill>
                  <a:latin typeface="Libre Franklin"/>
                  <a:ea typeface="Libre Franklin"/>
                  <a:cs typeface="Libre Franklin"/>
                  <a:sym typeface="Libre Franklin"/>
                </a:rPr>
                <a:t>for all employees and ensure they have all tools necessary to complete their job</a:t>
              </a:r>
              <a:endParaRPr dirty="0"/>
            </a:p>
          </p:txBody>
        </p:sp>
        <p:sp>
          <p:nvSpPr>
            <p:cNvPr id="154" name="Google Shape;154;p17"/>
            <p:cNvSpPr/>
            <p:nvPr/>
          </p:nvSpPr>
          <p:spPr>
            <a:xfrm>
              <a:off x="5295324" y="275313"/>
              <a:ext cx="1295909" cy="1295909"/>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5567465" y="547454"/>
              <a:ext cx="751627" cy="75162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6868929" y="275313"/>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txBox="1"/>
            <p:nvPr/>
          </p:nvSpPr>
          <p:spPr>
            <a:xfrm>
              <a:off x="6868929" y="275313"/>
              <a:ext cx="3054644" cy="129590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1" i="0" u="none" strike="noStrike" cap="none" dirty="0">
                  <a:solidFill>
                    <a:schemeClr val="dk1"/>
                  </a:solidFill>
                  <a:latin typeface="Libre Franklin"/>
                  <a:ea typeface="Libre Franklin"/>
                  <a:cs typeface="Libre Franklin"/>
                  <a:sym typeface="Libre Franklin"/>
                </a:rPr>
                <a:t>Pay employees salary and benefits </a:t>
              </a:r>
              <a:r>
                <a:rPr lang="en-US" sz="1900" b="0" i="0" u="none" strike="noStrike" cap="none" dirty="0">
                  <a:solidFill>
                    <a:schemeClr val="dk1"/>
                  </a:solidFill>
                  <a:latin typeface="Libre Franklin"/>
                  <a:ea typeface="Libre Franklin"/>
                  <a:cs typeface="Libre Franklin"/>
                  <a:sym typeface="Libre Franklin"/>
                </a:rPr>
                <a:t>agreed upon (including vacation days, holidays, etc.)</a:t>
              </a:r>
              <a:endParaRPr dirty="0"/>
            </a:p>
          </p:txBody>
        </p:sp>
        <p:sp>
          <p:nvSpPr>
            <p:cNvPr id="158" name="Google Shape;158;p17"/>
            <p:cNvSpPr/>
            <p:nvPr/>
          </p:nvSpPr>
          <p:spPr>
            <a:xfrm>
              <a:off x="134825" y="2214856"/>
              <a:ext cx="1295909" cy="1295909"/>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406966" y="2486997"/>
              <a:ext cx="751627" cy="75162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1708430" y="2214856"/>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txBox="1"/>
            <p:nvPr/>
          </p:nvSpPr>
          <p:spPr>
            <a:xfrm>
              <a:off x="1708430" y="2214856"/>
              <a:ext cx="3054644" cy="129590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1" i="0" u="none" strike="noStrike" cap="none" dirty="0">
                  <a:solidFill>
                    <a:schemeClr val="dk1"/>
                  </a:solidFill>
                  <a:latin typeface="Libre Franklin"/>
                  <a:ea typeface="Libre Franklin"/>
                  <a:cs typeface="Libre Franklin"/>
                  <a:sym typeface="Libre Franklin"/>
                </a:rPr>
                <a:t>Evaluating employee performance </a:t>
              </a:r>
              <a:r>
                <a:rPr lang="en-US" sz="1900" b="0" i="0" u="none" strike="noStrike" cap="none" dirty="0">
                  <a:solidFill>
                    <a:schemeClr val="dk1"/>
                  </a:solidFill>
                  <a:latin typeface="Libre Franklin"/>
                  <a:ea typeface="Libre Franklin"/>
                  <a:cs typeface="Libre Franklin"/>
                  <a:sym typeface="Libre Franklin"/>
                </a:rPr>
                <a:t>and reprimanding or terminating them if deemed necessary</a:t>
              </a:r>
              <a:endParaRPr dirty="0"/>
            </a:p>
          </p:txBody>
        </p:sp>
        <p:sp>
          <p:nvSpPr>
            <p:cNvPr id="162" name="Google Shape;162;p17"/>
            <p:cNvSpPr/>
            <p:nvPr/>
          </p:nvSpPr>
          <p:spPr>
            <a:xfrm>
              <a:off x="5295324" y="2214856"/>
              <a:ext cx="1295909" cy="1295909"/>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5567465" y="2486997"/>
              <a:ext cx="751627" cy="75162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6868929" y="2214856"/>
              <a:ext cx="3054644" cy="12959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txBox="1"/>
            <p:nvPr/>
          </p:nvSpPr>
          <p:spPr>
            <a:xfrm>
              <a:off x="6868929" y="2214856"/>
              <a:ext cx="3054644" cy="129590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1" i="0" u="none" strike="noStrike" cap="none" dirty="0">
                  <a:solidFill>
                    <a:schemeClr val="dk1"/>
                  </a:solidFill>
                  <a:latin typeface="Libre Franklin"/>
                  <a:ea typeface="Libre Franklin"/>
                  <a:cs typeface="Libre Franklin"/>
                  <a:sym typeface="Libre Franklin"/>
                </a:rPr>
                <a:t>Ensure workplace conditions are safe </a:t>
              </a:r>
              <a:r>
                <a:rPr lang="en-US" sz="1900" b="0" i="0" u="none" strike="noStrike" cap="none" dirty="0">
                  <a:solidFill>
                    <a:schemeClr val="dk1"/>
                  </a:solidFill>
                  <a:latin typeface="Libre Franklin"/>
                  <a:ea typeface="Libre Franklin"/>
                  <a:cs typeface="Libre Franklin"/>
                  <a:sym typeface="Libre Franklin"/>
                </a:rPr>
                <a:t>(that includes making sure the environment is free of discrimination and harassment)</a:t>
              </a:r>
              <a:endParaRPr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9"/>
        <p:cNvGrpSpPr/>
        <p:nvPr/>
      </p:nvGrpSpPr>
      <p:grpSpPr>
        <a:xfrm>
          <a:off x="0" y="0"/>
          <a:ext cx="0" cy="0"/>
          <a:chOff x="0" y="0"/>
          <a:chExt cx="0" cy="0"/>
        </a:xfrm>
      </p:grpSpPr>
      <p:sp>
        <p:nvSpPr>
          <p:cNvPr id="170" name="Google Shape;170;p18"/>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What are your rights?</a:t>
            </a:r>
            <a:endParaRPr sz="4000">
              <a:solidFill>
                <a:srgbClr val="FFFFFF"/>
              </a:solidFill>
            </a:endParaRPr>
          </a:p>
        </p:txBody>
      </p:sp>
      <p:cxnSp>
        <p:nvCxnSpPr>
          <p:cNvPr id="172" name="Google Shape;172;p18"/>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73" name="Google Shape;173;p18"/>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92500" lnSpcReduction="10000"/>
          </a:bodyPr>
          <a:lstStyle/>
          <a:p>
            <a:pPr marL="91440" lvl="0" indent="-91471" algn="l" rtl="0">
              <a:lnSpc>
                <a:spcPct val="100000"/>
              </a:lnSpc>
              <a:spcBef>
                <a:spcPts val="0"/>
              </a:spcBef>
              <a:spcAft>
                <a:spcPts val="0"/>
              </a:spcAft>
              <a:buSzPct val="100000"/>
              <a:buFont typeface="Noto Sans Symbols"/>
              <a:buChar char="⮚"/>
            </a:pPr>
            <a:r>
              <a:rPr lang="en-US" sz="1300">
                <a:solidFill>
                  <a:srgbClr val="FFFFFF"/>
                </a:solidFill>
              </a:rPr>
              <a:t> Hours of work</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Breaks</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Overtime pay</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Minimum wage</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Maternity/Paternity Leave</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Leaves of absence</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Benefit plans</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Vacation time and pay</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 Termination of employment</a:t>
            </a:r>
            <a:endParaRPr/>
          </a:p>
          <a:p>
            <a:pPr marL="91440" lvl="0" indent="-91471" algn="l" rtl="0">
              <a:lnSpc>
                <a:spcPct val="100000"/>
              </a:lnSpc>
              <a:spcBef>
                <a:spcPts val="1400"/>
              </a:spcBef>
              <a:spcAft>
                <a:spcPts val="0"/>
              </a:spcAft>
              <a:buSzPct val="100000"/>
              <a:buFont typeface="Noto Sans Symbols"/>
              <a:buChar char="⮚"/>
            </a:pPr>
            <a:r>
              <a:rPr lang="en-US" sz="1300">
                <a:solidFill>
                  <a:srgbClr val="FFFFFF"/>
                </a:solidFill>
              </a:rPr>
              <a:t>Workplace Health &amp; Safety</a:t>
            </a:r>
            <a:endParaRPr/>
          </a:p>
        </p:txBody>
      </p:sp>
      <p:pic>
        <p:nvPicPr>
          <p:cNvPr id="174" name="Google Shape;174;p18" descr="Megaphone Effect On Voice Overs In Adobe Audition"/>
          <p:cNvPicPr preferRelativeResize="0"/>
          <p:nvPr/>
        </p:nvPicPr>
        <p:blipFill rotWithShape="1">
          <a:blip r:embed="rId3">
            <a:alphaModFix/>
          </a:blip>
          <a:srcRect l="38175"/>
          <a:stretch/>
        </p:blipFill>
        <p:spPr>
          <a:xfrm>
            <a:off x="4654296" y="10"/>
            <a:ext cx="7537703" cy="68579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8"/>
        <p:cNvGrpSpPr/>
        <p:nvPr/>
      </p:nvGrpSpPr>
      <p:grpSpPr>
        <a:xfrm>
          <a:off x="0" y="0"/>
          <a:ext cx="0" cy="0"/>
          <a:chOff x="0" y="0"/>
          <a:chExt cx="0" cy="0"/>
        </a:xfrm>
      </p:grpSpPr>
      <p:sp>
        <p:nvSpPr>
          <p:cNvPr id="179" name="Google Shape;179;p19"/>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Hours of Work</a:t>
            </a:r>
            <a:endParaRPr sz="4000">
              <a:solidFill>
                <a:srgbClr val="FFFFFF"/>
              </a:solidFill>
            </a:endParaRPr>
          </a:p>
        </p:txBody>
      </p:sp>
      <p:cxnSp>
        <p:nvCxnSpPr>
          <p:cNvPr id="181" name="Google Shape;181;p19"/>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82" name="Google Shape;182;p19"/>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92500" lnSpcReduction="10000"/>
          </a:bodyPr>
          <a:lstStyle/>
          <a:p>
            <a:pPr marL="91440" lvl="0" indent="-114300" algn="l" rtl="0">
              <a:lnSpc>
                <a:spcPct val="110000"/>
              </a:lnSpc>
              <a:spcBef>
                <a:spcPts val="0"/>
              </a:spcBef>
              <a:spcAft>
                <a:spcPts val="0"/>
              </a:spcAft>
              <a:buSzPts val="1800"/>
              <a:buFont typeface="Noto Sans Symbols"/>
              <a:buChar char="⮚"/>
            </a:pPr>
            <a:r>
              <a:rPr lang="en-US" sz="1800">
                <a:solidFill>
                  <a:srgbClr val="FFFFFF"/>
                </a:solidFill>
              </a:rPr>
              <a:t> Maximum that an employee can work in Ontario is:</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8 hours/day</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44 hours/week</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Work is considered the time the employee is actually working, or spends at the workplace</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Travel time to and from work does not count</a:t>
            </a:r>
            <a:endParaRPr sz="1800">
              <a:solidFill>
                <a:srgbClr val="FFFFFF"/>
              </a:solidFill>
            </a:endParaRPr>
          </a:p>
        </p:txBody>
      </p:sp>
      <p:pic>
        <p:nvPicPr>
          <p:cNvPr id="183" name="Google Shape;183;p19" descr="Daylight Saving Time 2021: When Does the Time Change? | The Old Farmer&amp;#39;s  Almanac"/>
          <p:cNvPicPr preferRelativeResize="0"/>
          <p:nvPr/>
        </p:nvPicPr>
        <p:blipFill rotWithShape="1">
          <a:blip r:embed="rId3">
            <a:alphaModFix/>
          </a:blip>
          <a:srcRect r="26633" b="-1"/>
          <a:stretch/>
        </p:blipFill>
        <p:spPr>
          <a:xfrm>
            <a:off x="4654296" y="10"/>
            <a:ext cx="7537703" cy="68579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sp>
        <p:nvSpPr>
          <p:cNvPr id="188" name="Google Shape;188;p20"/>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Breaks</a:t>
            </a:r>
            <a:endParaRPr sz="4000">
              <a:solidFill>
                <a:srgbClr val="FFFFFF"/>
              </a:solidFill>
            </a:endParaRPr>
          </a:p>
        </p:txBody>
      </p:sp>
      <p:cxnSp>
        <p:nvCxnSpPr>
          <p:cNvPr id="190" name="Google Shape;190;p20"/>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91" name="Google Shape;191;p20"/>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92500" lnSpcReduction="20000"/>
          </a:bodyPr>
          <a:lstStyle/>
          <a:p>
            <a:pPr marL="91440" lvl="0" indent="-114300" algn="l" rtl="0">
              <a:lnSpc>
                <a:spcPct val="110000"/>
              </a:lnSpc>
              <a:spcBef>
                <a:spcPts val="0"/>
              </a:spcBef>
              <a:spcAft>
                <a:spcPts val="0"/>
              </a:spcAft>
              <a:buSzPts val="1800"/>
              <a:buFont typeface="Noto Sans Symbols"/>
              <a:buChar char="⮚"/>
            </a:pPr>
            <a:r>
              <a:rPr lang="en-US" sz="1800">
                <a:solidFill>
                  <a:srgbClr val="FFFFFF"/>
                </a:solidFill>
              </a:rPr>
              <a:t> Employees are entitled to eating periods and bathroom breaks</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If an employee works for 5 hours in a day, they are entitled to a 30 minute eating break which may be split into 2 breaks (15 min)</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These may be paid or unpaid</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They do not count towards “overtime hours”</a:t>
            </a:r>
            <a:endParaRPr sz="1800">
              <a:solidFill>
                <a:srgbClr val="FFFFFF"/>
              </a:solidFill>
            </a:endParaRPr>
          </a:p>
        </p:txBody>
      </p:sp>
      <p:pic>
        <p:nvPicPr>
          <p:cNvPr id="192" name="Google Shape;192;p20" descr="How Effective Breaks at Work Increase Productivity | Work-Fit Blog"/>
          <p:cNvPicPr preferRelativeResize="0"/>
          <p:nvPr/>
        </p:nvPicPr>
        <p:blipFill rotWithShape="1">
          <a:blip r:embed="rId3">
            <a:alphaModFix/>
          </a:blip>
          <a:srcRect l="8913" r="17720" b="-1"/>
          <a:stretch/>
        </p:blipFill>
        <p:spPr>
          <a:xfrm>
            <a:off x="4654296" y="10"/>
            <a:ext cx="7537703" cy="6857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6"/>
        <p:cNvGrpSpPr/>
        <p:nvPr/>
      </p:nvGrpSpPr>
      <p:grpSpPr>
        <a:xfrm>
          <a:off x="0" y="0"/>
          <a:ext cx="0" cy="0"/>
          <a:chOff x="0" y="0"/>
          <a:chExt cx="0" cy="0"/>
        </a:xfrm>
      </p:grpSpPr>
      <p:sp>
        <p:nvSpPr>
          <p:cNvPr id="197" name="Google Shape;197;p21"/>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1"/>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Overtime Pay</a:t>
            </a:r>
            <a:endParaRPr sz="4000">
              <a:solidFill>
                <a:srgbClr val="FFFFFF"/>
              </a:solidFill>
            </a:endParaRPr>
          </a:p>
        </p:txBody>
      </p:sp>
      <p:cxnSp>
        <p:nvCxnSpPr>
          <p:cNvPr id="199" name="Google Shape;199;p21"/>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00" name="Google Shape;200;p21"/>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92500" lnSpcReduction="20000"/>
          </a:bodyPr>
          <a:lstStyle/>
          <a:p>
            <a:pPr marL="91440" lvl="0" indent="-105727" algn="l" rtl="0">
              <a:lnSpc>
                <a:spcPct val="110000"/>
              </a:lnSpc>
              <a:spcBef>
                <a:spcPts val="0"/>
              </a:spcBef>
              <a:spcAft>
                <a:spcPts val="0"/>
              </a:spcAft>
              <a:buSzPct val="100000"/>
              <a:buFont typeface="Noto Sans Symbols"/>
              <a:buChar char="⮚"/>
            </a:pPr>
            <a:r>
              <a:rPr lang="en-US" sz="1800" dirty="0">
                <a:solidFill>
                  <a:srgbClr val="FFFFFF"/>
                </a:solidFill>
              </a:rPr>
              <a:t> If an employee works </a:t>
            </a:r>
            <a:r>
              <a:rPr lang="en-US" sz="1800" b="1" dirty="0">
                <a:solidFill>
                  <a:srgbClr val="FFFFFF"/>
                </a:solidFill>
              </a:rPr>
              <a:t>more than 44 hours/week, then they are entitled to overtime pay </a:t>
            </a:r>
            <a:r>
              <a:rPr lang="en-US" sz="1800" dirty="0">
                <a:solidFill>
                  <a:srgbClr val="FFFFFF"/>
                </a:solidFill>
              </a:rPr>
              <a:t>(unless they are on a salary)</a:t>
            </a:r>
            <a:endParaRPr dirty="0"/>
          </a:p>
          <a:p>
            <a:pPr marL="91440" lvl="0" indent="-105727" algn="l" rtl="0">
              <a:lnSpc>
                <a:spcPct val="110000"/>
              </a:lnSpc>
              <a:spcBef>
                <a:spcPts val="1400"/>
              </a:spcBef>
              <a:spcAft>
                <a:spcPts val="0"/>
              </a:spcAft>
              <a:buSzPct val="100000"/>
              <a:buFont typeface="Noto Sans Symbols"/>
              <a:buChar char="⮚"/>
            </a:pPr>
            <a:r>
              <a:rPr lang="en-US" sz="1800" dirty="0">
                <a:solidFill>
                  <a:srgbClr val="FFFFFF"/>
                </a:solidFill>
              </a:rPr>
              <a:t> OT pay is 1.5 times the employee’s regular rate of pay</a:t>
            </a:r>
            <a:endParaRPr dirty="0"/>
          </a:p>
          <a:p>
            <a:pPr marL="91440" lvl="0" indent="-105727" algn="l" rtl="0">
              <a:lnSpc>
                <a:spcPct val="110000"/>
              </a:lnSpc>
              <a:spcBef>
                <a:spcPts val="1400"/>
              </a:spcBef>
              <a:spcAft>
                <a:spcPts val="0"/>
              </a:spcAft>
              <a:buSzPct val="100000"/>
              <a:buFont typeface="Noto Sans Symbols"/>
              <a:buChar char="⮚"/>
            </a:pPr>
            <a:r>
              <a:rPr lang="en-US" sz="1800" dirty="0">
                <a:solidFill>
                  <a:srgbClr val="FFFFFF"/>
                </a:solidFill>
              </a:rPr>
              <a:t> It is often called time and a half</a:t>
            </a:r>
            <a:endParaRPr dirty="0"/>
          </a:p>
          <a:p>
            <a:pPr marL="91440" lvl="0" indent="-105727" algn="l" rtl="0">
              <a:lnSpc>
                <a:spcPct val="110000"/>
              </a:lnSpc>
              <a:spcBef>
                <a:spcPts val="1400"/>
              </a:spcBef>
              <a:spcAft>
                <a:spcPts val="0"/>
              </a:spcAft>
              <a:buSzPct val="100000"/>
              <a:buFont typeface="Noto Sans Symbols"/>
              <a:buChar char="⮚"/>
            </a:pPr>
            <a:r>
              <a:rPr lang="en-US" sz="1800" dirty="0">
                <a:solidFill>
                  <a:srgbClr val="FFFFFF"/>
                </a:solidFill>
              </a:rPr>
              <a:t> Example: employee who has regular pay of $17.20/hour will earn $25.50/each overtime hour (17.20x1.5=25.70)</a:t>
            </a:r>
            <a:endParaRPr sz="1800" dirty="0">
              <a:solidFill>
                <a:srgbClr val="FFFFFF"/>
              </a:solidFill>
            </a:endParaRPr>
          </a:p>
        </p:txBody>
      </p:sp>
      <p:pic>
        <p:nvPicPr>
          <p:cNvPr id="201" name="Google Shape;201;p21" descr="Who Will Benefit From the Overtime Pay Proposal? | HRExecutive.com"/>
          <p:cNvPicPr preferRelativeResize="0"/>
          <p:nvPr/>
        </p:nvPicPr>
        <p:blipFill rotWithShape="1">
          <a:blip r:embed="rId3">
            <a:alphaModFix/>
          </a:blip>
          <a:srcRect l="1354"/>
          <a:stretch/>
        </p:blipFill>
        <p:spPr>
          <a:xfrm>
            <a:off x="4654296" y="10"/>
            <a:ext cx="7537703" cy="68579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A3A3A"/>
            </a:gs>
            <a:gs pos="65000">
              <a:schemeClr val="dk1"/>
            </a:gs>
            <a:gs pos="100000">
              <a:schemeClr val="dk1"/>
            </a:gs>
          </a:gsLst>
          <a:lin ang="16200000" scaled="0"/>
        </a:gradFill>
        <a:effectLst/>
      </p:bgPr>
    </p:bg>
    <p:spTree>
      <p:nvGrpSpPr>
        <p:cNvPr id="1" name="Shape 205"/>
        <p:cNvGrpSpPr/>
        <p:nvPr/>
      </p:nvGrpSpPr>
      <p:grpSpPr>
        <a:xfrm>
          <a:off x="0" y="0"/>
          <a:ext cx="0" cy="0"/>
          <a:chOff x="0" y="0"/>
          <a:chExt cx="0" cy="0"/>
        </a:xfrm>
      </p:grpSpPr>
      <p:sp>
        <p:nvSpPr>
          <p:cNvPr id="206" name="Google Shape;206;p2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 name="Google Shape;207;p2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08" name="Google Shape;208;p22"/>
          <p:cNvSpPr/>
          <p:nvPr/>
        </p:nvSpPr>
        <p:spPr>
          <a:xfrm>
            <a:off x="0" y="0"/>
            <a:ext cx="1218895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9" name="Google Shape;209;p22"/>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7400"/>
              <a:buFont typeface="Bookman Old Style"/>
              <a:buNone/>
            </a:pPr>
            <a:r>
              <a:rPr lang="en-US" sz="7400">
                <a:solidFill>
                  <a:srgbClr val="FFFFFF"/>
                </a:solidFill>
              </a:rPr>
              <a:t>Fun Fact: teachers do not get overtime pay</a:t>
            </a:r>
            <a:endParaRPr/>
          </a:p>
        </p:txBody>
      </p:sp>
      <p:cxnSp>
        <p:nvCxnSpPr>
          <p:cNvPr id="210" name="Google Shape;210;p22"/>
          <p:cNvCxnSpPr/>
          <p:nvPr/>
        </p:nvCxnSpPr>
        <p:spPr>
          <a:xfrm>
            <a:off x="7534656" y="1391367"/>
            <a:ext cx="0" cy="3558208"/>
          </a:xfrm>
          <a:prstGeom prst="straightConnector1">
            <a:avLst/>
          </a:prstGeom>
          <a:noFill/>
          <a:ln w="12700" cap="flat" cmpd="sng">
            <a:solidFill>
              <a:srgbClr val="FFFFFF"/>
            </a:solidFill>
            <a:prstDash val="solid"/>
            <a:round/>
            <a:headEnd type="none" w="sm" len="sm"/>
            <a:tailEnd type="none" w="sm" len="sm"/>
          </a:ln>
        </p:spPr>
      </p:cxnSp>
      <p:sp>
        <p:nvSpPr>
          <p:cNvPr id="211" name="Google Shape;211;p22"/>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917</Words>
  <Application>Microsoft Office PowerPoint</Application>
  <PresentationFormat>Widescreen</PresentationFormat>
  <Paragraphs>89</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Calibri</vt:lpstr>
      <vt:lpstr>Arial</vt:lpstr>
      <vt:lpstr>Noto Sans Symbols</vt:lpstr>
      <vt:lpstr>Bookman Old Style</vt:lpstr>
      <vt:lpstr>Libre Franklin</vt:lpstr>
      <vt:lpstr>1_RetrospectVTI</vt:lpstr>
      <vt:lpstr>1_RetrospectVTI</vt:lpstr>
      <vt:lpstr>Careers</vt:lpstr>
      <vt:lpstr>Overview</vt:lpstr>
      <vt:lpstr>Employee Responsibility</vt:lpstr>
      <vt:lpstr>Employer Responsibility</vt:lpstr>
      <vt:lpstr>What are your rights?</vt:lpstr>
      <vt:lpstr>Hours of Work</vt:lpstr>
      <vt:lpstr>Breaks</vt:lpstr>
      <vt:lpstr>Overtime Pay</vt:lpstr>
      <vt:lpstr>Fun Fact: teachers do not get overtime pay</vt:lpstr>
      <vt:lpstr>Minimum Wage</vt:lpstr>
      <vt:lpstr>Maternity/Parental Leave</vt:lpstr>
      <vt:lpstr>Leaves of Absence</vt:lpstr>
      <vt:lpstr>Benefits</vt:lpstr>
      <vt:lpstr>Vacation Time and Pay</vt:lpstr>
      <vt:lpstr>Termination of Employment</vt:lpstr>
      <vt:lpstr>Workplace Health and Safety</vt:lpstr>
      <vt:lpstr>As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Owner</dc:creator>
  <cp:lastModifiedBy>Gillian Matthews</cp:lastModifiedBy>
  <cp:revision>11</cp:revision>
  <dcterms:modified xsi:type="dcterms:W3CDTF">2024-05-14T14:54:06Z</dcterms:modified>
</cp:coreProperties>
</file>