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71" r:id="rId4"/>
    <p:sldId id="260" r:id="rId5"/>
    <p:sldId id="261" r:id="rId6"/>
    <p:sldId id="262" r:id="rId7"/>
    <p:sldId id="265" r:id="rId8"/>
    <p:sldId id="264" r:id="rId9"/>
    <p:sldId id="267" r:id="rId10"/>
    <p:sldId id="27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12/01/2021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12/01/2021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12/01/2021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600" dirty="0" smtClean="0">
                <a:solidFill>
                  <a:srgbClr val="C00000"/>
                </a:solidFill>
              </a:rPr>
              <a:t>A Separate Peace</a:t>
            </a:r>
            <a:br>
              <a:rPr lang="en-CA" sz="3600" dirty="0" smtClean="0">
                <a:solidFill>
                  <a:srgbClr val="C00000"/>
                </a:solidFill>
              </a:rPr>
            </a:br>
            <a:r>
              <a:rPr lang="en-CA" sz="3600" dirty="0" smtClean="0">
                <a:solidFill>
                  <a:srgbClr val="C00000"/>
                </a:solidFill>
              </a:rPr>
              <a:t>by </a:t>
            </a:r>
            <a:r>
              <a:rPr lang="en-CA" sz="3200" dirty="0" smtClean="0">
                <a:solidFill>
                  <a:srgbClr val="C00000"/>
                </a:solidFill>
              </a:rPr>
              <a:t>John Knowles</a:t>
            </a:r>
            <a:endParaRPr lang="en-CA" sz="3600" dirty="0">
              <a:solidFill>
                <a:srgbClr val="C00000"/>
              </a:solidFill>
            </a:endParaRPr>
          </a:p>
        </p:txBody>
      </p:sp>
      <p:sp>
        <p:nvSpPr>
          <p:cNvPr id="3" name="Subtitle 2"/>
          <p:cNvSpPr>
            <a:spLocks noGrp="1"/>
          </p:cNvSpPr>
          <p:nvPr>
            <p:ph type="subTitle" idx="1"/>
          </p:nvPr>
        </p:nvSpPr>
        <p:spPr/>
        <p:txBody>
          <a:bodyPr/>
          <a:lstStyle/>
          <a:p>
            <a:r>
              <a:rPr lang="en-CA" dirty="0" smtClean="0">
                <a:solidFill>
                  <a:srgbClr val="C00000"/>
                </a:solidFill>
              </a:rPr>
              <a:t>Literary Elements: Chapter 2-3</a:t>
            </a:r>
            <a:endParaRPr lang="en-CA" dirty="0">
              <a:solidFill>
                <a:srgbClr val="C00000"/>
              </a:solidFill>
            </a:endParaRPr>
          </a:p>
        </p:txBody>
      </p:sp>
      <p:sp>
        <p:nvSpPr>
          <p:cNvPr id="1028" name="AutoShape 4" descr="C:\Users\Gillian\Documents\ESL On-Line Language Tutoring\literary elements 2.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9" name="Picture 5" descr="C:\Users\Gillian\Documents\ESL On-Line Language Tutoring\literary e.jpg"/>
          <p:cNvPicPr>
            <a:picLocks noChangeAspect="1" noChangeArrowheads="1"/>
          </p:cNvPicPr>
          <p:nvPr/>
        </p:nvPicPr>
        <p:blipFill>
          <a:blip r:embed="rId3" cstate="print"/>
          <a:srcRect/>
          <a:stretch>
            <a:fillRect/>
          </a:stretch>
        </p:blipFill>
        <p:spPr bwMode="auto">
          <a:xfrm>
            <a:off x="6862528" y="0"/>
            <a:ext cx="2281472" cy="3525912"/>
          </a:xfrm>
          <a:prstGeom prst="rect">
            <a:avLst/>
          </a:prstGeom>
          <a:noFill/>
        </p:spPr>
      </p:pic>
      <p:pic>
        <p:nvPicPr>
          <p:cNvPr id="6" name="Picture 4" descr="A Separate Peace by Strawberrie-Soda on DeviantArt"/>
          <p:cNvPicPr>
            <a:picLocks noChangeAspect="1" noChangeArrowheads="1"/>
          </p:cNvPicPr>
          <p:nvPr/>
        </p:nvPicPr>
        <p:blipFill>
          <a:blip r:embed="rId4" cstate="print"/>
          <a:srcRect/>
          <a:stretch>
            <a:fillRect/>
          </a:stretch>
        </p:blipFill>
        <p:spPr bwMode="auto">
          <a:xfrm>
            <a:off x="428596" y="285728"/>
            <a:ext cx="1896665" cy="2436640"/>
          </a:xfrm>
          <a:prstGeom prst="rect">
            <a:avLst/>
          </a:prstGeom>
          <a:noFill/>
        </p:spPr>
      </p:pic>
      <p:pic>
        <p:nvPicPr>
          <p:cNvPr id="7" name="Picture 2" descr="C:\Users\Gillian\Documents\Tutoring Gabby and Quinn\Quinn\Place Value Worksheets\cropped-o-A-SEPARATE-PEACE-facebook.jpg"/>
          <p:cNvPicPr>
            <a:picLocks noChangeAspect="1" noChangeArrowheads="1"/>
          </p:cNvPicPr>
          <p:nvPr/>
        </p:nvPicPr>
        <p:blipFill>
          <a:blip r:embed="rId5" cstate="print"/>
          <a:srcRect/>
          <a:stretch>
            <a:fillRect/>
          </a:stretch>
        </p:blipFill>
        <p:spPr bwMode="auto">
          <a:xfrm>
            <a:off x="285720" y="5214950"/>
            <a:ext cx="2483768" cy="1407469"/>
          </a:xfrm>
          <a:prstGeom prst="rect">
            <a:avLst/>
          </a:prstGeom>
          <a:noFill/>
        </p:spPr>
      </p:pic>
      <p:pic>
        <p:nvPicPr>
          <p:cNvPr id="8" name="Picture 8" descr="Theme: Friendship - A Separate Peace by John Knowles"/>
          <p:cNvPicPr>
            <a:picLocks noChangeAspect="1" noChangeArrowheads="1"/>
          </p:cNvPicPr>
          <p:nvPr/>
        </p:nvPicPr>
        <p:blipFill>
          <a:blip r:embed="rId6" cstate="print"/>
          <a:srcRect/>
          <a:stretch>
            <a:fillRect/>
          </a:stretch>
        </p:blipFill>
        <p:spPr bwMode="auto">
          <a:xfrm>
            <a:off x="7715272" y="4643446"/>
            <a:ext cx="1291605" cy="202818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Text and Society</a:t>
            </a:r>
            <a:endParaRPr lang="en-US" sz="3200" dirty="0"/>
          </a:p>
        </p:txBody>
      </p:sp>
      <p:sp>
        <p:nvSpPr>
          <p:cNvPr id="3" name="Content Placeholder 2"/>
          <p:cNvSpPr>
            <a:spLocks noGrp="1"/>
          </p:cNvSpPr>
          <p:nvPr>
            <p:ph idx="1"/>
          </p:nvPr>
        </p:nvSpPr>
        <p:spPr/>
        <p:txBody>
          <a:bodyPr>
            <a:normAutofit/>
          </a:bodyPr>
          <a:lstStyle/>
          <a:p>
            <a:pPr marL="457200" indent="-457200">
              <a:buAutoNum type="arabicPeriod"/>
            </a:pPr>
            <a:r>
              <a:rPr lang="en-US" sz="2000" u="sng" dirty="0" smtClean="0"/>
              <a:t>Friendship and </a:t>
            </a:r>
            <a:r>
              <a:rPr lang="en-US" sz="2000" b="1" u="sng" dirty="0" smtClean="0"/>
              <a:t>Peer Pressure</a:t>
            </a:r>
            <a:r>
              <a:rPr lang="en-US" sz="2000" dirty="0" smtClean="0"/>
              <a:t>: When does a good friendship become pressure to keep up with the other person?</a:t>
            </a:r>
          </a:p>
          <a:p>
            <a:pPr marL="457200" indent="-457200">
              <a:buAutoNum type="arabicPeriod"/>
            </a:pPr>
            <a:r>
              <a:rPr lang="en-US" sz="2000" u="sng" dirty="0" smtClean="0"/>
              <a:t>Self-Confidence/Communicating the Truth</a:t>
            </a:r>
            <a:r>
              <a:rPr lang="en-US" sz="2000" dirty="0" smtClean="0"/>
              <a:t>: opening up and communicating to friends and to the group or community of community when something is wrong ex. Gene with Finny breaking the rules and the boys in the Super Suicide Society. </a:t>
            </a:r>
            <a:r>
              <a:rPr lang="en-US" sz="2000" dirty="0" smtClean="0">
                <a:solidFill>
                  <a:srgbClr val="FF0000"/>
                </a:solidFill>
              </a:rPr>
              <a:t>How far is too far to hide the truth?  When do games and fun groups become dangerous and who’s job is it to reveal the truth before it’s too late.</a:t>
            </a:r>
            <a:r>
              <a:rPr lang="en-US" sz="2000" dirty="0" smtClean="0"/>
              <a:t>  </a:t>
            </a:r>
            <a:r>
              <a:rPr lang="en-US" sz="2000" dirty="0" smtClean="0">
                <a:solidFill>
                  <a:srgbClr val="FF0000"/>
                </a:solidFill>
              </a:rPr>
              <a:t>Revealing about breaking rules?</a:t>
            </a:r>
          </a:p>
          <a:p>
            <a:pPr marL="457200" indent="-457200">
              <a:buAutoNum type="arabicPeriod"/>
            </a:pPr>
            <a:r>
              <a:rPr lang="en-US" sz="2000" u="sng" dirty="0" smtClean="0"/>
              <a:t>Private v. Public Education</a:t>
            </a:r>
            <a:r>
              <a:rPr lang="en-US" sz="2000" dirty="0" smtClean="0"/>
              <a:t>: positive and negatives of both systems; cost; student-teacher ratio etc. ; parental involvement and awareness of student actions at private boarding school</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Characters</a:t>
            </a:r>
            <a:endParaRPr lang="en-CA" sz="3600"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pPr>
              <a:buNone/>
            </a:pPr>
            <a:endParaRPr lang="en-CA" sz="2000" u="sng" dirty="0" smtClean="0"/>
          </a:p>
          <a:p>
            <a:pPr marL="457200" indent="-457200">
              <a:buAutoNum type="arabicPeriod"/>
            </a:pPr>
            <a:r>
              <a:rPr lang="en-CA" sz="2000" u="sng" dirty="0" smtClean="0"/>
              <a:t>Gene Forrester</a:t>
            </a:r>
            <a:r>
              <a:rPr lang="en-CA" sz="2000" dirty="0" smtClean="0"/>
              <a:t>: </a:t>
            </a:r>
          </a:p>
          <a:p>
            <a:pPr marL="457200" indent="-457200"/>
            <a:r>
              <a:rPr lang="en-CA" sz="2000" u="sng" dirty="0" smtClean="0"/>
              <a:t>quiet, </a:t>
            </a:r>
            <a:r>
              <a:rPr lang="en-CA" sz="2000" dirty="0" smtClean="0"/>
              <a:t>follows the rules, likes to remain respectful of the rules, more than Finny</a:t>
            </a:r>
          </a:p>
          <a:p>
            <a:pPr marL="457200" indent="-457200"/>
            <a:r>
              <a:rPr lang="en-CA" sz="2000" u="sng" dirty="0" smtClean="0"/>
              <a:t>Hesitant</a:t>
            </a:r>
            <a:r>
              <a:rPr lang="en-CA" sz="2000" dirty="0" smtClean="0"/>
              <a:t> at first, thinking about his actions, then ends up following </a:t>
            </a:r>
            <a:r>
              <a:rPr lang="en-CA" sz="2000" dirty="0" err="1" smtClean="0"/>
              <a:t>Finny’s</a:t>
            </a:r>
            <a:r>
              <a:rPr lang="en-CA" sz="2000" dirty="0" smtClean="0"/>
              <a:t> lead</a:t>
            </a:r>
          </a:p>
          <a:p>
            <a:pPr marL="457200" indent="-457200">
              <a:buNone/>
            </a:pPr>
            <a:endParaRPr lang="en-CA" sz="2000" dirty="0" smtClean="0"/>
          </a:p>
          <a:p>
            <a:pPr marL="457200" indent="-457200">
              <a:buAutoNum type="arabicPeriod" startAt="2"/>
            </a:pPr>
            <a:r>
              <a:rPr lang="en-CA" sz="2000" u="sng" dirty="0" smtClean="0"/>
              <a:t>Finny</a:t>
            </a:r>
            <a:r>
              <a:rPr lang="en-CA" sz="2000" dirty="0" smtClean="0"/>
              <a:t>:</a:t>
            </a:r>
          </a:p>
          <a:p>
            <a:pPr marL="457200" indent="-457200"/>
            <a:r>
              <a:rPr lang="en-CA" sz="2000" u="sng" dirty="0" smtClean="0"/>
              <a:t>Rule breaker</a:t>
            </a:r>
            <a:r>
              <a:rPr lang="en-CA" sz="2000" dirty="0" smtClean="0"/>
              <a:t>: for example, absent at dinner, wearing a pink skirt, wore his tie as a belt during tea with the substitute headmaster ; went to a beach with Gene, left school, had dinner and a beer</a:t>
            </a:r>
          </a:p>
          <a:p>
            <a:pPr marL="457200" indent="-457200"/>
            <a:r>
              <a:rPr lang="en-CA" sz="2000" u="sng" dirty="0" smtClean="0"/>
              <a:t>Bold/Daring: </a:t>
            </a:r>
            <a:r>
              <a:rPr lang="en-CA" sz="2000" dirty="0" smtClean="0"/>
              <a:t>willing to break rules ex. Pink shirt and tie; at the beach</a:t>
            </a:r>
          </a:p>
          <a:p>
            <a:pPr marL="457200" indent="-457200"/>
            <a:r>
              <a:rPr lang="en-CA" sz="2000" u="sng" dirty="0" smtClean="0"/>
              <a:t>Protective of Gene</a:t>
            </a:r>
            <a:r>
              <a:rPr lang="en-CA" sz="2000" dirty="0" smtClean="0"/>
              <a:t>: rescued Gene from the tree/swimming; enjoys the position of leading Gene</a:t>
            </a:r>
          </a:p>
          <a:p>
            <a:pPr marL="457200" indent="-457200"/>
            <a:r>
              <a:rPr lang="en-CA" sz="2000" u="sng" dirty="0" smtClean="0"/>
              <a:t>Very Athletic/Sporty</a:t>
            </a:r>
            <a:r>
              <a:rPr lang="en-CA" sz="2000" dirty="0" smtClean="0"/>
              <a:t>: swimmer, breaks the school swimming record, introduced the new sport of </a:t>
            </a:r>
            <a:r>
              <a:rPr lang="en-CA" sz="2000" dirty="0" err="1" smtClean="0"/>
              <a:t>Blitzball</a:t>
            </a:r>
            <a:r>
              <a:rPr lang="en-CA" sz="2000" dirty="0" smtClean="0"/>
              <a:t> with a huge large medicine ball (not an easy sport)</a:t>
            </a:r>
          </a:p>
          <a:p>
            <a:pPr marL="457200" indent="-457200"/>
            <a:endParaRPr lang="en-CA" sz="2000" dirty="0" smtClean="0"/>
          </a:p>
          <a:p>
            <a:pPr>
              <a:buNone/>
            </a:pPr>
            <a:endParaRPr lang="en-CA" sz="2000" u="sng" dirty="0" smtClean="0"/>
          </a:p>
          <a:p>
            <a:pPr>
              <a:buNone/>
            </a:pPr>
            <a:endParaRPr lang="en-CA" sz="2000" u="sng" dirty="0" smtClean="0"/>
          </a:p>
          <a:p>
            <a:pPr>
              <a:buNone/>
            </a:pPr>
            <a:endParaRPr lang="en-CA" sz="2000" u="sng" dirty="0" smtClean="0"/>
          </a:p>
          <a:p>
            <a:pPr>
              <a:buNone/>
            </a:pPr>
            <a:r>
              <a:rPr lang="en-CA" sz="2000" u="sng" dirty="0" smtClean="0"/>
              <a:t>:</a:t>
            </a:r>
            <a:endParaRPr lang="en-CA" sz="2000"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C00000"/>
                </a:solidFill>
              </a:rPr>
              <a:t>Secondary Characters</a:t>
            </a:r>
            <a:endParaRPr lang="en-CA" sz="32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CA" sz="1600" u="sng" dirty="0" smtClean="0"/>
              <a:t>Students</a:t>
            </a:r>
            <a:r>
              <a:rPr lang="en-CA" sz="1600" dirty="0" smtClean="0"/>
              <a:t> Who Join the Boy’s Suicide Society</a:t>
            </a:r>
          </a:p>
          <a:p>
            <a:pPr>
              <a:buNone/>
            </a:pPr>
            <a:r>
              <a:rPr lang="en-CA" sz="1600" b="1" dirty="0" smtClean="0"/>
              <a:t>Followers:  </a:t>
            </a:r>
            <a:r>
              <a:rPr lang="en-CA" sz="1600" dirty="0" smtClean="0"/>
              <a:t>because they take </a:t>
            </a:r>
            <a:r>
              <a:rPr lang="en-CA" sz="1600" dirty="0" err="1" smtClean="0"/>
              <a:t>Finny’s</a:t>
            </a:r>
            <a:r>
              <a:rPr lang="en-CA" sz="1600" dirty="0" smtClean="0"/>
              <a:t> leadership and go along with it.</a:t>
            </a:r>
          </a:p>
          <a:p>
            <a:pPr>
              <a:buNone/>
            </a:pPr>
            <a:endParaRPr lang="en-CA" sz="1600" dirty="0" smtClean="0"/>
          </a:p>
          <a:p>
            <a:pPr>
              <a:buNone/>
            </a:pPr>
            <a:r>
              <a:rPr lang="en-CA" sz="1600" dirty="0" smtClean="0"/>
              <a:t>2.  </a:t>
            </a:r>
            <a:r>
              <a:rPr lang="en-CA" sz="1600" u="sng" dirty="0" smtClean="0"/>
              <a:t>Mr. </a:t>
            </a:r>
            <a:r>
              <a:rPr lang="en-CA" sz="1600" u="sng" dirty="0" err="1" smtClean="0"/>
              <a:t>Prudhomme</a:t>
            </a:r>
            <a:r>
              <a:rPr lang="en-CA" sz="1600" dirty="0" smtClean="0"/>
              <a:t>: supervising faculty</a:t>
            </a:r>
          </a:p>
          <a:p>
            <a:pPr>
              <a:buNone/>
            </a:pPr>
            <a:r>
              <a:rPr lang="en-CA" sz="1600" b="1" dirty="0" smtClean="0"/>
              <a:t>Aware </a:t>
            </a:r>
            <a:r>
              <a:rPr lang="en-CA" sz="1600" dirty="0" smtClean="0"/>
              <a:t>of </a:t>
            </a:r>
            <a:r>
              <a:rPr lang="en-CA" sz="1600" dirty="0" err="1" smtClean="0"/>
              <a:t>Finny’s</a:t>
            </a:r>
            <a:r>
              <a:rPr lang="en-CA" sz="1600" dirty="0" smtClean="0"/>
              <a:t> behaviour; he does let him get away with missing dinner</a:t>
            </a:r>
          </a:p>
          <a:p>
            <a:pPr>
              <a:buNone/>
            </a:pPr>
            <a:endParaRPr lang="en-CA" sz="1600" dirty="0" smtClean="0"/>
          </a:p>
          <a:p>
            <a:pPr>
              <a:buAutoNum type="arabicPeriod" startAt="3"/>
            </a:pPr>
            <a:r>
              <a:rPr lang="en-CA" sz="1600" u="sng" dirty="0" smtClean="0"/>
              <a:t>Mr. Patch</a:t>
            </a:r>
            <a:r>
              <a:rPr lang="en-CA" sz="1600" dirty="0" smtClean="0"/>
              <a:t>: summer principal</a:t>
            </a:r>
          </a:p>
          <a:p>
            <a:pPr>
              <a:buNone/>
            </a:pPr>
            <a:r>
              <a:rPr lang="en-CA" sz="1600" b="1" dirty="0" smtClean="0"/>
              <a:t>Aware </a:t>
            </a:r>
            <a:r>
              <a:rPr lang="en-CA" sz="1600" dirty="0" smtClean="0"/>
              <a:t>of </a:t>
            </a:r>
            <a:r>
              <a:rPr lang="en-CA" sz="1600" dirty="0" err="1" smtClean="0"/>
              <a:t>Finny’s</a:t>
            </a:r>
            <a:r>
              <a:rPr lang="en-CA" sz="1600" dirty="0" smtClean="0"/>
              <a:t> behaviour;</a:t>
            </a:r>
            <a:endParaRPr lang="en-CA"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Setting</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r>
              <a:rPr lang="en-CA" sz="2000" u="sng" dirty="0" smtClean="0"/>
              <a:t>Location</a:t>
            </a:r>
            <a:r>
              <a:rPr lang="en-CA" sz="2000" dirty="0" smtClean="0"/>
              <a:t>: school, Headmaster’s Tea, tree by the river, ocean and beach, swimming pool</a:t>
            </a:r>
          </a:p>
          <a:p>
            <a:pPr>
              <a:buNone/>
            </a:pPr>
            <a:r>
              <a:rPr lang="en-CA" sz="2000" u="sng" dirty="0" smtClean="0"/>
              <a:t>Time Period</a:t>
            </a:r>
            <a:r>
              <a:rPr lang="en-CA" sz="2000" dirty="0" smtClean="0"/>
              <a:t>: Summer Session 1942</a:t>
            </a:r>
          </a:p>
          <a:p>
            <a:pPr>
              <a:buNone/>
            </a:pPr>
            <a:r>
              <a:rPr lang="en-CA" sz="2000" u="sng" dirty="0" smtClean="0"/>
              <a:t>Mood</a:t>
            </a:r>
            <a:r>
              <a:rPr lang="en-CA" sz="2000" dirty="0" smtClean="0"/>
              <a:t>:</a:t>
            </a:r>
          </a:p>
          <a:p>
            <a:r>
              <a:rPr lang="en-CA" sz="2000" dirty="0" smtClean="0"/>
              <a:t> </a:t>
            </a:r>
            <a:r>
              <a:rPr lang="en-US" sz="2000" u="sng" dirty="0" smtClean="0"/>
              <a:t>Excitement</a:t>
            </a:r>
            <a:r>
              <a:rPr lang="en-US" sz="2000" dirty="0" smtClean="0"/>
              <a:t> of pushing new boundaries for the boys, breaking some rules, may be good/bad consequences</a:t>
            </a:r>
          </a:p>
          <a:p>
            <a:r>
              <a:rPr lang="en-US" sz="2000" u="sng" dirty="0" smtClean="0"/>
              <a:t>Protective/Leadership</a:t>
            </a:r>
            <a:r>
              <a:rPr lang="en-US" sz="2000" dirty="0" smtClean="0"/>
              <a:t>: Finny, hoping and luring Gene to follow him and trying to inspire other students through the Suicide Society</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Events</a:t>
            </a:r>
            <a:endParaRPr lang="en-CA" sz="3600" dirty="0">
              <a:solidFill>
                <a:srgbClr val="C00000"/>
              </a:solidFill>
            </a:endParaRPr>
          </a:p>
        </p:txBody>
      </p:sp>
      <p:sp>
        <p:nvSpPr>
          <p:cNvPr id="3" name="Content Placeholder 2"/>
          <p:cNvSpPr>
            <a:spLocks noGrp="1"/>
          </p:cNvSpPr>
          <p:nvPr>
            <p:ph idx="1"/>
          </p:nvPr>
        </p:nvSpPr>
        <p:spPr/>
        <p:txBody>
          <a:bodyPr>
            <a:normAutofit fontScale="92500" lnSpcReduction="20000"/>
          </a:bodyPr>
          <a:lstStyle/>
          <a:p>
            <a:pPr marL="457200" indent="-457200">
              <a:buNone/>
            </a:pPr>
            <a:r>
              <a:rPr lang="en-CA" sz="2000" u="sng" dirty="0" smtClean="0"/>
              <a:t>Chapter 2</a:t>
            </a:r>
          </a:p>
          <a:p>
            <a:pPr marL="457200" indent="-457200"/>
            <a:r>
              <a:rPr lang="en-CA" sz="1600" dirty="0" smtClean="0"/>
              <a:t>Substitute teacher, Mr. </a:t>
            </a:r>
            <a:r>
              <a:rPr lang="en-CA" sz="1600" dirty="0" err="1" smtClean="0"/>
              <a:t>Prudhomme</a:t>
            </a:r>
            <a:r>
              <a:rPr lang="en-CA" sz="1600" dirty="0" smtClean="0"/>
              <a:t> tries to discipline Gene and Finny for missing dinner the evening before</a:t>
            </a:r>
          </a:p>
          <a:p>
            <a:pPr marL="457200" indent="-457200"/>
            <a:r>
              <a:rPr lang="en-CA" sz="1600" dirty="0" smtClean="0"/>
              <a:t>Mr. Patch-Withers is the substitute headmaster and hosts a tea; it was noticed that Finny was wearing his school tie as a belt, and he managed to escape from getting in trouble by talking his way out of the trouble; Mr. Patch-Withers laughed at Finny which disappointed Gene</a:t>
            </a:r>
          </a:p>
          <a:p>
            <a:pPr marL="457200" indent="-457200"/>
            <a:r>
              <a:rPr lang="en-CA" sz="1600" dirty="0" smtClean="0"/>
              <a:t>The boys go swimming in the river and Finny ends up saving Gene’s life when Gene lost his balance</a:t>
            </a:r>
          </a:p>
          <a:p>
            <a:pPr marL="457200" indent="-457200"/>
            <a:r>
              <a:rPr lang="en-CA" sz="1600" dirty="0" smtClean="0"/>
              <a:t>The boys form a secret society called The Secret Suicide Society of the Summer Session</a:t>
            </a:r>
          </a:p>
          <a:p>
            <a:pPr marL="457200" indent="-457200">
              <a:buNone/>
            </a:pPr>
            <a:endParaRPr lang="en-CA" sz="1600" u="sng" dirty="0" smtClean="0"/>
          </a:p>
          <a:p>
            <a:pPr marL="457200" indent="-457200">
              <a:buNone/>
            </a:pPr>
            <a:r>
              <a:rPr lang="en-CA" sz="1600" u="sng" dirty="0" smtClean="0"/>
              <a:t>Chapter 3</a:t>
            </a:r>
          </a:p>
          <a:p>
            <a:pPr marL="457200" indent="-457200"/>
            <a:r>
              <a:rPr lang="en-CA" sz="1600" dirty="0" smtClean="0"/>
              <a:t>6 new students join the Secret Suicide Society Club and they have nightly meetings</a:t>
            </a:r>
          </a:p>
          <a:p>
            <a:pPr marL="457200" indent="-457200"/>
            <a:r>
              <a:rPr lang="en-CA" sz="1600" dirty="0" smtClean="0"/>
              <a:t>Expectation is to jump out of the tree into the river</a:t>
            </a:r>
          </a:p>
          <a:p>
            <a:pPr marL="457200" indent="-457200"/>
            <a:r>
              <a:rPr lang="en-CA" sz="1600" dirty="0" smtClean="0"/>
              <a:t>Gene does not like this rule, but still goes along with it</a:t>
            </a:r>
          </a:p>
          <a:p>
            <a:pPr marL="457200" indent="-457200"/>
            <a:r>
              <a:rPr lang="en-CA" sz="1600" dirty="0" smtClean="0"/>
              <a:t>Finny develops a game called </a:t>
            </a:r>
            <a:r>
              <a:rPr lang="en-CA" sz="1600" dirty="0" err="1" smtClean="0"/>
              <a:t>Blitzball</a:t>
            </a:r>
            <a:r>
              <a:rPr lang="en-CA" sz="1600" dirty="0" smtClean="0"/>
              <a:t> with a big medicine ball</a:t>
            </a:r>
          </a:p>
          <a:p>
            <a:pPr marL="457200" indent="-457200"/>
            <a:r>
              <a:rPr lang="en-CA" sz="1600" dirty="0" smtClean="0"/>
              <a:t>Finny is a strong swimmer and broke the school record while swimming privately with Gene; </a:t>
            </a:r>
          </a:p>
          <a:p>
            <a:pPr marL="457200" indent="-457200"/>
            <a:r>
              <a:rPr lang="en-CA" sz="1600" dirty="0" smtClean="0"/>
              <a:t>Finny decides to leave with Gene and go swimming in the ocean, have dinner at a hot dog stand and drink beer</a:t>
            </a:r>
          </a:p>
          <a:p>
            <a:pPr marL="457200" indent="-457200"/>
            <a:r>
              <a:rPr lang="en-CA" sz="1600" dirty="0" smtClean="0"/>
              <a:t>Finny tells Gene that he is his best friend; Gene hesitates and does not say the same</a:t>
            </a:r>
          </a:p>
          <a:p>
            <a:pPr marL="457200" indent="-457200"/>
            <a:endParaRPr lang="en-CA" sz="1600" dirty="0" smtClean="0"/>
          </a:p>
          <a:p>
            <a:pPr marL="457200" indent="-457200"/>
            <a:endParaRPr lang="en-CA" sz="1600" dirty="0" smtClean="0"/>
          </a:p>
          <a:p>
            <a:pPr marL="457200" indent="-457200"/>
            <a:endParaRPr lang="en-CA" sz="1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Theme</a:t>
            </a:r>
            <a:endParaRPr lang="en-CA" sz="3600" dirty="0">
              <a:solidFill>
                <a:srgbClr val="C00000"/>
              </a:solidFill>
            </a:endParaRPr>
          </a:p>
        </p:txBody>
      </p:sp>
      <p:sp>
        <p:nvSpPr>
          <p:cNvPr id="3" name="Content Placeholder 2"/>
          <p:cNvSpPr>
            <a:spLocks noGrp="1"/>
          </p:cNvSpPr>
          <p:nvPr>
            <p:ph idx="1"/>
          </p:nvPr>
        </p:nvSpPr>
        <p:spPr/>
        <p:txBody>
          <a:bodyPr>
            <a:normAutofit fontScale="92500" lnSpcReduction="20000"/>
          </a:bodyPr>
          <a:lstStyle/>
          <a:p>
            <a:pPr marL="457200" indent="-457200">
              <a:buAutoNum type="arabicPeriod"/>
            </a:pPr>
            <a:endParaRPr lang="en-CA" sz="2000" dirty="0" smtClean="0"/>
          </a:p>
          <a:p>
            <a:pPr marL="457200" indent="-457200">
              <a:buAutoNum type="arabicPeriod"/>
            </a:pPr>
            <a:r>
              <a:rPr lang="en-CA" sz="2000" u="sng" dirty="0" smtClean="0"/>
              <a:t>Education</a:t>
            </a:r>
            <a:r>
              <a:rPr lang="en-CA" sz="2000" dirty="0" smtClean="0"/>
              <a:t>: style of education (private boys’ US boarding school at the end of WW2); private boys education at the time of the war; intro to private school</a:t>
            </a:r>
          </a:p>
          <a:p>
            <a:pPr marL="457200" indent="-457200">
              <a:buAutoNum type="arabicPeriod"/>
            </a:pPr>
            <a:r>
              <a:rPr lang="en-CA" sz="2000" u="sng" dirty="0" smtClean="0"/>
              <a:t>Trust:</a:t>
            </a:r>
            <a:r>
              <a:rPr lang="en-CA" sz="2000" dirty="0" smtClean="0"/>
              <a:t> Finny trying to build trust with Gene; Gene seems to be trusting him at this point, but he’s aware that Finny is breaking rules and he is not 100% on board with this, but he remains silent</a:t>
            </a:r>
          </a:p>
          <a:p>
            <a:pPr marL="457200" indent="-457200">
              <a:buAutoNum type="arabicPeriod"/>
            </a:pPr>
            <a:r>
              <a:rPr lang="en-CA" sz="2000" u="sng" dirty="0" smtClean="0"/>
              <a:t>Friendship:</a:t>
            </a:r>
            <a:r>
              <a:rPr lang="en-CA" sz="2000" dirty="0" smtClean="0"/>
              <a:t> between Finny and Gene; exploring the boundaries of their friendship with Finny being more dominant in the friendship, Gene remaining silent; </a:t>
            </a:r>
            <a:r>
              <a:rPr lang="en-CA" sz="2000" dirty="0" smtClean="0">
                <a:solidFill>
                  <a:srgbClr val="FF0000"/>
                </a:solidFill>
              </a:rPr>
              <a:t>Peer Pressure among the boys to follow Finny? Is this a true friendship? Does Finny depend on Gene to follow him so that he feels good?  Does Gene depend on Finny to lead him?</a:t>
            </a:r>
          </a:p>
          <a:p>
            <a:pPr marL="457200" indent="-457200">
              <a:buAutoNum type="arabicPeriod"/>
            </a:pPr>
            <a:r>
              <a:rPr lang="en-CA" sz="2000" u="sng" dirty="0" smtClean="0"/>
              <a:t>Identity</a:t>
            </a:r>
            <a:r>
              <a:rPr lang="en-CA" sz="2000" dirty="0" smtClean="0"/>
              <a:t>: Finny is confident and aware of who he, a rule breaker and confident, he doesn’t care; Gene who is currently not sure 100% of his identity</a:t>
            </a:r>
          </a:p>
          <a:p>
            <a:pPr marL="457200" indent="-457200">
              <a:buAutoNum type="arabicPeriod"/>
            </a:pPr>
            <a:r>
              <a:rPr lang="en-CA" sz="2000" u="sng" dirty="0" smtClean="0"/>
              <a:t>Jealousy: </a:t>
            </a:r>
            <a:r>
              <a:rPr lang="en-CA" sz="2000" dirty="0" smtClean="0"/>
              <a:t>Is Gene jealous of Finny and how he gets away with breaking the rules?  Is Gene jealous of </a:t>
            </a:r>
            <a:r>
              <a:rPr lang="en-CA" sz="2000" dirty="0" err="1" smtClean="0"/>
              <a:t>Finny’s</a:t>
            </a:r>
            <a:r>
              <a:rPr lang="en-CA" sz="2000" dirty="0" smtClean="0"/>
              <a:t> ability to talk his way out of rule policies?</a:t>
            </a:r>
            <a:endParaRPr lang="en-CA" sz="2000" u="sng"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None/>
            </a:pPr>
            <a:endParaRPr lang="en-CA"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Meaningful Quotes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CA" sz="1600" dirty="0" smtClean="0"/>
              <a:t>pg. 32 “If he hadn’t been there I could have fallen on the bank and broke my back. If I had fallen awkwardly I could have been killed.”-meaning that Gene feels lucky that Finny saved his life; he realizes he is doing some dangerous activities with Finny</a:t>
            </a:r>
          </a:p>
          <a:p>
            <a:pPr>
              <a:buAutoNum type="arabicPeriod"/>
            </a:pPr>
            <a:endParaRPr lang="en-CA" sz="1600" dirty="0" smtClean="0"/>
          </a:p>
          <a:p>
            <a:pPr>
              <a:buAutoNum type="arabicPeriod"/>
            </a:pPr>
            <a:r>
              <a:rPr lang="en-CA" sz="1600" dirty="0" smtClean="0"/>
              <a:t>Pg. 44 “I thought and looked at him up and down. He didn’t look right back at me. You are too good to be true I said after a while.”-Gene speaking to Finny-meaning that Finny is unbelievable with his actions, very daring compared to Gene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Figurative Language</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u="sng" dirty="0" smtClean="0"/>
              <a:t>Personification</a:t>
            </a:r>
            <a:r>
              <a:rPr lang="en-CA" sz="2000" dirty="0" smtClean="0"/>
              <a:t> pg. 46</a:t>
            </a:r>
            <a:r>
              <a:rPr lang="en-CA" sz="2000" i="1" dirty="0" smtClean="0"/>
              <a:t> “The wave hesitates balances there and then hissed back towards the deep water, </a:t>
            </a:r>
            <a:r>
              <a:rPr lang="en-CA" sz="2000" i="1" dirty="0" smtClean="0"/>
              <a:t>its </a:t>
            </a:r>
            <a:r>
              <a:rPr lang="en-CA" sz="2000" i="1" dirty="0" smtClean="0"/>
              <a:t>tentacle not quite interested enough to drag me with it.” </a:t>
            </a:r>
            <a:r>
              <a:rPr lang="en-CA" sz="2000" dirty="0" smtClean="0"/>
              <a:t>could mean Gene is the wave and is right now hesitant to follow Finny entirely;</a:t>
            </a:r>
          </a:p>
          <a:p>
            <a:pPr marL="457200" indent="-457200">
              <a:buAutoNum type="arabicPeriod"/>
            </a:pPr>
            <a:endParaRPr lang="en-CA" sz="2000" dirty="0" smtClean="0"/>
          </a:p>
          <a:p>
            <a:pPr marL="457200" indent="-457200">
              <a:buAutoNum type="arabicPeriod"/>
            </a:pPr>
            <a:endParaRPr lang="en-CA"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Vocabulary-Ch.2-3</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r>
              <a:rPr lang="en-CA" sz="1600" u="sng" dirty="0" smtClean="0"/>
              <a:t>Hesitates</a:t>
            </a:r>
            <a:r>
              <a:rPr lang="en-CA" sz="1600" dirty="0" smtClean="0"/>
              <a:t>: stopping or slowing down actions because of uncertainty</a:t>
            </a:r>
          </a:p>
          <a:p>
            <a:pPr>
              <a:buNone/>
            </a:pPr>
            <a:r>
              <a:rPr lang="en-CA" sz="1600" u="sng" dirty="0" err="1" smtClean="0"/>
              <a:t>Blitzball</a:t>
            </a:r>
            <a:r>
              <a:rPr lang="en-CA" sz="1600" dirty="0" smtClean="0"/>
              <a:t>: game with round ball used to score points in opponents’ nets</a:t>
            </a:r>
            <a:endParaRPr lang="en-CA" sz="1600" u="sng" dirty="0" smtClean="0"/>
          </a:p>
          <a:p>
            <a:pPr>
              <a:buNone/>
            </a:pPr>
            <a:r>
              <a:rPr lang="en-CA" sz="1600" u="sng" dirty="0" smtClean="0"/>
              <a:t>Boundaries</a:t>
            </a:r>
            <a:r>
              <a:rPr lang="en-CA" sz="1600" dirty="0" smtClean="0"/>
              <a:t>: limits, physical or imaginary, mental</a:t>
            </a:r>
            <a:endParaRPr lang="en-CA" sz="1600" u="sng" dirty="0" smtClean="0"/>
          </a:p>
          <a:p>
            <a:pPr>
              <a:buNone/>
            </a:pPr>
            <a:r>
              <a:rPr lang="en-CA" sz="1600" u="sng" dirty="0" smtClean="0"/>
              <a:t>Ceremoniously</a:t>
            </a:r>
            <a:r>
              <a:rPr lang="en-CA" sz="1600" dirty="0" smtClean="0"/>
              <a:t>: performed according to a ceremony</a:t>
            </a:r>
            <a:endParaRPr lang="en-CA" sz="1600" u="sng" dirty="0" smtClean="0"/>
          </a:p>
          <a:p>
            <a:pPr>
              <a:buNone/>
            </a:pPr>
            <a:r>
              <a:rPr lang="en-CA" sz="1600" u="sng" dirty="0" smtClean="0"/>
              <a:t>Sportsmanlike: </a:t>
            </a:r>
            <a:r>
              <a:rPr lang="en-CA" sz="1600" dirty="0" smtClean="0"/>
              <a:t> performed according to good teamwork/sportsmanship</a:t>
            </a:r>
            <a:endParaRPr lang="en-CA" sz="1600" u="sng" dirty="0" smtClean="0"/>
          </a:p>
          <a:p>
            <a:pPr>
              <a:buNone/>
            </a:pPr>
            <a:r>
              <a:rPr lang="en-CA" sz="1600" u="sng" dirty="0" smtClean="0"/>
              <a:t>Bumblers:</a:t>
            </a:r>
            <a:r>
              <a:rPr lang="en-CA" sz="1600" dirty="0" smtClean="0"/>
              <a:t>  someone making a mistake becoming incoherent or difficult to understand</a:t>
            </a:r>
            <a:endParaRPr lang="en-CA" sz="1600" u="sng" dirty="0" smtClean="0"/>
          </a:p>
          <a:p>
            <a:pPr>
              <a:buNone/>
            </a:pPr>
            <a:r>
              <a:rPr lang="en-CA" sz="1600" u="sng" dirty="0" smtClean="0"/>
              <a:t>Trampling</a:t>
            </a:r>
            <a:r>
              <a:rPr lang="en-CA" sz="1600" dirty="0" smtClean="0"/>
              <a:t>: stomping on something or someone usually involving crowds</a:t>
            </a:r>
          </a:p>
          <a:p>
            <a:pPr>
              <a:buNone/>
            </a:pPr>
            <a:r>
              <a:rPr lang="en-CA" sz="1600" u="sng" dirty="0" smtClean="0"/>
              <a:t>New Hampshire</a:t>
            </a:r>
            <a:r>
              <a:rPr lang="en-CA" sz="1600" dirty="0" smtClean="0"/>
              <a:t>: New England state bordering Maine, Vermont and Canada</a:t>
            </a:r>
          </a:p>
          <a:p>
            <a:pPr>
              <a:buNone/>
            </a:pPr>
            <a:r>
              <a:rPr lang="en-CA" sz="1600" u="sng" dirty="0" smtClean="0"/>
              <a:t>Optimistically</a:t>
            </a:r>
            <a:r>
              <a:rPr lang="en-CA" sz="1600" dirty="0" smtClean="0"/>
              <a:t>: with optimism or hope</a:t>
            </a:r>
          </a:p>
          <a:p>
            <a:pPr>
              <a:buNone/>
            </a:pPr>
            <a:r>
              <a:rPr lang="en-CA" sz="1600" u="sng" dirty="0" smtClean="0"/>
              <a:t>Unconsciously</a:t>
            </a:r>
            <a:r>
              <a:rPr lang="en-CA" sz="1600" dirty="0" smtClean="0"/>
              <a:t>: without being fully aware or cognisant</a:t>
            </a:r>
          </a:p>
          <a:p>
            <a:pPr>
              <a:buNone/>
            </a:pPr>
            <a:endParaRPr lang="en-CA"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874</TotalTime>
  <Words>1086</Words>
  <Application>Microsoft Office PowerPoint</Application>
  <PresentationFormat>On-screen Show (4:3)</PresentationFormat>
  <Paragraphs>92</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 Separate Peace by John Knowles</vt:lpstr>
      <vt:lpstr>Main Characters</vt:lpstr>
      <vt:lpstr>Secondary Characters</vt:lpstr>
      <vt:lpstr>Setting</vt:lpstr>
      <vt:lpstr>Main Events</vt:lpstr>
      <vt:lpstr>Theme</vt:lpstr>
      <vt:lpstr>Meaningful Quotes</vt:lpstr>
      <vt:lpstr>Figurative Language</vt:lpstr>
      <vt:lpstr>Vocabulary-Ch.2-3</vt:lpstr>
      <vt:lpstr>Text and Society</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124</cp:revision>
  <dcterms:created xsi:type="dcterms:W3CDTF">2019-05-05T23:22:58Z</dcterms:created>
  <dcterms:modified xsi:type="dcterms:W3CDTF">2021-01-13T01:20:03Z</dcterms:modified>
</cp:coreProperties>
</file>