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90" r:id="rId5"/>
    <p:sldId id="291" r:id="rId6"/>
    <p:sldId id="296" r:id="rId7"/>
    <p:sldId id="299" r:id="rId8"/>
    <p:sldId id="297" r:id="rId9"/>
    <p:sldId id="298" r:id="rId10"/>
    <p:sldId id="292" r:id="rId11"/>
    <p:sldId id="293"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22F3E-D362-448C-9981-6E5FF548C4C8}" type="doc">
      <dgm:prSet loTypeId="urn:microsoft.com/office/officeart/2017/3/layout/HorizontalLabelsTimeline" loCatId="process" qsTypeId="urn:microsoft.com/office/officeart/2005/8/quickstyle/simple1" qsCatId="simple" csTypeId="urn:microsoft.com/office/officeart/2005/8/colors/ColorSchemeForSuggestions" csCatId="other" phldr="1"/>
      <dgm:spPr/>
      <dgm:t>
        <a:bodyPr/>
        <a:lstStyle/>
        <a:p>
          <a:endParaRPr lang="en-US"/>
        </a:p>
      </dgm:t>
    </dgm:pt>
    <dgm:pt modelId="{783D32D9-BD5B-40FC-A6A8-25562E42D81D}">
      <dgm:prSet/>
      <dgm:spPr/>
      <dgm:t>
        <a:bodyPr/>
        <a:lstStyle/>
        <a:p>
          <a:r>
            <a:rPr lang="en-US"/>
            <a:t>1960</a:t>
          </a:r>
        </a:p>
      </dgm:t>
    </dgm:pt>
    <dgm:pt modelId="{70B4E7E1-F695-4B8A-AD2A-624611972892}" type="parTrans" cxnId="{A5EB252E-BE19-42A9-8775-A150960B01CB}">
      <dgm:prSet/>
      <dgm:spPr/>
      <dgm:t>
        <a:bodyPr/>
        <a:lstStyle/>
        <a:p>
          <a:endParaRPr lang="en-US"/>
        </a:p>
      </dgm:t>
    </dgm:pt>
    <dgm:pt modelId="{A5BC30BD-0147-47B0-B614-4BF37F59592B}" type="sibTrans" cxnId="{A5EB252E-BE19-42A9-8775-A150960B01CB}">
      <dgm:prSet/>
      <dgm:spPr/>
      <dgm:t>
        <a:bodyPr/>
        <a:lstStyle/>
        <a:p>
          <a:endParaRPr lang="en-US"/>
        </a:p>
      </dgm:t>
    </dgm:pt>
    <dgm:pt modelId="{1AA639A4-1E66-480E-BDCC-DF23CD297A8C}">
      <dgm:prSet/>
      <dgm:spPr/>
      <dgm:t>
        <a:bodyPr/>
        <a:lstStyle/>
        <a:p>
          <a:r>
            <a:rPr lang="en-US">
              <a:solidFill>
                <a:schemeClr val="tx1"/>
              </a:solidFill>
            </a:rPr>
            <a:t>Natives are given the right to vote in federal elections.</a:t>
          </a:r>
        </a:p>
      </dgm:t>
    </dgm:pt>
    <dgm:pt modelId="{4E15AA3E-BB02-4F92-86FF-7FA58A704BB4}" type="parTrans" cxnId="{9385085E-5F6D-49D6-A1D3-0F274D28AC09}">
      <dgm:prSet/>
      <dgm:spPr/>
      <dgm:t>
        <a:bodyPr/>
        <a:lstStyle/>
        <a:p>
          <a:endParaRPr lang="en-US"/>
        </a:p>
      </dgm:t>
    </dgm:pt>
    <dgm:pt modelId="{2D5D3DE1-941E-483E-AD97-53CED21FC1BE}" type="sibTrans" cxnId="{9385085E-5F6D-49D6-A1D3-0F274D28AC09}">
      <dgm:prSet/>
      <dgm:spPr/>
      <dgm:t>
        <a:bodyPr/>
        <a:lstStyle/>
        <a:p>
          <a:endParaRPr lang="en-US"/>
        </a:p>
      </dgm:t>
    </dgm:pt>
    <dgm:pt modelId="{5B797772-88C6-4195-AB0C-D2EEF6C4A3F1}">
      <dgm:prSet/>
      <dgm:spPr/>
      <dgm:t>
        <a:bodyPr/>
        <a:lstStyle/>
        <a:p>
          <a:r>
            <a:rPr lang="en-US"/>
            <a:t>1999</a:t>
          </a:r>
        </a:p>
      </dgm:t>
    </dgm:pt>
    <dgm:pt modelId="{EC97F233-0BD4-40DE-9702-27BF4CDDE34E}" type="parTrans" cxnId="{18AB2BB2-BF7F-4AB7-8FDE-CF3F5975F219}">
      <dgm:prSet/>
      <dgm:spPr/>
      <dgm:t>
        <a:bodyPr/>
        <a:lstStyle/>
        <a:p>
          <a:endParaRPr lang="en-US"/>
        </a:p>
      </dgm:t>
    </dgm:pt>
    <dgm:pt modelId="{1E70AB91-1EDB-4FC9-8D26-95822FF8F873}" type="sibTrans" cxnId="{18AB2BB2-BF7F-4AB7-8FDE-CF3F5975F219}">
      <dgm:prSet/>
      <dgm:spPr/>
      <dgm:t>
        <a:bodyPr/>
        <a:lstStyle/>
        <a:p>
          <a:endParaRPr lang="en-US"/>
        </a:p>
      </dgm:t>
    </dgm:pt>
    <dgm:pt modelId="{2058968B-D1EF-4E62-969C-F5D44AF2287F}">
      <dgm:prSet/>
      <dgm:spPr/>
      <dgm:t>
        <a:bodyPr/>
        <a:lstStyle/>
        <a:p>
          <a:r>
            <a:rPr lang="en-US">
              <a:solidFill>
                <a:schemeClr val="tx1"/>
              </a:solidFill>
            </a:rPr>
            <a:t>Nunavut is created in the western Arctic, with lands set aside where Inuit can live, hunt and control sub-surface resources.</a:t>
          </a:r>
        </a:p>
      </dgm:t>
    </dgm:pt>
    <dgm:pt modelId="{07768B31-8CD3-4762-8B05-14498E17770C}" type="parTrans" cxnId="{41B5D119-94E2-48E8-BA4A-67F5E5F2BD6A}">
      <dgm:prSet/>
      <dgm:spPr/>
      <dgm:t>
        <a:bodyPr/>
        <a:lstStyle/>
        <a:p>
          <a:endParaRPr lang="en-US"/>
        </a:p>
      </dgm:t>
    </dgm:pt>
    <dgm:pt modelId="{CD1133A7-74C6-4B7A-9AAE-3A495AF744A3}" type="sibTrans" cxnId="{41B5D119-94E2-48E8-BA4A-67F5E5F2BD6A}">
      <dgm:prSet/>
      <dgm:spPr/>
      <dgm:t>
        <a:bodyPr/>
        <a:lstStyle/>
        <a:p>
          <a:endParaRPr lang="en-US"/>
        </a:p>
      </dgm:t>
    </dgm:pt>
    <dgm:pt modelId="{FDC0F71D-6D5D-495E-A246-86A0FF73559B}">
      <dgm:prSet/>
      <dgm:spPr/>
      <dgm:t>
        <a:bodyPr/>
        <a:lstStyle/>
        <a:p>
          <a:r>
            <a:rPr lang="en-US"/>
            <a:t>2000</a:t>
          </a:r>
        </a:p>
      </dgm:t>
    </dgm:pt>
    <dgm:pt modelId="{4862C30A-FBC4-4B3E-8ED5-E329AA3DEED4}" type="parTrans" cxnId="{48307119-98FF-4CDF-A61B-B72620CEA53E}">
      <dgm:prSet/>
      <dgm:spPr/>
      <dgm:t>
        <a:bodyPr/>
        <a:lstStyle/>
        <a:p>
          <a:endParaRPr lang="en-US"/>
        </a:p>
      </dgm:t>
    </dgm:pt>
    <dgm:pt modelId="{04B93B59-1220-444D-B7D3-0C8E5115F8C1}" type="sibTrans" cxnId="{48307119-98FF-4CDF-A61B-B72620CEA53E}">
      <dgm:prSet/>
      <dgm:spPr/>
      <dgm:t>
        <a:bodyPr/>
        <a:lstStyle/>
        <a:p>
          <a:endParaRPr lang="en-US"/>
        </a:p>
      </dgm:t>
    </dgm:pt>
    <dgm:pt modelId="{3C2D99B7-4427-4F08-A270-3719993C7D18}">
      <dgm:prSet/>
      <dgm:spPr/>
      <dgm:t>
        <a:bodyPr/>
        <a:lstStyle/>
        <a:p>
          <a:r>
            <a:rPr lang="en-US">
              <a:solidFill>
                <a:schemeClr val="tx1"/>
              </a:solidFill>
            </a:rPr>
            <a:t>The federal government approves the </a:t>
          </a:r>
          <a:r>
            <a:rPr lang="en-US" err="1">
              <a:solidFill>
                <a:schemeClr val="tx1"/>
              </a:solidFill>
            </a:rPr>
            <a:t>Nisaga’a</a:t>
          </a:r>
          <a:r>
            <a:rPr lang="en-US">
              <a:solidFill>
                <a:schemeClr val="tx1"/>
              </a:solidFill>
            </a:rPr>
            <a:t> Treaty, giving the tribe about $196 million over 15 years plus communal self-government and control of natural resources in parts of northwestern British Columbia.</a:t>
          </a:r>
        </a:p>
      </dgm:t>
    </dgm:pt>
    <dgm:pt modelId="{9BD2AE5E-CF88-4A6C-B4F6-8436DAE6E7A6}" type="parTrans" cxnId="{BE5750C4-24AE-41E5-B0C4-1E32903CFC25}">
      <dgm:prSet/>
      <dgm:spPr/>
      <dgm:t>
        <a:bodyPr/>
        <a:lstStyle/>
        <a:p>
          <a:endParaRPr lang="en-US"/>
        </a:p>
      </dgm:t>
    </dgm:pt>
    <dgm:pt modelId="{2577087B-D14F-4236-8140-7F8EFCFB1CEB}" type="sibTrans" cxnId="{BE5750C4-24AE-41E5-B0C4-1E32903CFC25}">
      <dgm:prSet/>
      <dgm:spPr/>
      <dgm:t>
        <a:bodyPr/>
        <a:lstStyle/>
        <a:p>
          <a:endParaRPr lang="en-US"/>
        </a:p>
      </dgm:t>
    </dgm:pt>
    <dgm:pt modelId="{F6C01877-27F0-45A4-95C9-28DFE04EDE34}" type="pres">
      <dgm:prSet presAssocID="{60422F3E-D362-448C-9981-6E5FF548C4C8}" presName="root" presStyleCnt="0">
        <dgm:presLayoutVars>
          <dgm:chMax/>
          <dgm:chPref/>
          <dgm:animLvl val="lvl"/>
        </dgm:presLayoutVars>
      </dgm:prSet>
      <dgm:spPr/>
    </dgm:pt>
    <dgm:pt modelId="{9C974E3B-0AE4-49CB-A846-743BD99E7076}" type="pres">
      <dgm:prSet presAssocID="{60422F3E-D362-448C-9981-6E5FF548C4C8}" presName="divider" presStyleLbl="fgAcc1" presStyleIdx="0" presStyleCnt="1"/>
      <dgm:spPr/>
    </dgm:pt>
    <dgm:pt modelId="{94DC4D50-40F3-4B97-84DD-42EA90AF5AB1}" type="pres">
      <dgm:prSet presAssocID="{60422F3E-D362-448C-9981-6E5FF548C4C8}" presName="nodes" presStyleCnt="0">
        <dgm:presLayoutVars>
          <dgm:chMax/>
          <dgm:chPref/>
          <dgm:animLvl val="lvl"/>
        </dgm:presLayoutVars>
      </dgm:prSet>
      <dgm:spPr/>
    </dgm:pt>
    <dgm:pt modelId="{9367E9BF-1ACD-49F9-8916-F1A3E9E9D102}" type="pres">
      <dgm:prSet presAssocID="{783D32D9-BD5B-40FC-A6A8-25562E42D81D}" presName="composite" presStyleCnt="0"/>
      <dgm:spPr/>
    </dgm:pt>
    <dgm:pt modelId="{E0453356-3E69-474B-BBAC-126469512EF3}" type="pres">
      <dgm:prSet presAssocID="{783D32D9-BD5B-40FC-A6A8-25562E42D81D}" presName="L1TextContainer" presStyleLbl="alignNode1" presStyleIdx="0" presStyleCnt="3">
        <dgm:presLayoutVars>
          <dgm:chMax val="1"/>
          <dgm:chPref val="1"/>
          <dgm:bulletEnabled val="1"/>
        </dgm:presLayoutVars>
      </dgm:prSet>
      <dgm:spPr/>
    </dgm:pt>
    <dgm:pt modelId="{94144F2B-F324-42A3-AC86-26294182A358}" type="pres">
      <dgm:prSet presAssocID="{783D32D9-BD5B-40FC-A6A8-25562E42D81D}" presName="L2TextContainerWrapper" presStyleCnt="0">
        <dgm:presLayoutVars>
          <dgm:bulletEnabled val="1"/>
        </dgm:presLayoutVars>
      </dgm:prSet>
      <dgm:spPr/>
    </dgm:pt>
    <dgm:pt modelId="{CDEA4A9C-B883-4B0D-B760-26C26F6C630C}" type="pres">
      <dgm:prSet presAssocID="{783D32D9-BD5B-40FC-A6A8-25562E42D81D}" presName="L2TextContainer" presStyleLbl="bgAccFollowNode1" presStyleIdx="0" presStyleCnt="3"/>
      <dgm:spPr/>
    </dgm:pt>
    <dgm:pt modelId="{3CA4666D-E9CB-4794-806C-0267DF5BC622}" type="pres">
      <dgm:prSet presAssocID="{783D32D9-BD5B-40FC-A6A8-25562E42D81D}" presName="FlexibleEmptyPlaceHolder" presStyleCnt="0"/>
      <dgm:spPr/>
    </dgm:pt>
    <dgm:pt modelId="{ABC0E9E4-B79D-45FC-8DAD-D4B74218A51D}" type="pres">
      <dgm:prSet presAssocID="{783D32D9-BD5B-40FC-A6A8-25562E42D81D}" presName="ConnectLine" presStyleLbl="sibTrans1D1" presStyleIdx="0" presStyleCnt="3"/>
      <dgm:spPr/>
    </dgm:pt>
    <dgm:pt modelId="{712CC88E-1910-4479-95C7-50142279C945}" type="pres">
      <dgm:prSet presAssocID="{783D32D9-BD5B-40FC-A6A8-25562E42D81D}" presName="ConnectorPoint" presStyleLbl="node1" presStyleIdx="0"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7135793B-B952-4F77-9A83-A6AD0CCC024A}" type="pres">
      <dgm:prSet presAssocID="{783D32D9-BD5B-40FC-A6A8-25562E42D81D}" presName="EmptyPlaceHolder" presStyleCnt="0"/>
      <dgm:spPr/>
    </dgm:pt>
    <dgm:pt modelId="{14E3F024-5DB7-451A-A552-2AE0D8F1FC7D}" type="pres">
      <dgm:prSet presAssocID="{A5BC30BD-0147-47B0-B614-4BF37F59592B}" presName="spaceBetweenRectangles" presStyleCnt="0"/>
      <dgm:spPr/>
    </dgm:pt>
    <dgm:pt modelId="{25699972-2A4F-42BF-9FF4-D1A1D5EA4DE8}" type="pres">
      <dgm:prSet presAssocID="{5B797772-88C6-4195-AB0C-D2EEF6C4A3F1}" presName="composite" presStyleCnt="0"/>
      <dgm:spPr/>
    </dgm:pt>
    <dgm:pt modelId="{EF5D0337-9CE4-4432-9265-8D5D580957E0}" type="pres">
      <dgm:prSet presAssocID="{5B797772-88C6-4195-AB0C-D2EEF6C4A3F1}" presName="L1TextContainer" presStyleLbl="alignNode1" presStyleIdx="1" presStyleCnt="3">
        <dgm:presLayoutVars>
          <dgm:chMax val="1"/>
          <dgm:chPref val="1"/>
          <dgm:bulletEnabled val="1"/>
        </dgm:presLayoutVars>
      </dgm:prSet>
      <dgm:spPr/>
    </dgm:pt>
    <dgm:pt modelId="{1C9404CA-E96A-4554-918E-CA237109B06E}" type="pres">
      <dgm:prSet presAssocID="{5B797772-88C6-4195-AB0C-D2EEF6C4A3F1}" presName="L2TextContainerWrapper" presStyleCnt="0">
        <dgm:presLayoutVars>
          <dgm:bulletEnabled val="1"/>
        </dgm:presLayoutVars>
      </dgm:prSet>
      <dgm:spPr/>
    </dgm:pt>
    <dgm:pt modelId="{62B84C86-BC52-4977-A5A7-44372C4030E4}" type="pres">
      <dgm:prSet presAssocID="{5B797772-88C6-4195-AB0C-D2EEF6C4A3F1}" presName="L2TextContainer" presStyleLbl="bgAccFollowNode1" presStyleIdx="1" presStyleCnt="3"/>
      <dgm:spPr/>
    </dgm:pt>
    <dgm:pt modelId="{D8738BAA-313C-4C87-8A57-5FBA9CC6E4A5}" type="pres">
      <dgm:prSet presAssocID="{5B797772-88C6-4195-AB0C-D2EEF6C4A3F1}" presName="FlexibleEmptyPlaceHolder" presStyleCnt="0"/>
      <dgm:spPr/>
    </dgm:pt>
    <dgm:pt modelId="{B5709A50-BE36-4EAE-BF0D-7D7403B174E2}" type="pres">
      <dgm:prSet presAssocID="{5B797772-88C6-4195-AB0C-D2EEF6C4A3F1}" presName="ConnectLine" presStyleLbl="sibTrans1D1" presStyleIdx="1" presStyleCnt="3"/>
      <dgm:spPr/>
    </dgm:pt>
    <dgm:pt modelId="{381E52E4-7F72-472E-91D2-FFFAFA62EDAE}" type="pres">
      <dgm:prSet presAssocID="{5B797772-88C6-4195-AB0C-D2EEF6C4A3F1}" presName="ConnectorPoint" presStyleLbl="node1" presStyleIdx="1"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08429947-7CF9-40DB-A0F1-309A9EF0B97E}" type="pres">
      <dgm:prSet presAssocID="{5B797772-88C6-4195-AB0C-D2EEF6C4A3F1}" presName="EmptyPlaceHolder" presStyleCnt="0"/>
      <dgm:spPr/>
    </dgm:pt>
    <dgm:pt modelId="{3F4FAE62-4D0B-4C5D-8CB5-D7AD19A87542}" type="pres">
      <dgm:prSet presAssocID="{1E70AB91-1EDB-4FC9-8D26-95822FF8F873}" presName="spaceBetweenRectangles" presStyleCnt="0"/>
      <dgm:spPr/>
    </dgm:pt>
    <dgm:pt modelId="{0C5D6138-BC40-4603-BAC2-EB32EB54D556}" type="pres">
      <dgm:prSet presAssocID="{FDC0F71D-6D5D-495E-A246-86A0FF73559B}" presName="composite" presStyleCnt="0"/>
      <dgm:spPr/>
    </dgm:pt>
    <dgm:pt modelId="{9B661AC7-C58A-4AD1-B6F8-EAA444DEE5D3}" type="pres">
      <dgm:prSet presAssocID="{FDC0F71D-6D5D-495E-A246-86A0FF73559B}" presName="L1TextContainer" presStyleLbl="alignNode1" presStyleIdx="2" presStyleCnt="3">
        <dgm:presLayoutVars>
          <dgm:chMax val="1"/>
          <dgm:chPref val="1"/>
          <dgm:bulletEnabled val="1"/>
        </dgm:presLayoutVars>
      </dgm:prSet>
      <dgm:spPr/>
    </dgm:pt>
    <dgm:pt modelId="{496C51FB-78B6-48E1-BADF-78B488E1C04A}" type="pres">
      <dgm:prSet presAssocID="{FDC0F71D-6D5D-495E-A246-86A0FF73559B}" presName="L2TextContainerWrapper" presStyleCnt="0">
        <dgm:presLayoutVars>
          <dgm:bulletEnabled val="1"/>
        </dgm:presLayoutVars>
      </dgm:prSet>
      <dgm:spPr/>
    </dgm:pt>
    <dgm:pt modelId="{C9D3B8AC-6B9F-4AC5-A38C-42B64EE515B1}" type="pres">
      <dgm:prSet presAssocID="{FDC0F71D-6D5D-495E-A246-86A0FF73559B}" presName="L2TextContainer" presStyleLbl="bgAccFollowNode1" presStyleIdx="2" presStyleCnt="3"/>
      <dgm:spPr/>
    </dgm:pt>
    <dgm:pt modelId="{A7FAC2AD-018E-4496-9051-FFF3F0A43A22}" type="pres">
      <dgm:prSet presAssocID="{FDC0F71D-6D5D-495E-A246-86A0FF73559B}" presName="FlexibleEmptyPlaceHolder" presStyleCnt="0"/>
      <dgm:spPr/>
    </dgm:pt>
    <dgm:pt modelId="{CE700601-DE63-4A03-BC8C-AC191F698094}" type="pres">
      <dgm:prSet presAssocID="{FDC0F71D-6D5D-495E-A246-86A0FF73559B}" presName="ConnectLine" presStyleLbl="sibTrans1D1" presStyleIdx="2" presStyleCnt="3"/>
      <dgm:spPr/>
    </dgm:pt>
    <dgm:pt modelId="{96AB3694-F408-4CF7-ABAB-93C2B64CE2F0}" type="pres">
      <dgm:prSet presAssocID="{FDC0F71D-6D5D-495E-A246-86A0FF73559B}" presName="ConnectorPoint" presStyleLbl="node1" presStyleIdx="2" presStyleCnt="3"/>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BE59D9D1-05C4-4085-B2F6-62F477A2DEFB}" type="pres">
      <dgm:prSet presAssocID="{FDC0F71D-6D5D-495E-A246-86A0FF73559B}" presName="EmptyPlaceHolder" presStyleCnt="0"/>
      <dgm:spPr/>
    </dgm:pt>
  </dgm:ptLst>
  <dgm:cxnLst>
    <dgm:cxn modelId="{48307119-98FF-4CDF-A61B-B72620CEA53E}" srcId="{60422F3E-D362-448C-9981-6E5FF548C4C8}" destId="{FDC0F71D-6D5D-495E-A246-86A0FF73559B}" srcOrd="2" destOrd="0" parTransId="{4862C30A-FBC4-4B3E-8ED5-E329AA3DEED4}" sibTransId="{04B93B59-1220-444D-B7D3-0C8E5115F8C1}"/>
    <dgm:cxn modelId="{41B5D119-94E2-48E8-BA4A-67F5E5F2BD6A}" srcId="{5B797772-88C6-4195-AB0C-D2EEF6C4A3F1}" destId="{2058968B-D1EF-4E62-969C-F5D44AF2287F}" srcOrd="0" destOrd="0" parTransId="{07768B31-8CD3-4762-8B05-14498E17770C}" sibTransId="{CD1133A7-74C6-4B7A-9AAE-3A495AF744A3}"/>
    <dgm:cxn modelId="{02BC9020-23DC-465E-BE34-48FE83221C80}" type="presOf" srcId="{783D32D9-BD5B-40FC-A6A8-25562E42D81D}" destId="{E0453356-3E69-474B-BBAC-126469512EF3}" srcOrd="0" destOrd="0" presId="urn:microsoft.com/office/officeart/2017/3/layout/HorizontalLabelsTimeline"/>
    <dgm:cxn modelId="{A5EB252E-BE19-42A9-8775-A150960B01CB}" srcId="{60422F3E-D362-448C-9981-6E5FF548C4C8}" destId="{783D32D9-BD5B-40FC-A6A8-25562E42D81D}" srcOrd="0" destOrd="0" parTransId="{70B4E7E1-F695-4B8A-AD2A-624611972892}" sibTransId="{A5BC30BD-0147-47B0-B614-4BF37F59592B}"/>
    <dgm:cxn modelId="{3BE10B3C-AF57-41CC-BD5B-45B8219F59FE}" type="presOf" srcId="{3C2D99B7-4427-4F08-A270-3719993C7D18}" destId="{C9D3B8AC-6B9F-4AC5-A38C-42B64EE515B1}" srcOrd="0" destOrd="0" presId="urn:microsoft.com/office/officeart/2017/3/layout/HorizontalLabelsTimeline"/>
    <dgm:cxn modelId="{A0274F3E-D679-440A-9898-1D5404112367}" type="presOf" srcId="{5B797772-88C6-4195-AB0C-D2EEF6C4A3F1}" destId="{EF5D0337-9CE4-4432-9265-8D5D580957E0}" srcOrd="0" destOrd="0" presId="urn:microsoft.com/office/officeart/2017/3/layout/HorizontalLabelsTimeline"/>
    <dgm:cxn modelId="{9385085E-5F6D-49D6-A1D3-0F274D28AC09}" srcId="{783D32D9-BD5B-40FC-A6A8-25562E42D81D}" destId="{1AA639A4-1E66-480E-BDCC-DF23CD297A8C}" srcOrd="0" destOrd="0" parTransId="{4E15AA3E-BB02-4F92-86FF-7FA58A704BB4}" sibTransId="{2D5D3DE1-941E-483E-AD97-53CED21FC1BE}"/>
    <dgm:cxn modelId="{18AB2BB2-BF7F-4AB7-8FDE-CF3F5975F219}" srcId="{60422F3E-D362-448C-9981-6E5FF548C4C8}" destId="{5B797772-88C6-4195-AB0C-D2EEF6C4A3F1}" srcOrd="1" destOrd="0" parTransId="{EC97F233-0BD4-40DE-9702-27BF4CDDE34E}" sibTransId="{1E70AB91-1EDB-4FC9-8D26-95822FF8F873}"/>
    <dgm:cxn modelId="{304E66BD-A5CD-4C43-B54F-5A12A63C68E6}" type="presOf" srcId="{60422F3E-D362-448C-9981-6E5FF548C4C8}" destId="{F6C01877-27F0-45A4-95C9-28DFE04EDE34}" srcOrd="0" destOrd="0" presId="urn:microsoft.com/office/officeart/2017/3/layout/HorizontalLabelsTimeline"/>
    <dgm:cxn modelId="{F3E567BE-6FD0-479B-BCF0-A3EE0D6EE765}" type="presOf" srcId="{1AA639A4-1E66-480E-BDCC-DF23CD297A8C}" destId="{CDEA4A9C-B883-4B0D-B760-26C26F6C630C}" srcOrd="0" destOrd="0" presId="urn:microsoft.com/office/officeart/2017/3/layout/HorizontalLabelsTimeline"/>
    <dgm:cxn modelId="{BE5750C4-24AE-41E5-B0C4-1E32903CFC25}" srcId="{FDC0F71D-6D5D-495E-A246-86A0FF73559B}" destId="{3C2D99B7-4427-4F08-A270-3719993C7D18}" srcOrd="0" destOrd="0" parTransId="{9BD2AE5E-CF88-4A6C-B4F6-8436DAE6E7A6}" sibTransId="{2577087B-D14F-4236-8140-7F8EFCFB1CEB}"/>
    <dgm:cxn modelId="{AC1955CE-F9AE-42DE-87C0-A035E18FF6B6}" type="presOf" srcId="{2058968B-D1EF-4E62-969C-F5D44AF2287F}" destId="{62B84C86-BC52-4977-A5A7-44372C4030E4}" srcOrd="0" destOrd="0" presId="urn:microsoft.com/office/officeart/2017/3/layout/HorizontalLabelsTimeline"/>
    <dgm:cxn modelId="{EFC4DEF9-069F-431E-B19B-BFA9272B304A}" type="presOf" srcId="{FDC0F71D-6D5D-495E-A246-86A0FF73559B}" destId="{9B661AC7-C58A-4AD1-B6F8-EAA444DEE5D3}" srcOrd="0" destOrd="0" presId="urn:microsoft.com/office/officeart/2017/3/layout/HorizontalLabelsTimeline"/>
    <dgm:cxn modelId="{5C72EABE-9471-401F-BE19-8893F66496EC}" type="presParOf" srcId="{F6C01877-27F0-45A4-95C9-28DFE04EDE34}" destId="{9C974E3B-0AE4-49CB-A846-743BD99E7076}" srcOrd="0" destOrd="0" presId="urn:microsoft.com/office/officeart/2017/3/layout/HorizontalLabelsTimeline"/>
    <dgm:cxn modelId="{1BEA1804-4253-4E78-B778-D2AE32065777}" type="presParOf" srcId="{F6C01877-27F0-45A4-95C9-28DFE04EDE34}" destId="{94DC4D50-40F3-4B97-84DD-42EA90AF5AB1}" srcOrd="1" destOrd="0" presId="urn:microsoft.com/office/officeart/2017/3/layout/HorizontalLabelsTimeline"/>
    <dgm:cxn modelId="{24A166D5-B470-4A1D-8841-E5E274D920FF}" type="presParOf" srcId="{94DC4D50-40F3-4B97-84DD-42EA90AF5AB1}" destId="{9367E9BF-1ACD-49F9-8916-F1A3E9E9D102}" srcOrd="0" destOrd="0" presId="urn:microsoft.com/office/officeart/2017/3/layout/HorizontalLabelsTimeline"/>
    <dgm:cxn modelId="{B49FC857-1652-4C33-8CE2-CD190ECAA84A}" type="presParOf" srcId="{9367E9BF-1ACD-49F9-8916-F1A3E9E9D102}" destId="{E0453356-3E69-474B-BBAC-126469512EF3}" srcOrd="0" destOrd="0" presId="urn:microsoft.com/office/officeart/2017/3/layout/HorizontalLabelsTimeline"/>
    <dgm:cxn modelId="{AAF7A19A-FEC9-4AA6-B473-E9F0F0AEBBAF}" type="presParOf" srcId="{9367E9BF-1ACD-49F9-8916-F1A3E9E9D102}" destId="{94144F2B-F324-42A3-AC86-26294182A358}" srcOrd="1" destOrd="0" presId="urn:microsoft.com/office/officeart/2017/3/layout/HorizontalLabelsTimeline"/>
    <dgm:cxn modelId="{013CB931-BCC6-4B60-ABA3-1A5DD997C23A}" type="presParOf" srcId="{94144F2B-F324-42A3-AC86-26294182A358}" destId="{CDEA4A9C-B883-4B0D-B760-26C26F6C630C}" srcOrd="0" destOrd="0" presId="urn:microsoft.com/office/officeart/2017/3/layout/HorizontalLabelsTimeline"/>
    <dgm:cxn modelId="{C1A66EC2-775E-472A-BFCA-0B92AEDB740A}" type="presParOf" srcId="{94144F2B-F324-42A3-AC86-26294182A358}" destId="{3CA4666D-E9CB-4794-806C-0267DF5BC622}" srcOrd="1" destOrd="0" presId="urn:microsoft.com/office/officeart/2017/3/layout/HorizontalLabelsTimeline"/>
    <dgm:cxn modelId="{D90836EC-948C-472C-A44E-1FE620DD86F3}" type="presParOf" srcId="{9367E9BF-1ACD-49F9-8916-F1A3E9E9D102}" destId="{ABC0E9E4-B79D-45FC-8DAD-D4B74218A51D}" srcOrd="2" destOrd="0" presId="urn:microsoft.com/office/officeart/2017/3/layout/HorizontalLabelsTimeline"/>
    <dgm:cxn modelId="{2228EF83-8B92-4B5C-878B-BBDEC909A56E}" type="presParOf" srcId="{9367E9BF-1ACD-49F9-8916-F1A3E9E9D102}" destId="{712CC88E-1910-4479-95C7-50142279C945}" srcOrd="3" destOrd="0" presId="urn:microsoft.com/office/officeart/2017/3/layout/HorizontalLabelsTimeline"/>
    <dgm:cxn modelId="{76CE35E3-3189-4ECD-A4CE-47A129A56CC9}" type="presParOf" srcId="{9367E9BF-1ACD-49F9-8916-F1A3E9E9D102}" destId="{7135793B-B952-4F77-9A83-A6AD0CCC024A}" srcOrd="4" destOrd="0" presId="urn:microsoft.com/office/officeart/2017/3/layout/HorizontalLabelsTimeline"/>
    <dgm:cxn modelId="{3231DC76-43DA-4E4A-8D48-6A594CC1CCE5}" type="presParOf" srcId="{94DC4D50-40F3-4B97-84DD-42EA90AF5AB1}" destId="{14E3F024-5DB7-451A-A552-2AE0D8F1FC7D}" srcOrd="1" destOrd="0" presId="urn:microsoft.com/office/officeart/2017/3/layout/HorizontalLabelsTimeline"/>
    <dgm:cxn modelId="{CC6C34B8-B6AE-44C4-9CBA-984A21E9C455}" type="presParOf" srcId="{94DC4D50-40F3-4B97-84DD-42EA90AF5AB1}" destId="{25699972-2A4F-42BF-9FF4-D1A1D5EA4DE8}" srcOrd="2" destOrd="0" presId="urn:microsoft.com/office/officeart/2017/3/layout/HorizontalLabelsTimeline"/>
    <dgm:cxn modelId="{F8351714-881D-402F-B67D-A06E8F88B65F}" type="presParOf" srcId="{25699972-2A4F-42BF-9FF4-D1A1D5EA4DE8}" destId="{EF5D0337-9CE4-4432-9265-8D5D580957E0}" srcOrd="0" destOrd="0" presId="urn:microsoft.com/office/officeart/2017/3/layout/HorizontalLabelsTimeline"/>
    <dgm:cxn modelId="{3600F242-E797-4CD4-9008-3DA817680132}" type="presParOf" srcId="{25699972-2A4F-42BF-9FF4-D1A1D5EA4DE8}" destId="{1C9404CA-E96A-4554-918E-CA237109B06E}" srcOrd="1" destOrd="0" presId="urn:microsoft.com/office/officeart/2017/3/layout/HorizontalLabelsTimeline"/>
    <dgm:cxn modelId="{7E932F6D-6F16-4D76-8817-458EA04272F7}" type="presParOf" srcId="{1C9404CA-E96A-4554-918E-CA237109B06E}" destId="{62B84C86-BC52-4977-A5A7-44372C4030E4}" srcOrd="0" destOrd="0" presId="urn:microsoft.com/office/officeart/2017/3/layout/HorizontalLabelsTimeline"/>
    <dgm:cxn modelId="{15E6CB39-CC2C-4986-B72E-0B143A3CFC8A}" type="presParOf" srcId="{1C9404CA-E96A-4554-918E-CA237109B06E}" destId="{D8738BAA-313C-4C87-8A57-5FBA9CC6E4A5}" srcOrd="1" destOrd="0" presId="urn:microsoft.com/office/officeart/2017/3/layout/HorizontalLabelsTimeline"/>
    <dgm:cxn modelId="{E588C6D1-D386-4388-82C9-AC9F2CF1212C}" type="presParOf" srcId="{25699972-2A4F-42BF-9FF4-D1A1D5EA4DE8}" destId="{B5709A50-BE36-4EAE-BF0D-7D7403B174E2}" srcOrd="2" destOrd="0" presId="urn:microsoft.com/office/officeart/2017/3/layout/HorizontalLabelsTimeline"/>
    <dgm:cxn modelId="{DDA38BD9-8234-4E40-A978-EC7F65145A11}" type="presParOf" srcId="{25699972-2A4F-42BF-9FF4-D1A1D5EA4DE8}" destId="{381E52E4-7F72-472E-91D2-FFFAFA62EDAE}" srcOrd="3" destOrd="0" presId="urn:microsoft.com/office/officeart/2017/3/layout/HorizontalLabelsTimeline"/>
    <dgm:cxn modelId="{C1054C07-6463-485C-80B4-4652D87FA73B}" type="presParOf" srcId="{25699972-2A4F-42BF-9FF4-D1A1D5EA4DE8}" destId="{08429947-7CF9-40DB-A0F1-309A9EF0B97E}" srcOrd="4" destOrd="0" presId="urn:microsoft.com/office/officeart/2017/3/layout/HorizontalLabelsTimeline"/>
    <dgm:cxn modelId="{A4A75678-9AD5-4060-BB3A-EB7E69D136BA}" type="presParOf" srcId="{94DC4D50-40F3-4B97-84DD-42EA90AF5AB1}" destId="{3F4FAE62-4D0B-4C5D-8CB5-D7AD19A87542}" srcOrd="3" destOrd="0" presId="urn:microsoft.com/office/officeart/2017/3/layout/HorizontalLabelsTimeline"/>
    <dgm:cxn modelId="{3EED9A89-1BB2-4333-97B5-4AEF3C7A2C64}" type="presParOf" srcId="{94DC4D50-40F3-4B97-84DD-42EA90AF5AB1}" destId="{0C5D6138-BC40-4603-BAC2-EB32EB54D556}" srcOrd="4" destOrd="0" presId="urn:microsoft.com/office/officeart/2017/3/layout/HorizontalLabelsTimeline"/>
    <dgm:cxn modelId="{B21FA071-D40F-461C-BD50-A4037214E997}" type="presParOf" srcId="{0C5D6138-BC40-4603-BAC2-EB32EB54D556}" destId="{9B661AC7-C58A-4AD1-B6F8-EAA444DEE5D3}" srcOrd="0" destOrd="0" presId="urn:microsoft.com/office/officeart/2017/3/layout/HorizontalLabelsTimeline"/>
    <dgm:cxn modelId="{1D3FAE0C-9D5C-4560-B29C-4F50772F57B3}" type="presParOf" srcId="{0C5D6138-BC40-4603-BAC2-EB32EB54D556}" destId="{496C51FB-78B6-48E1-BADF-78B488E1C04A}" srcOrd="1" destOrd="0" presId="urn:microsoft.com/office/officeart/2017/3/layout/HorizontalLabelsTimeline"/>
    <dgm:cxn modelId="{CF4F1151-03BA-4727-AE8B-50E7C0D8AEA7}" type="presParOf" srcId="{496C51FB-78B6-48E1-BADF-78B488E1C04A}" destId="{C9D3B8AC-6B9F-4AC5-A38C-42B64EE515B1}" srcOrd="0" destOrd="0" presId="urn:microsoft.com/office/officeart/2017/3/layout/HorizontalLabelsTimeline"/>
    <dgm:cxn modelId="{27688CAC-A8E3-4085-8CEA-0A40439A9A63}" type="presParOf" srcId="{496C51FB-78B6-48E1-BADF-78B488E1C04A}" destId="{A7FAC2AD-018E-4496-9051-FFF3F0A43A22}" srcOrd="1" destOrd="0" presId="urn:microsoft.com/office/officeart/2017/3/layout/HorizontalLabelsTimeline"/>
    <dgm:cxn modelId="{7E7FF4B3-947F-4B3F-B191-AA55BB43E151}" type="presParOf" srcId="{0C5D6138-BC40-4603-BAC2-EB32EB54D556}" destId="{CE700601-DE63-4A03-BC8C-AC191F698094}" srcOrd="2" destOrd="0" presId="urn:microsoft.com/office/officeart/2017/3/layout/HorizontalLabelsTimeline"/>
    <dgm:cxn modelId="{4CC5598A-7FE3-4ED6-93C3-45AD89F15ECF}" type="presParOf" srcId="{0C5D6138-BC40-4603-BAC2-EB32EB54D556}" destId="{96AB3694-F408-4CF7-ABAB-93C2B64CE2F0}" srcOrd="3" destOrd="0" presId="urn:microsoft.com/office/officeart/2017/3/layout/HorizontalLabelsTimeline"/>
    <dgm:cxn modelId="{25FD823E-3DC0-432F-93B7-18685D897E3C}" type="presParOf" srcId="{0C5D6138-BC40-4603-BAC2-EB32EB54D556}" destId="{BE59D9D1-05C4-4085-B2F6-62F477A2DEFB}"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74E3B-0AE4-49CB-A846-743BD99E7076}">
      <dsp:nvSpPr>
        <dsp:cNvPr id="0" name=""/>
        <dsp:cNvSpPr/>
      </dsp:nvSpPr>
      <dsp:spPr>
        <a:xfrm>
          <a:off x="0" y="2979420"/>
          <a:ext cx="7705094"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53356-3E69-474B-BBAC-126469512EF3}">
      <dsp:nvSpPr>
        <dsp:cNvPr id="0" name=""/>
        <dsp:cNvSpPr/>
      </dsp:nvSpPr>
      <dsp:spPr>
        <a:xfrm>
          <a:off x="231152" y="1847240"/>
          <a:ext cx="3390241" cy="7150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pPr>
          <a:r>
            <a:rPr lang="en-US" sz="1900" kern="1200"/>
            <a:t>1960</a:t>
          </a:r>
        </a:p>
      </dsp:txBody>
      <dsp:txXfrm>
        <a:off x="231152" y="1847240"/>
        <a:ext cx="3390241" cy="715060"/>
      </dsp:txXfrm>
    </dsp:sp>
    <dsp:sp modelId="{CDEA4A9C-B883-4B0D-B760-26C26F6C630C}">
      <dsp:nvSpPr>
        <dsp:cNvPr id="0" name=""/>
        <dsp:cNvSpPr/>
      </dsp:nvSpPr>
      <dsp:spPr>
        <a:xfrm>
          <a:off x="231152" y="1081790"/>
          <a:ext cx="3390241" cy="765450"/>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Natives are given the right to vote in federal elections.</a:t>
          </a:r>
        </a:p>
      </dsp:txBody>
      <dsp:txXfrm>
        <a:off x="231152" y="1081790"/>
        <a:ext cx="3390241" cy="765450"/>
      </dsp:txXfrm>
    </dsp:sp>
    <dsp:sp modelId="{ABC0E9E4-B79D-45FC-8DAD-D4B74218A51D}">
      <dsp:nvSpPr>
        <dsp:cNvPr id="0" name=""/>
        <dsp:cNvSpPr/>
      </dsp:nvSpPr>
      <dsp:spPr>
        <a:xfrm>
          <a:off x="1926273" y="2562301"/>
          <a:ext cx="0" cy="41711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5D0337-9CE4-4432-9265-8D5D580957E0}">
      <dsp:nvSpPr>
        <dsp:cNvPr id="0" name=""/>
        <dsp:cNvSpPr/>
      </dsp:nvSpPr>
      <dsp:spPr>
        <a:xfrm>
          <a:off x="2157426" y="3396538"/>
          <a:ext cx="3390241" cy="7150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pPr>
          <a:r>
            <a:rPr lang="en-US" sz="1900" kern="1200"/>
            <a:t>1999</a:t>
          </a:r>
        </a:p>
      </dsp:txBody>
      <dsp:txXfrm>
        <a:off x="2157426" y="3396538"/>
        <a:ext cx="3390241" cy="715060"/>
      </dsp:txXfrm>
    </dsp:sp>
    <dsp:sp modelId="{62B84C86-BC52-4977-A5A7-44372C4030E4}">
      <dsp:nvSpPr>
        <dsp:cNvPr id="0" name=""/>
        <dsp:cNvSpPr/>
      </dsp:nvSpPr>
      <dsp:spPr>
        <a:xfrm>
          <a:off x="2157426" y="4111599"/>
          <a:ext cx="3390241" cy="1215715"/>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Nunavut is created in the western Arctic, with lands set aside where Inuit can live, hunt and control sub-surface resources.</a:t>
          </a:r>
        </a:p>
      </dsp:txBody>
      <dsp:txXfrm>
        <a:off x="2157426" y="4111599"/>
        <a:ext cx="3390241" cy="1215715"/>
      </dsp:txXfrm>
    </dsp:sp>
    <dsp:sp modelId="{B5709A50-BE36-4EAE-BF0D-7D7403B174E2}">
      <dsp:nvSpPr>
        <dsp:cNvPr id="0" name=""/>
        <dsp:cNvSpPr/>
      </dsp:nvSpPr>
      <dsp:spPr>
        <a:xfrm>
          <a:off x="3852547" y="2979419"/>
          <a:ext cx="0" cy="41711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2CC88E-1910-4479-95C7-50142279C945}">
      <dsp:nvSpPr>
        <dsp:cNvPr id="0" name=""/>
        <dsp:cNvSpPr/>
      </dsp:nvSpPr>
      <dsp:spPr>
        <a:xfrm rot="2700000">
          <a:off x="1879924" y="2933071"/>
          <a:ext cx="92697" cy="92697"/>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E52E4-7F72-472E-91D2-FFFAFA62EDAE}">
      <dsp:nvSpPr>
        <dsp:cNvPr id="0" name=""/>
        <dsp:cNvSpPr/>
      </dsp:nvSpPr>
      <dsp:spPr>
        <a:xfrm rot="2700000">
          <a:off x="3806198" y="2933071"/>
          <a:ext cx="92697" cy="92697"/>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61AC7-C58A-4AD1-B6F8-EAA444DEE5D3}">
      <dsp:nvSpPr>
        <dsp:cNvPr id="0" name=""/>
        <dsp:cNvSpPr/>
      </dsp:nvSpPr>
      <dsp:spPr>
        <a:xfrm>
          <a:off x="4083699" y="1847240"/>
          <a:ext cx="3390241" cy="7150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pPr>
          <a:r>
            <a:rPr lang="en-US" sz="1900" kern="1200"/>
            <a:t>2000</a:t>
          </a:r>
        </a:p>
      </dsp:txBody>
      <dsp:txXfrm>
        <a:off x="4083699" y="1847240"/>
        <a:ext cx="3390241" cy="715060"/>
      </dsp:txXfrm>
    </dsp:sp>
    <dsp:sp modelId="{C9D3B8AC-6B9F-4AC5-A38C-42B64EE515B1}">
      <dsp:nvSpPr>
        <dsp:cNvPr id="0" name=""/>
        <dsp:cNvSpPr/>
      </dsp:nvSpPr>
      <dsp:spPr>
        <a:xfrm>
          <a:off x="4083699" y="181260"/>
          <a:ext cx="3390241" cy="1665979"/>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The federal government approves the </a:t>
          </a:r>
          <a:r>
            <a:rPr lang="en-US" sz="1600" kern="1200" err="1">
              <a:solidFill>
                <a:schemeClr val="tx1"/>
              </a:solidFill>
            </a:rPr>
            <a:t>Nisaga’a</a:t>
          </a:r>
          <a:r>
            <a:rPr lang="en-US" sz="1600" kern="1200">
              <a:solidFill>
                <a:schemeClr val="tx1"/>
              </a:solidFill>
            </a:rPr>
            <a:t> Treaty, giving the tribe about $196 million over 15 years plus communal self-government and control of natural resources in parts of northwestern British Columbia.</a:t>
          </a:r>
        </a:p>
      </dsp:txBody>
      <dsp:txXfrm>
        <a:off x="4083699" y="181260"/>
        <a:ext cx="3390241" cy="1665979"/>
      </dsp:txXfrm>
    </dsp:sp>
    <dsp:sp modelId="{CE700601-DE63-4A03-BC8C-AC191F698094}">
      <dsp:nvSpPr>
        <dsp:cNvPr id="0" name=""/>
        <dsp:cNvSpPr/>
      </dsp:nvSpPr>
      <dsp:spPr>
        <a:xfrm>
          <a:off x="5778820" y="2562301"/>
          <a:ext cx="0" cy="417118"/>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B3694-F408-4CF7-ABAB-93C2B64CE2F0}">
      <dsp:nvSpPr>
        <dsp:cNvPr id="0" name=""/>
        <dsp:cNvSpPr/>
      </dsp:nvSpPr>
      <dsp:spPr>
        <a:xfrm rot="2700000">
          <a:off x="5732471" y="2933071"/>
          <a:ext cx="92697" cy="92697"/>
        </a:xfrm>
        <a:prstGeom prst="rect">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EF2A-E577-FDC0-9A4E-1E863F9FE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94D96-8AF5-D99E-0B8D-3604EB921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EA407B-4145-09B9-DAE1-20328532B6DD}"/>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E5B2E300-611E-0CE2-4EBF-F3348DE95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F1CC0-8421-E560-F4DD-CC081D74DE92}"/>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97977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3B9B-4093-FB30-1B06-167E9DED5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248415-552A-47E8-73F9-B5024E0E8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BF1EB-5BE9-D1D9-634F-A654624210C1}"/>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00318AFB-BFB5-7FC7-A568-AB0EADFB0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9502-DA97-E6C4-B86E-FEC1D6847830}"/>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11029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A4F0-7A9C-610C-DAA9-9C814F635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EEA08C-6DD1-ACCC-4794-A804A93F8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984DE-837E-AEF0-2572-C335AB1757F7}"/>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183085F6-6EDF-F875-7EE0-45C6081EC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95448-C082-5269-DDB3-6B3D25393EAD}"/>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125084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F70E-E08D-90D2-898F-1A833D555F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FFE91-C992-0115-1E1B-0E834D161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11347-0342-0456-EB7D-230AC496E1DA}"/>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C6EFA754-52F4-2E0C-AED2-BC164D58F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18C13-240F-E4F5-B5E8-CDCD373B53F3}"/>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255975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FFD6-A640-48C9-C63A-CE7E9F1D1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0B3D41-F3E5-6D4E-F112-24355BB39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3DB0D-A8B6-9A81-6D7D-E9059FE5B6CE}"/>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CF085899-E743-D3C6-013B-D08A605F5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51EB6-7B4B-3D94-7BAF-CFB417999EC8}"/>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82176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E8F8-82E6-DA28-8878-A212D7D6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3CAB4-DD72-DF57-9ECC-A200BCDE32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445D9-0A22-D9A5-0A45-426315F44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BF9D6-AE20-3392-0F9A-64C7448B8A82}"/>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6" name="Footer Placeholder 5">
            <a:extLst>
              <a:ext uri="{FF2B5EF4-FFF2-40B4-BE49-F238E27FC236}">
                <a16:creationId xmlns:a16="http://schemas.microsoft.com/office/drawing/2014/main" id="{8DE8176A-149D-DC43-F2F4-57D0FEC1C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C8B6D-AE0F-5B08-4953-5311AB8FD3F6}"/>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28231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21D3-9787-0FB5-37F4-4F7452E868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55A1FB-31C7-D6A5-03DB-D6F38B649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870EE-3627-A7B4-8917-2C2ABA36E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EA83C-DAF5-7D4C-F17D-295B96382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A99D59-9817-E197-9B7A-809766576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1E8F77-C9E5-A9CB-C76D-EDAB37897924}"/>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8" name="Footer Placeholder 7">
            <a:extLst>
              <a:ext uri="{FF2B5EF4-FFF2-40B4-BE49-F238E27FC236}">
                <a16:creationId xmlns:a16="http://schemas.microsoft.com/office/drawing/2014/main" id="{9A80CB9D-72C9-CE77-96B4-93E2722A15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F1D6A-E3D6-E144-FF84-A62BDBD5E31D}"/>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352451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2EF8-CCD3-F262-C07F-88A5B42819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9D1244-C122-546E-C569-9B1BA28025B9}"/>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4" name="Footer Placeholder 3">
            <a:extLst>
              <a:ext uri="{FF2B5EF4-FFF2-40B4-BE49-F238E27FC236}">
                <a16:creationId xmlns:a16="http://schemas.microsoft.com/office/drawing/2014/main" id="{A55975E0-2A4A-1348-324F-EAE796756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06C37-7A32-E8BD-232C-C452E0737260}"/>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401006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8383B-40E2-D524-A2A2-615773D6DA03}"/>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3" name="Footer Placeholder 2">
            <a:extLst>
              <a:ext uri="{FF2B5EF4-FFF2-40B4-BE49-F238E27FC236}">
                <a16:creationId xmlns:a16="http://schemas.microsoft.com/office/drawing/2014/main" id="{3B79BF8D-A56F-D41C-35A3-A30772C5A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22D39C-4C37-5ABD-CF5B-9B24D65E1106}"/>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80000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0B96-D6B2-6A40-98FD-D99F0035C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7E43A-3C55-2E90-476F-E9FA04459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C1B9F-7E4F-9E4E-C373-780301B8F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976E4-D7F0-8E73-9FD0-7AAF7FF5FE4C}"/>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6" name="Footer Placeholder 5">
            <a:extLst>
              <a:ext uri="{FF2B5EF4-FFF2-40B4-BE49-F238E27FC236}">
                <a16:creationId xmlns:a16="http://schemas.microsoft.com/office/drawing/2014/main" id="{05165F2A-1EA2-DCFE-5031-865C90BF9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7C16-60D8-8618-5EC0-70F23F76B7C3}"/>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178982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F630-BA1F-1227-557D-9EF5F3247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975ED-6745-C779-0A5E-1485CFC16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5BE458-3CC2-2FB2-9A72-8BD5CFDB1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E2E64-0A79-A663-299B-A5A8B974B45E}"/>
              </a:ext>
            </a:extLst>
          </p:cNvPr>
          <p:cNvSpPr>
            <a:spLocks noGrp="1"/>
          </p:cNvSpPr>
          <p:nvPr>
            <p:ph type="dt" sz="half" idx="10"/>
          </p:nvPr>
        </p:nvSpPr>
        <p:spPr/>
        <p:txBody>
          <a:bodyPr/>
          <a:lstStyle/>
          <a:p>
            <a:fld id="{7AFC232A-530C-4852-985E-E156AC12563C}" type="datetimeFigureOut">
              <a:rPr lang="en-US" smtClean="0"/>
              <a:t>1/17/2024</a:t>
            </a:fld>
            <a:endParaRPr lang="en-US"/>
          </a:p>
        </p:txBody>
      </p:sp>
      <p:sp>
        <p:nvSpPr>
          <p:cNvPr id="6" name="Footer Placeholder 5">
            <a:extLst>
              <a:ext uri="{FF2B5EF4-FFF2-40B4-BE49-F238E27FC236}">
                <a16:creationId xmlns:a16="http://schemas.microsoft.com/office/drawing/2014/main" id="{139CE194-30B0-3C87-F826-1714B26D5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BDA64-3CBC-42E4-379B-DA5BFAA391D6}"/>
              </a:ext>
            </a:extLst>
          </p:cNvPr>
          <p:cNvSpPr>
            <a:spLocks noGrp="1"/>
          </p:cNvSpPr>
          <p:nvPr>
            <p:ph type="sldNum" sz="quarter" idx="12"/>
          </p:nvPr>
        </p:nvSpPr>
        <p:spPr/>
        <p:txBody>
          <a:bodyPr/>
          <a:lstStyle/>
          <a:p>
            <a:fld id="{4AF62A85-ABE9-488A-8269-AAB4C46624EF}" type="slidenum">
              <a:rPr lang="en-US" smtClean="0"/>
              <a:t>‹#›</a:t>
            </a:fld>
            <a:endParaRPr lang="en-US"/>
          </a:p>
        </p:txBody>
      </p:sp>
    </p:spTree>
    <p:extLst>
      <p:ext uri="{BB962C8B-B14F-4D97-AF65-F5344CB8AC3E}">
        <p14:creationId xmlns:p14="http://schemas.microsoft.com/office/powerpoint/2010/main" val="425972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A8309-FBAA-E28A-CB6B-F926F39E5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7ABBE-57E0-3174-AD43-C190C8487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A7A3C-6AB9-5A9E-4724-15762DC6F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C232A-530C-4852-985E-E156AC12563C}" type="datetimeFigureOut">
              <a:rPr lang="en-US" smtClean="0"/>
              <a:t>1/17/2024</a:t>
            </a:fld>
            <a:endParaRPr lang="en-US"/>
          </a:p>
        </p:txBody>
      </p:sp>
      <p:sp>
        <p:nvSpPr>
          <p:cNvPr id="5" name="Footer Placeholder 4">
            <a:extLst>
              <a:ext uri="{FF2B5EF4-FFF2-40B4-BE49-F238E27FC236}">
                <a16:creationId xmlns:a16="http://schemas.microsoft.com/office/drawing/2014/main" id="{F715BAB3-DC10-D934-720A-E19EEA42B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0A3D85-8658-04F3-ACF3-1EE34904D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62A85-ABE9-488A-8269-AAB4C46624EF}" type="slidenum">
              <a:rPr lang="en-US" smtClean="0"/>
              <a:t>‹#›</a:t>
            </a:fld>
            <a:endParaRPr lang="en-US"/>
          </a:p>
        </p:txBody>
      </p:sp>
    </p:spTree>
    <p:extLst>
      <p:ext uri="{BB962C8B-B14F-4D97-AF65-F5344CB8AC3E}">
        <p14:creationId xmlns:p14="http://schemas.microsoft.com/office/powerpoint/2010/main" val="568989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xCpn1erz1y8?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arkbialczak.com/2019/10/17/time-for-the-annual-trip-to-ontario-orchard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ourful carved figures of humans">
            <a:extLst>
              <a:ext uri="{FF2B5EF4-FFF2-40B4-BE49-F238E27FC236}">
                <a16:creationId xmlns:a16="http://schemas.microsoft.com/office/drawing/2014/main" id="{4AD7E9D3-87F9-486E-B55A-2D07340BF691}"/>
              </a:ext>
            </a:extLst>
          </p:cNvPr>
          <p:cNvPicPr>
            <a:picLocks noChangeAspect="1"/>
          </p:cNvPicPr>
          <p:nvPr/>
        </p:nvPicPr>
        <p:blipFill rotWithShape="1">
          <a:blip r:embed="rId2"/>
          <a:srcRect t="21042" r="-2" b="-2"/>
          <a:stretch/>
        </p:blipFill>
        <p:spPr>
          <a:xfrm>
            <a:off x="20" y="10"/>
            <a:ext cx="12191980" cy="6857990"/>
          </a:xfrm>
          <a:prstGeom prst="rect">
            <a:avLst/>
          </a:prstGeom>
        </p:spPr>
      </p:pic>
      <p:sp>
        <p:nvSpPr>
          <p:cNvPr id="4" name="Title 3">
            <a:extLst>
              <a:ext uri="{FF2B5EF4-FFF2-40B4-BE49-F238E27FC236}">
                <a16:creationId xmlns:a16="http://schemas.microsoft.com/office/drawing/2014/main" id="{D2E9E3D3-267A-4D9E-A429-32DD2DB5FCCF}"/>
              </a:ext>
            </a:extLst>
          </p:cNvPr>
          <p:cNvSpPr>
            <a:spLocks noGrp="1"/>
          </p:cNvSpPr>
          <p:nvPr>
            <p:ph type="ctrTitle"/>
          </p:nvPr>
        </p:nvSpPr>
        <p:spPr>
          <a:xfrm>
            <a:off x="2759581" y="290572"/>
            <a:ext cx="6672838" cy="1414311"/>
          </a:xfrm>
        </p:spPr>
        <p:txBody>
          <a:bodyPr>
            <a:normAutofit/>
          </a:bodyPr>
          <a:lstStyle/>
          <a:p>
            <a:pPr>
              <a:lnSpc>
                <a:spcPct val="90000"/>
              </a:lnSpc>
            </a:pPr>
            <a:r>
              <a:rPr lang="en-CA" sz="4800" dirty="0"/>
              <a:t>Sociological Factors That Cause Social Change </a:t>
            </a:r>
            <a:endParaRPr lang="en-US" sz="4800" dirty="0"/>
          </a:p>
        </p:txBody>
      </p:sp>
    </p:spTree>
    <p:extLst>
      <p:ext uri="{BB962C8B-B14F-4D97-AF65-F5344CB8AC3E}">
        <p14:creationId xmlns:p14="http://schemas.microsoft.com/office/powerpoint/2010/main" val="824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5034-8011-4162-851E-8CEE5B404BFA}"/>
              </a:ext>
            </a:extLst>
          </p:cNvPr>
          <p:cNvSpPr>
            <a:spLocks noGrp="1"/>
          </p:cNvSpPr>
          <p:nvPr>
            <p:ph type="title"/>
          </p:nvPr>
        </p:nvSpPr>
        <p:spPr/>
        <p:txBody>
          <a:bodyPr/>
          <a:lstStyle/>
          <a:p>
            <a:pPr algn="ctr"/>
            <a:r>
              <a:rPr lang="en-CA" dirty="0"/>
              <a:t>Technology</a:t>
            </a:r>
            <a:endParaRPr lang="en-US" dirty="0"/>
          </a:p>
        </p:txBody>
      </p:sp>
      <p:sp>
        <p:nvSpPr>
          <p:cNvPr id="3" name="Content Placeholder 2">
            <a:extLst>
              <a:ext uri="{FF2B5EF4-FFF2-40B4-BE49-F238E27FC236}">
                <a16:creationId xmlns:a16="http://schemas.microsoft.com/office/drawing/2014/main" id="{F51FC52B-84FA-433C-AAC6-BBDBDD3F1C12}"/>
              </a:ext>
            </a:extLst>
          </p:cNvPr>
          <p:cNvSpPr>
            <a:spLocks noGrp="1"/>
          </p:cNvSpPr>
          <p:nvPr>
            <p:ph idx="1"/>
          </p:nvPr>
        </p:nvSpPr>
        <p:spPr/>
        <p:txBody>
          <a:bodyPr/>
          <a:lstStyle/>
          <a:p>
            <a:r>
              <a:rPr lang="en-CA" dirty="0"/>
              <a:t>Major railways made travel across Canada possible</a:t>
            </a:r>
          </a:p>
          <a:p>
            <a:r>
              <a:rPr lang="en-CA" dirty="0"/>
              <a:t>In 1966 Colour Television broadcasts began, and less than 1% of households had a colour television </a:t>
            </a:r>
          </a:p>
          <a:p>
            <a:r>
              <a:rPr lang="en-CA" dirty="0"/>
              <a:t>The first computers were introduced in 1977</a:t>
            </a:r>
            <a:endParaRPr lang="en-US" dirty="0"/>
          </a:p>
        </p:txBody>
      </p:sp>
    </p:spTree>
    <p:extLst>
      <p:ext uri="{BB962C8B-B14F-4D97-AF65-F5344CB8AC3E}">
        <p14:creationId xmlns:p14="http://schemas.microsoft.com/office/powerpoint/2010/main" val="108767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CFEC-491F-415F-B2EF-86873A8BCDFF}"/>
              </a:ext>
            </a:extLst>
          </p:cNvPr>
          <p:cNvSpPr>
            <a:spLocks noGrp="1"/>
          </p:cNvSpPr>
          <p:nvPr>
            <p:ph type="title"/>
          </p:nvPr>
        </p:nvSpPr>
        <p:spPr>
          <a:xfrm>
            <a:off x="148720" y="876300"/>
            <a:ext cx="4424481" cy="5105400"/>
          </a:xfrm>
        </p:spPr>
        <p:txBody>
          <a:bodyPr>
            <a:normAutofit/>
          </a:bodyPr>
          <a:lstStyle/>
          <a:p>
            <a:pPr algn="ctr"/>
            <a:r>
              <a:rPr lang="en-CA" dirty="0"/>
              <a:t>Aboriginal Communities: Accomplishments  </a:t>
            </a:r>
            <a:endParaRPr lang="en-US" dirty="0"/>
          </a:p>
        </p:txBody>
      </p:sp>
      <p:graphicFrame>
        <p:nvGraphicFramePr>
          <p:cNvPr id="5" name="Content Placeholder 2"/>
          <p:cNvGraphicFramePr>
            <a:graphicFrameLocks noGrp="1"/>
          </p:cNvGraphicFramePr>
          <p:nvPr>
            <p:ph idx="1"/>
          </p:nvPr>
        </p:nvGraphicFramePr>
        <p:xfrm>
          <a:off x="4573201" y="667043"/>
          <a:ext cx="7705094" cy="595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39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3846-158B-4C51-80E5-EA45AB98101C}"/>
              </a:ext>
            </a:extLst>
          </p:cNvPr>
          <p:cNvSpPr>
            <a:spLocks noGrp="1"/>
          </p:cNvSpPr>
          <p:nvPr>
            <p:ph type="title"/>
          </p:nvPr>
        </p:nvSpPr>
        <p:spPr/>
        <p:txBody>
          <a:bodyPr/>
          <a:lstStyle/>
          <a:p>
            <a:r>
              <a:rPr lang="en-CA"/>
              <a:t>Stephen Harper Apology (2008)</a:t>
            </a:r>
            <a:endParaRPr lang="en-US"/>
          </a:p>
        </p:txBody>
      </p:sp>
      <p:pic>
        <p:nvPicPr>
          <p:cNvPr id="4" name="Online Media 3" title="Canadian Federal Government Apology to First Nations">
            <a:hlinkClick r:id="" action="ppaction://media"/>
            <a:extLst>
              <a:ext uri="{FF2B5EF4-FFF2-40B4-BE49-F238E27FC236}">
                <a16:creationId xmlns:a16="http://schemas.microsoft.com/office/drawing/2014/main" id="{D47A93A8-E5A2-42F7-B449-80FAF486C4FC}"/>
              </a:ext>
            </a:extLst>
          </p:cNvPr>
          <p:cNvPicPr>
            <a:picLocks noGrp="1" noRot="1" noChangeAspect="1"/>
          </p:cNvPicPr>
          <p:nvPr>
            <p:ph idx="1"/>
            <a:videoFile r:link="rId1"/>
          </p:nvPr>
        </p:nvPicPr>
        <p:blipFill>
          <a:blip r:embed="rId3"/>
          <a:stretch>
            <a:fillRect/>
          </a:stretch>
        </p:blipFill>
        <p:spPr>
          <a:xfrm>
            <a:off x="3533850" y="1971940"/>
            <a:ext cx="5588958" cy="4202501"/>
          </a:xfrm>
        </p:spPr>
      </p:pic>
    </p:spTree>
    <p:extLst>
      <p:ext uri="{BB962C8B-B14F-4D97-AF65-F5344CB8AC3E}">
        <p14:creationId xmlns:p14="http://schemas.microsoft.com/office/powerpoint/2010/main" val="106152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food, fruit, vegetable, marketplace&#10;&#10;Description automatically generated">
            <a:extLst>
              <a:ext uri="{FF2B5EF4-FFF2-40B4-BE49-F238E27FC236}">
                <a16:creationId xmlns:a16="http://schemas.microsoft.com/office/drawing/2014/main" id="{AC0CC202-3681-4168-BA80-BE6E6006A9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805" r="25017"/>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DBCC3CB9-0DB8-4571-B7E7-53A28950EAB9}"/>
              </a:ext>
            </a:extLst>
          </p:cNvPr>
          <p:cNvSpPr>
            <a:spLocks noGrp="1"/>
          </p:cNvSpPr>
          <p:nvPr>
            <p:ph type="title"/>
          </p:nvPr>
        </p:nvSpPr>
        <p:spPr>
          <a:xfrm>
            <a:off x="1027174" y="304802"/>
            <a:ext cx="5260680" cy="1752599"/>
          </a:xfrm>
        </p:spPr>
        <p:txBody>
          <a:bodyPr>
            <a:normAutofit/>
          </a:bodyPr>
          <a:lstStyle/>
          <a:p>
            <a:pPr algn="ctr"/>
            <a:r>
              <a:rPr lang="en-CA" dirty="0"/>
              <a:t>Geography</a:t>
            </a:r>
            <a:endParaRPr lang="en-US" dirty="0"/>
          </a:p>
        </p:txBody>
      </p:sp>
      <p:sp>
        <p:nvSpPr>
          <p:cNvPr id="3" name="Content Placeholder 2">
            <a:extLst>
              <a:ext uri="{FF2B5EF4-FFF2-40B4-BE49-F238E27FC236}">
                <a16:creationId xmlns:a16="http://schemas.microsoft.com/office/drawing/2014/main" id="{AA94C27E-665A-453C-898D-98F560271E9D}"/>
              </a:ext>
            </a:extLst>
          </p:cNvPr>
          <p:cNvSpPr>
            <a:spLocks noGrp="1"/>
          </p:cNvSpPr>
          <p:nvPr>
            <p:ph idx="1"/>
          </p:nvPr>
        </p:nvSpPr>
        <p:spPr>
          <a:xfrm>
            <a:off x="643468" y="2011680"/>
            <a:ext cx="5260680" cy="4160519"/>
          </a:xfrm>
        </p:spPr>
        <p:txBody>
          <a:bodyPr>
            <a:normAutofit lnSpcReduction="10000"/>
          </a:bodyPr>
          <a:lstStyle/>
          <a:p>
            <a:r>
              <a:rPr lang="en-CA" dirty="0"/>
              <a:t>Influences what types of agriculture can be grown; for instance, Ontario can grow apples very well, but cannot grow oranges or citrus well </a:t>
            </a:r>
          </a:p>
          <a:p>
            <a:r>
              <a:rPr lang="en-CA" dirty="0"/>
              <a:t>Dictates our neighbours and how well we can trade with them </a:t>
            </a:r>
          </a:p>
          <a:p>
            <a:r>
              <a:rPr lang="en-CA" dirty="0"/>
              <a:t>An appealing landscape can result in a more active, outdoor-oriented culture like in British Columbia </a:t>
            </a:r>
            <a:endParaRPr lang="en-US" dirty="0"/>
          </a:p>
        </p:txBody>
      </p:sp>
    </p:spTree>
    <p:extLst>
      <p:ext uri="{BB962C8B-B14F-4D97-AF65-F5344CB8AC3E}">
        <p14:creationId xmlns:p14="http://schemas.microsoft.com/office/powerpoint/2010/main" val="151718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ices">
            <a:extLst>
              <a:ext uri="{FF2B5EF4-FFF2-40B4-BE49-F238E27FC236}">
                <a16:creationId xmlns:a16="http://schemas.microsoft.com/office/drawing/2014/main" id="{99F46CB0-C4E8-4B25-8E1F-5F3663420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695788" y="1187021"/>
            <a:ext cx="9374292" cy="5273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35269C-42A4-4D08-9F89-9ECFD612D9F1}"/>
              </a:ext>
            </a:extLst>
          </p:cNvPr>
          <p:cNvSpPr>
            <a:spLocks noGrp="1"/>
          </p:cNvSpPr>
          <p:nvPr>
            <p:ph type="title"/>
          </p:nvPr>
        </p:nvSpPr>
        <p:spPr>
          <a:xfrm>
            <a:off x="253446" y="152400"/>
            <a:ext cx="3729274" cy="1176867"/>
          </a:xfrm>
        </p:spPr>
        <p:txBody>
          <a:bodyPr>
            <a:normAutofit/>
          </a:bodyPr>
          <a:lstStyle/>
          <a:p>
            <a:pPr algn="ctr"/>
            <a:r>
              <a:rPr lang="en-CA" dirty="0"/>
              <a:t>External Events </a:t>
            </a:r>
            <a:endParaRPr lang="en-US" dirty="0"/>
          </a:p>
        </p:txBody>
      </p:sp>
      <p:sp>
        <p:nvSpPr>
          <p:cNvPr id="3" name="Content Placeholder 2">
            <a:extLst>
              <a:ext uri="{FF2B5EF4-FFF2-40B4-BE49-F238E27FC236}">
                <a16:creationId xmlns:a16="http://schemas.microsoft.com/office/drawing/2014/main" id="{7DA0B32D-B246-41E1-A8A8-C371908283A4}"/>
              </a:ext>
            </a:extLst>
          </p:cNvPr>
          <p:cNvSpPr>
            <a:spLocks noGrp="1"/>
          </p:cNvSpPr>
          <p:nvPr>
            <p:ph idx="1"/>
          </p:nvPr>
        </p:nvSpPr>
        <p:spPr>
          <a:xfrm>
            <a:off x="190194" y="1329266"/>
            <a:ext cx="2524781" cy="4988549"/>
          </a:xfrm>
        </p:spPr>
        <p:txBody>
          <a:bodyPr>
            <a:normAutofit lnSpcReduction="10000"/>
          </a:bodyPr>
          <a:lstStyle/>
          <a:p>
            <a:r>
              <a:rPr lang="en-CA" dirty="0"/>
              <a:t>Europe began to trade with North America </a:t>
            </a:r>
          </a:p>
          <a:p>
            <a:r>
              <a:rPr lang="en-CA" dirty="0"/>
              <a:t>The Ancient Spice Trade Route from Asia to Europe in the 1500s to 1700s had a significant impact on food culture </a:t>
            </a:r>
          </a:p>
          <a:p>
            <a:endParaRPr lang="en-US" dirty="0">
              <a:solidFill>
                <a:schemeClr val="bg1"/>
              </a:solidFill>
            </a:endParaRPr>
          </a:p>
        </p:txBody>
      </p:sp>
    </p:spTree>
    <p:extLst>
      <p:ext uri="{BB962C8B-B14F-4D97-AF65-F5344CB8AC3E}">
        <p14:creationId xmlns:p14="http://schemas.microsoft.com/office/powerpoint/2010/main" val="13300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al &amp; Yellow Circle Pattern Free Stock Photo - Public ...">
            <a:extLst>
              <a:ext uri="{FF2B5EF4-FFF2-40B4-BE49-F238E27FC236}">
                <a16:creationId xmlns:a16="http://schemas.microsoft.com/office/drawing/2014/main" id="{4A24823F-7AC7-47E0-BC56-DE9F73026EE6}"/>
              </a:ext>
            </a:extLst>
          </p:cNvPr>
          <p:cNvPicPr>
            <a:picLocks noChangeAspect="1"/>
          </p:cNvPicPr>
          <p:nvPr/>
        </p:nvPicPr>
        <p:blipFill rotWithShape="1">
          <a:blip r:embed="rId2"/>
          <a:srcRect l="16395" r="21982" b="-2"/>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2103635D-1398-4269-9C79-7F4AFC74F2C8}"/>
              </a:ext>
            </a:extLst>
          </p:cNvPr>
          <p:cNvSpPr>
            <a:spLocks noGrp="1"/>
          </p:cNvSpPr>
          <p:nvPr>
            <p:ph type="title"/>
          </p:nvPr>
        </p:nvSpPr>
        <p:spPr>
          <a:xfrm>
            <a:off x="961920" y="345442"/>
            <a:ext cx="5260680" cy="1752599"/>
          </a:xfrm>
        </p:spPr>
        <p:txBody>
          <a:bodyPr>
            <a:normAutofit/>
          </a:bodyPr>
          <a:lstStyle/>
          <a:p>
            <a:pPr algn="ctr"/>
            <a:r>
              <a:rPr lang="en-CA" dirty="0"/>
              <a:t>Cultural Pluralism </a:t>
            </a:r>
            <a:endParaRPr lang="en-US" dirty="0"/>
          </a:p>
        </p:txBody>
      </p:sp>
      <p:sp>
        <p:nvSpPr>
          <p:cNvPr id="3" name="Content Placeholder 2">
            <a:extLst>
              <a:ext uri="{FF2B5EF4-FFF2-40B4-BE49-F238E27FC236}">
                <a16:creationId xmlns:a16="http://schemas.microsoft.com/office/drawing/2014/main" id="{B76BDAE4-2709-406D-94CC-4D98C2D5B3FA}"/>
              </a:ext>
            </a:extLst>
          </p:cNvPr>
          <p:cNvSpPr>
            <a:spLocks noGrp="1"/>
          </p:cNvSpPr>
          <p:nvPr>
            <p:ph idx="1"/>
          </p:nvPr>
        </p:nvSpPr>
        <p:spPr>
          <a:xfrm>
            <a:off x="643468" y="2062480"/>
            <a:ext cx="5686212" cy="4109719"/>
          </a:xfrm>
        </p:spPr>
        <p:txBody>
          <a:bodyPr>
            <a:noAutofit/>
          </a:bodyPr>
          <a:lstStyle/>
          <a:p>
            <a:pPr>
              <a:lnSpc>
                <a:spcPct val="90000"/>
              </a:lnSpc>
            </a:pPr>
            <a:r>
              <a:rPr lang="en-CA" sz="2000" dirty="0"/>
              <a:t>Societies where minorities maintain their cultural traditions </a:t>
            </a:r>
          </a:p>
          <a:p>
            <a:pPr>
              <a:lnSpc>
                <a:spcPct val="90000"/>
              </a:lnSpc>
            </a:pPr>
            <a:r>
              <a:rPr lang="en-CA" sz="2000" dirty="0"/>
              <a:t>In 2011, according to the Government of Canada Census, 1 out of every 5 people is a visible minority </a:t>
            </a:r>
          </a:p>
          <a:p>
            <a:pPr>
              <a:lnSpc>
                <a:spcPct val="90000"/>
              </a:lnSpc>
            </a:pPr>
            <a:r>
              <a:rPr lang="en-CA" sz="2000" dirty="0"/>
              <a:t>Examples include the French and FNMI in Canada </a:t>
            </a:r>
          </a:p>
          <a:p>
            <a:pPr>
              <a:lnSpc>
                <a:spcPct val="90000"/>
              </a:lnSpc>
            </a:pPr>
            <a:r>
              <a:rPr lang="en-CA" sz="2000" b="1" dirty="0"/>
              <a:t>Cultural pluralism</a:t>
            </a:r>
            <a:r>
              <a:rPr lang="en-CA" sz="2000" dirty="0"/>
              <a:t> is a term used when smaller groups within a larger society maintain their unique cultural identities, and their values and practices are accepted by the wider culture provided they are consistent with the laws and values of the wider society.</a:t>
            </a:r>
            <a:endParaRPr lang="en-US" sz="2000" dirty="0"/>
          </a:p>
        </p:txBody>
      </p:sp>
    </p:spTree>
    <p:extLst>
      <p:ext uri="{BB962C8B-B14F-4D97-AF65-F5344CB8AC3E}">
        <p14:creationId xmlns:p14="http://schemas.microsoft.com/office/powerpoint/2010/main" val="79114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saic">
            <a:extLst>
              <a:ext uri="{FF2B5EF4-FFF2-40B4-BE49-F238E27FC236}">
                <a16:creationId xmlns:a16="http://schemas.microsoft.com/office/drawing/2014/main" id="{E3924AF2-785C-47F6-9CB1-A74A6E961B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7"/>
          <a:stretch/>
        </p:blipFill>
        <p:spPr bwMode="auto">
          <a:xfrm>
            <a:off x="6434407" y="1011765"/>
            <a:ext cx="4744154"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701C55-3B87-4A7D-87F4-928F4185F8F0}"/>
              </a:ext>
            </a:extLst>
          </p:cNvPr>
          <p:cNvSpPr>
            <a:spLocks noGrp="1"/>
          </p:cNvSpPr>
          <p:nvPr>
            <p:ph type="title"/>
          </p:nvPr>
        </p:nvSpPr>
        <p:spPr>
          <a:xfrm>
            <a:off x="1478666" y="135465"/>
            <a:ext cx="4278928" cy="1752599"/>
          </a:xfrm>
        </p:spPr>
        <p:txBody>
          <a:bodyPr>
            <a:normAutofit/>
          </a:bodyPr>
          <a:lstStyle/>
          <a:p>
            <a:pPr algn="ctr"/>
            <a:r>
              <a:rPr lang="en-CA" dirty="0"/>
              <a:t>Multiculturalism</a:t>
            </a:r>
            <a:endParaRPr lang="en-US" dirty="0"/>
          </a:p>
        </p:txBody>
      </p:sp>
      <p:sp>
        <p:nvSpPr>
          <p:cNvPr id="3" name="Content Placeholder 2">
            <a:extLst>
              <a:ext uri="{FF2B5EF4-FFF2-40B4-BE49-F238E27FC236}">
                <a16:creationId xmlns:a16="http://schemas.microsoft.com/office/drawing/2014/main" id="{75D5E66C-2FB4-43CA-B539-0B0587EFD465}"/>
              </a:ext>
            </a:extLst>
          </p:cNvPr>
          <p:cNvSpPr>
            <a:spLocks noGrp="1"/>
          </p:cNvSpPr>
          <p:nvPr>
            <p:ph idx="1"/>
          </p:nvPr>
        </p:nvSpPr>
        <p:spPr>
          <a:xfrm>
            <a:off x="914400" y="1847460"/>
            <a:ext cx="4848839" cy="4546707"/>
          </a:xfrm>
        </p:spPr>
        <p:txBody>
          <a:bodyPr>
            <a:noAutofit/>
          </a:bodyPr>
          <a:lstStyle/>
          <a:p>
            <a:pPr>
              <a:lnSpc>
                <a:spcPct val="90000"/>
              </a:lnSpc>
            </a:pPr>
            <a:r>
              <a:rPr lang="en-CA" sz="2800" dirty="0"/>
              <a:t>Cultural pluralism is not the same as multiculturalism because in multiculturalism it is implied that the society being studied lacks the requirement of a dominant culture </a:t>
            </a:r>
          </a:p>
          <a:p>
            <a:pPr>
              <a:lnSpc>
                <a:spcPct val="90000"/>
              </a:lnSpc>
            </a:pPr>
            <a:r>
              <a:rPr lang="en-CA" sz="2800" dirty="0"/>
              <a:t>Multiculturalism is symbolized as a mosaic </a:t>
            </a:r>
            <a:endParaRPr lang="en-US" sz="2800" dirty="0"/>
          </a:p>
        </p:txBody>
      </p:sp>
    </p:spTree>
    <p:extLst>
      <p:ext uri="{BB962C8B-B14F-4D97-AF65-F5344CB8AC3E}">
        <p14:creationId xmlns:p14="http://schemas.microsoft.com/office/powerpoint/2010/main" val="41294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DD5C-56A6-4752-B0BC-D7FB637E383F}"/>
              </a:ext>
            </a:extLst>
          </p:cNvPr>
          <p:cNvSpPr>
            <a:spLocks noGrp="1"/>
          </p:cNvSpPr>
          <p:nvPr>
            <p:ph type="title"/>
          </p:nvPr>
        </p:nvSpPr>
        <p:spPr/>
        <p:txBody>
          <a:bodyPr/>
          <a:lstStyle/>
          <a:p>
            <a:pPr algn="r"/>
            <a:r>
              <a:rPr lang="en-CA" dirty="0"/>
              <a:t>Discussion Questions - Individual</a:t>
            </a:r>
            <a:endParaRPr lang="en-US" dirty="0"/>
          </a:p>
        </p:txBody>
      </p:sp>
      <p:sp>
        <p:nvSpPr>
          <p:cNvPr id="3" name="Content Placeholder 2">
            <a:extLst>
              <a:ext uri="{FF2B5EF4-FFF2-40B4-BE49-F238E27FC236}">
                <a16:creationId xmlns:a16="http://schemas.microsoft.com/office/drawing/2014/main" id="{BDD866D0-F400-40B1-9474-FA004864429A}"/>
              </a:ext>
            </a:extLst>
          </p:cNvPr>
          <p:cNvSpPr>
            <a:spLocks noGrp="1"/>
          </p:cNvSpPr>
          <p:nvPr>
            <p:ph idx="1"/>
          </p:nvPr>
        </p:nvSpPr>
        <p:spPr/>
        <p:txBody>
          <a:bodyPr/>
          <a:lstStyle/>
          <a:p>
            <a:r>
              <a:rPr lang="en-CA" dirty="0"/>
              <a:t>What theory of social change could be applied to gender issues?</a:t>
            </a:r>
          </a:p>
          <a:p>
            <a:r>
              <a:rPr lang="en-CA" dirty="0"/>
              <a:t>How would feminism be interpreted?</a:t>
            </a:r>
          </a:p>
          <a:p>
            <a:r>
              <a:rPr lang="en-CA" dirty="0"/>
              <a:t>What other crises or single events have affected society? </a:t>
            </a:r>
          </a:p>
          <a:p>
            <a:r>
              <a:rPr lang="en-CA" dirty="0"/>
              <a:t>Post your answers in Moodle </a:t>
            </a:r>
            <a:endParaRPr lang="en-US" dirty="0"/>
          </a:p>
        </p:txBody>
      </p:sp>
    </p:spTree>
    <p:extLst>
      <p:ext uri="{BB962C8B-B14F-4D97-AF65-F5344CB8AC3E}">
        <p14:creationId xmlns:p14="http://schemas.microsoft.com/office/powerpoint/2010/main" val="41004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EEAFD-0CD5-51AD-622A-92F7CB156802}"/>
              </a:ext>
            </a:extLst>
          </p:cNvPr>
          <p:cNvSpPr>
            <a:spLocks noGrp="1"/>
          </p:cNvSpPr>
          <p:nvPr>
            <p:ph type="title"/>
          </p:nvPr>
        </p:nvSpPr>
        <p:spPr>
          <a:xfrm>
            <a:off x="838200" y="2397760"/>
            <a:ext cx="10515600" cy="2062480"/>
          </a:xfrm>
        </p:spPr>
        <p:txBody>
          <a:bodyPr>
            <a:normAutofit/>
          </a:bodyPr>
          <a:lstStyle/>
          <a:p>
            <a:pPr algn="ctr"/>
            <a:r>
              <a:rPr lang="en-US" sz="7200" b="1" dirty="0">
                <a:solidFill>
                  <a:schemeClr val="accent6"/>
                </a:solidFill>
                <a:effectLst>
                  <a:outerShdw blurRad="38100" dist="38100" dir="2700000" algn="tl">
                    <a:srgbClr val="000000">
                      <a:alpha val="43137"/>
                    </a:srgbClr>
                  </a:outerShdw>
                </a:effectLst>
              </a:rPr>
              <a:t>More Changes</a:t>
            </a:r>
          </a:p>
        </p:txBody>
      </p:sp>
    </p:spTree>
    <p:extLst>
      <p:ext uri="{BB962C8B-B14F-4D97-AF65-F5344CB8AC3E}">
        <p14:creationId xmlns:p14="http://schemas.microsoft.com/office/powerpoint/2010/main" val="234561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titanic">
            <a:extLst>
              <a:ext uri="{FF2B5EF4-FFF2-40B4-BE49-F238E27FC236}">
                <a16:creationId xmlns:a16="http://schemas.microsoft.com/office/drawing/2014/main" id="{96300483-ACBB-4152-AED8-1F6EA95FC7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11" r="22922"/>
          <a:stretch/>
        </p:blipFill>
        <p:spPr bwMode="auto">
          <a:xfrm>
            <a:off x="20" y="10"/>
            <a:ext cx="472652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E0F07D-C0FA-4364-B16A-18168540F5F1}"/>
              </a:ext>
            </a:extLst>
          </p:cNvPr>
          <p:cNvSpPr>
            <a:spLocks noGrp="1"/>
          </p:cNvSpPr>
          <p:nvPr>
            <p:ph type="title"/>
          </p:nvPr>
        </p:nvSpPr>
        <p:spPr>
          <a:xfrm>
            <a:off x="4886960" y="396240"/>
            <a:ext cx="6421330" cy="1413933"/>
          </a:xfrm>
        </p:spPr>
        <p:txBody>
          <a:bodyPr>
            <a:normAutofit/>
          </a:bodyPr>
          <a:lstStyle/>
          <a:p>
            <a:pPr algn="ctr"/>
            <a:r>
              <a:rPr lang="en-CA" dirty="0"/>
              <a:t>The Titanic</a:t>
            </a:r>
            <a:endParaRPr lang="en-US" dirty="0"/>
          </a:p>
        </p:txBody>
      </p:sp>
      <p:sp>
        <p:nvSpPr>
          <p:cNvPr id="3" name="Content Placeholder 2">
            <a:extLst>
              <a:ext uri="{FF2B5EF4-FFF2-40B4-BE49-F238E27FC236}">
                <a16:creationId xmlns:a16="http://schemas.microsoft.com/office/drawing/2014/main" id="{E375DAA1-9440-4942-A602-718FCB992E11}"/>
              </a:ext>
            </a:extLst>
          </p:cNvPr>
          <p:cNvSpPr>
            <a:spLocks noGrp="1"/>
          </p:cNvSpPr>
          <p:nvPr>
            <p:ph idx="1"/>
          </p:nvPr>
        </p:nvSpPr>
        <p:spPr>
          <a:xfrm>
            <a:off x="5333999" y="2048933"/>
            <a:ext cx="6169023" cy="4412827"/>
          </a:xfrm>
        </p:spPr>
        <p:txBody>
          <a:bodyPr>
            <a:normAutofit lnSpcReduction="10000"/>
          </a:bodyPr>
          <a:lstStyle/>
          <a:p>
            <a:r>
              <a:rPr lang="en-CA" dirty="0"/>
              <a:t>1912, the April 14th sinking of the world’s largest, most advanced ship shook the world.</a:t>
            </a:r>
          </a:p>
          <a:p>
            <a:r>
              <a:rPr lang="en-CA" dirty="0"/>
              <a:t>Hit an iceberg at 11:40 P.M. and sank 2 hours and 40 minutes later</a:t>
            </a:r>
          </a:p>
          <a:p>
            <a:r>
              <a:rPr lang="en-CA" dirty="0"/>
              <a:t>It was possibly the first truly global disaster for mankind. With victims from North and South America, Europe, Asia, Australia and even Africa, not even the plague in the Middle Ages reached so many corners of the world.</a:t>
            </a:r>
          </a:p>
        </p:txBody>
      </p:sp>
    </p:spTree>
    <p:extLst>
      <p:ext uri="{BB962C8B-B14F-4D97-AF65-F5344CB8AC3E}">
        <p14:creationId xmlns:p14="http://schemas.microsoft.com/office/powerpoint/2010/main" val="40979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ce patrol">
            <a:extLst>
              <a:ext uri="{FF2B5EF4-FFF2-40B4-BE49-F238E27FC236}">
                <a16:creationId xmlns:a16="http://schemas.microsoft.com/office/drawing/2014/main" id="{1D9F97D0-0859-4EA8-A899-D91C9BF74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2" r="1" b="10683"/>
          <a:stretch/>
        </p:blipFill>
        <p:spPr bwMode="auto">
          <a:xfrm>
            <a:off x="6434407" y="1011765"/>
            <a:ext cx="4744154"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8123AD-1DF1-49F4-A85D-D25523A6C658}"/>
              </a:ext>
            </a:extLst>
          </p:cNvPr>
          <p:cNvSpPr>
            <a:spLocks noGrp="1"/>
          </p:cNvSpPr>
          <p:nvPr>
            <p:ph type="title"/>
          </p:nvPr>
        </p:nvSpPr>
        <p:spPr>
          <a:xfrm>
            <a:off x="1013439" y="563880"/>
            <a:ext cx="4278928" cy="1752599"/>
          </a:xfrm>
        </p:spPr>
        <p:txBody>
          <a:bodyPr>
            <a:normAutofit/>
          </a:bodyPr>
          <a:lstStyle/>
          <a:p>
            <a:pPr algn="ctr"/>
            <a:r>
              <a:rPr lang="en-CA" dirty="0"/>
              <a:t>The Titanic</a:t>
            </a:r>
            <a:endParaRPr lang="en-US" dirty="0"/>
          </a:p>
        </p:txBody>
      </p:sp>
      <p:sp>
        <p:nvSpPr>
          <p:cNvPr id="3" name="Content Placeholder 2">
            <a:extLst>
              <a:ext uri="{FF2B5EF4-FFF2-40B4-BE49-F238E27FC236}">
                <a16:creationId xmlns:a16="http://schemas.microsoft.com/office/drawing/2014/main" id="{6186A02D-5DFE-46C6-AA73-BE415A89F876}"/>
              </a:ext>
            </a:extLst>
          </p:cNvPr>
          <p:cNvSpPr>
            <a:spLocks noGrp="1"/>
          </p:cNvSpPr>
          <p:nvPr>
            <p:ph idx="1"/>
          </p:nvPr>
        </p:nvSpPr>
        <p:spPr>
          <a:xfrm>
            <a:off x="1013440" y="2666999"/>
            <a:ext cx="4749800" cy="3124201"/>
          </a:xfrm>
        </p:spPr>
        <p:txBody>
          <a:bodyPr>
            <a:normAutofit/>
          </a:bodyPr>
          <a:lstStyle/>
          <a:p>
            <a:r>
              <a:rPr lang="en-CA" dirty="0"/>
              <a:t>Also in 1913 the first Safety of Life at Sea Convention was convened and global shipping standards were set that greatly improved safety at sea.</a:t>
            </a:r>
          </a:p>
          <a:p>
            <a:r>
              <a:rPr lang="en-CA" dirty="0"/>
              <a:t>International Ice Patrol </a:t>
            </a:r>
            <a:endParaRPr lang="en-US" dirty="0"/>
          </a:p>
          <a:p>
            <a:endParaRPr lang="en-US" dirty="0"/>
          </a:p>
        </p:txBody>
      </p:sp>
    </p:spTree>
    <p:extLst>
      <p:ext uri="{BB962C8B-B14F-4D97-AF65-F5344CB8AC3E}">
        <p14:creationId xmlns:p14="http://schemas.microsoft.com/office/powerpoint/2010/main" val="114306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469</Words>
  <Application>Microsoft Office PowerPoint</Application>
  <PresentationFormat>Widescreen</PresentationFormat>
  <Paragraphs>41</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Sociological Factors That Cause Social Change </vt:lpstr>
      <vt:lpstr>Geography</vt:lpstr>
      <vt:lpstr>External Events </vt:lpstr>
      <vt:lpstr>Cultural Pluralism </vt:lpstr>
      <vt:lpstr>Multiculturalism</vt:lpstr>
      <vt:lpstr>Discussion Questions - Individual</vt:lpstr>
      <vt:lpstr>More Changes</vt:lpstr>
      <vt:lpstr>The Titanic</vt:lpstr>
      <vt:lpstr>The Titanic</vt:lpstr>
      <vt:lpstr>Technology</vt:lpstr>
      <vt:lpstr>Aboriginal Communities: Accomplishments  </vt:lpstr>
      <vt:lpstr>Stephen Harper Apology (2008)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Sociological Factors That Cause Social Change </dc:title>
  <dc:creator>Julie Bamford</dc:creator>
  <cp:lastModifiedBy>Julie Bamford</cp:lastModifiedBy>
  <cp:revision>4</cp:revision>
  <dcterms:created xsi:type="dcterms:W3CDTF">2024-01-17T14:36:27Z</dcterms:created>
  <dcterms:modified xsi:type="dcterms:W3CDTF">2024-01-17T15:05:34Z</dcterms:modified>
</cp:coreProperties>
</file>