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 r:id="rId2"/>
    <p:sldId id="283" r:id="rId3"/>
    <p:sldId id="284" r:id="rId4"/>
    <p:sldId id="282" r:id="rId5"/>
    <p:sldId id="286" r:id="rId6"/>
    <p:sldId id="287" r:id="rId7"/>
    <p:sldId id="288" r:id="rId8"/>
    <p:sldId id="291" r:id="rId9"/>
    <p:sldId id="292" r:id="rId10"/>
    <p:sldId id="294" r:id="rId11"/>
    <p:sldId id="295" r:id="rId12"/>
    <p:sldId id="296" r:id="rId13"/>
    <p:sldId id="297" r:id="rId14"/>
    <p:sldId id="298" r:id="rId15"/>
    <p:sldId id="299" r:id="rId16"/>
    <p:sldId id="300" r:id="rId17"/>
    <p:sldId id="304"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825C5-3A7D-4104-A327-5D3AB7D3B745}" type="doc">
      <dgm:prSet loTypeId="urn:microsoft.com/office/officeart/2016/7/layout/HorizontalActionList" loCatId="List" qsTypeId="urn:microsoft.com/office/officeart/2005/8/quickstyle/simple2" qsCatId="simple" csTypeId="urn:microsoft.com/office/officeart/2005/8/colors/colorful5" csCatId="colorful"/>
      <dgm:spPr/>
      <dgm:t>
        <a:bodyPr/>
        <a:lstStyle/>
        <a:p>
          <a:endParaRPr lang="en-US"/>
        </a:p>
      </dgm:t>
    </dgm:pt>
    <dgm:pt modelId="{C25D2DE3-0098-4621-A75A-6D4B63E1E2D7}">
      <dgm:prSet/>
      <dgm:spPr/>
      <dgm:t>
        <a:bodyPr/>
        <a:lstStyle/>
        <a:p>
          <a:r>
            <a:rPr lang="en-US"/>
            <a:t>Completing</a:t>
          </a:r>
        </a:p>
      </dgm:t>
    </dgm:pt>
    <dgm:pt modelId="{A876659E-60CB-47AB-9F3D-61A73FFE332B}" type="parTrans" cxnId="{49BCBA4C-2F4E-44F9-A112-8E48FB8753E9}">
      <dgm:prSet/>
      <dgm:spPr/>
      <dgm:t>
        <a:bodyPr/>
        <a:lstStyle/>
        <a:p>
          <a:endParaRPr lang="en-US"/>
        </a:p>
      </dgm:t>
    </dgm:pt>
    <dgm:pt modelId="{E855CD2C-7360-4581-8D80-C342A2E35D3D}" type="sibTrans" cxnId="{49BCBA4C-2F4E-44F9-A112-8E48FB8753E9}">
      <dgm:prSet/>
      <dgm:spPr/>
      <dgm:t>
        <a:bodyPr/>
        <a:lstStyle/>
        <a:p>
          <a:endParaRPr lang="en-US"/>
        </a:p>
      </dgm:t>
    </dgm:pt>
    <dgm:pt modelId="{917B36EE-872D-4220-9772-C5F2E484D5D5}">
      <dgm:prSet/>
      <dgm:spPr/>
      <dgm:t>
        <a:bodyPr/>
        <a:lstStyle/>
        <a:p>
          <a:r>
            <a:rPr lang="en-US"/>
            <a:t>Completing some form of education</a:t>
          </a:r>
        </a:p>
      </dgm:t>
    </dgm:pt>
    <dgm:pt modelId="{14BC8ACB-501F-48BC-824A-94593CD30AC5}" type="parTrans" cxnId="{898A9523-EFF6-473F-A4EB-A7F112B53286}">
      <dgm:prSet/>
      <dgm:spPr/>
      <dgm:t>
        <a:bodyPr/>
        <a:lstStyle/>
        <a:p>
          <a:endParaRPr lang="en-US"/>
        </a:p>
      </dgm:t>
    </dgm:pt>
    <dgm:pt modelId="{89E6F912-6E87-4BE5-B03B-FC2B5A3D6CCB}" type="sibTrans" cxnId="{898A9523-EFF6-473F-A4EB-A7F112B53286}">
      <dgm:prSet/>
      <dgm:spPr/>
      <dgm:t>
        <a:bodyPr/>
        <a:lstStyle/>
        <a:p>
          <a:endParaRPr lang="en-US"/>
        </a:p>
      </dgm:t>
    </dgm:pt>
    <dgm:pt modelId="{2166D869-FDAF-407B-B668-B028C4B9A906}">
      <dgm:prSet/>
      <dgm:spPr/>
      <dgm:t>
        <a:bodyPr/>
        <a:lstStyle/>
        <a:p>
          <a:r>
            <a:rPr lang="en-US"/>
            <a:t>Leaving</a:t>
          </a:r>
        </a:p>
      </dgm:t>
    </dgm:pt>
    <dgm:pt modelId="{B8F837CD-80BD-4C92-9C24-5A2A1C51D35A}" type="parTrans" cxnId="{E6011574-0FC4-4BDE-A24F-06DF78C8B9C9}">
      <dgm:prSet/>
      <dgm:spPr/>
      <dgm:t>
        <a:bodyPr/>
        <a:lstStyle/>
        <a:p>
          <a:endParaRPr lang="en-US"/>
        </a:p>
      </dgm:t>
    </dgm:pt>
    <dgm:pt modelId="{E21042F2-895B-4B35-8D4E-ADB7A15F838C}" type="sibTrans" cxnId="{E6011574-0FC4-4BDE-A24F-06DF78C8B9C9}">
      <dgm:prSet/>
      <dgm:spPr/>
      <dgm:t>
        <a:bodyPr/>
        <a:lstStyle/>
        <a:p>
          <a:endParaRPr lang="en-US"/>
        </a:p>
      </dgm:t>
    </dgm:pt>
    <dgm:pt modelId="{8A6879A7-63A9-47AE-9303-DAC78786E034}">
      <dgm:prSet/>
      <dgm:spPr/>
      <dgm:t>
        <a:bodyPr/>
        <a:lstStyle/>
        <a:p>
          <a:r>
            <a:rPr lang="en-US"/>
            <a:t>Leaving their parent’s home</a:t>
          </a:r>
        </a:p>
      </dgm:t>
    </dgm:pt>
    <dgm:pt modelId="{F1CA87BA-D311-475B-BE5E-861744408F0D}" type="parTrans" cxnId="{1D64D8F6-5CFC-4D20-9FF8-DCCBE791ECE5}">
      <dgm:prSet/>
      <dgm:spPr/>
      <dgm:t>
        <a:bodyPr/>
        <a:lstStyle/>
        <a:p>
          <a:endParaRPr lang="en-US"/>
        </a:p>
      </dgm:t>
    </dgm:pt>
    <dgm:pt modelId="{AFC04788-355B-454C-965C-46923C045EB7}" type="sibTrans" cxnId="{1D64D8F6-5CFC-4D20-9FF8-DCCBE791ECE5}">
      <dgm:prSet/>
      <dgm:spPr/>
      <dgm:t>
        <a:bodyPr/>
        <a:lstStyle/>
        <a:p>
          <a:endParaRPr lang="en-US"/>
        </a:p>
      </dgm:t>
    </dgm:pt>
    <dgm:pt modelId="{183CE771-44A8-4ED4-BAB4-890355B56185}">
      <dgm:prSet/>
      <dgm:spPr/>
      <dgm:t>
        <a:bodyPr/>
        <a:lstStyle/>
        <a:p>
          <a:r>
            <a:rPr lang="en-US"/>
            <a:t>Gaining</a:t>
          </a:r>
        </a:p>
      </dgm:t>
    </dgm:pt>
    <dgm:pt modelId="{ACBD39D2-FDAC-4645-927E-35EF44B45A33}" type="parTrans" cxnId="{2194340C-C01D-45E0-BE04-63A4A6F0ADF1}">
      <dgm:prSet/>
      <dgm:spPr/>
      <dgm:t>
        <a:bodyPr/>
        <a:lstStyle/>
        <a:p>
          <a:endParaRPr lang="en-US"/>
        </a:p>
      </dgm:t>
    </dgm:pt>
    <dgm:pt modelId="{2F0E83F8-48BA-43C5-815B-4C60559F1643}" type="sibTrans" cxnId="{2194340C-C01D-45E0-BE04-63A4A6F0ADF1}">
      <dgm:prSet/>
      <dgm:spPr/>
      <dgm:t>
        <a:bodyPr/>
        <a:lstStyle/>
        <a:p>
          <a:endParaRPr lang="en-US"/>
        </a:p>
      </dgm:t>
    </dgm:pt>
    <dgm:pt modelId="{91B55A79-9DFC-4056-A5CA-EB37564DFDA3}">
      <dgm:prSet/>
      <dgm:spPr/>
      <dgm:t>
        <a:bodyPr/>
        <a:lstStyle/>
        <a:p>
          <a:r>
            <a:rPr lang="en-US"/>
            <a:t>Gaining full-time employment</a:t>
          </a:r>
        </a:p>
      </dgm:t>
    </dgm:pt>
    <dgm:pt modelId="{F2614D45-5085-4D7F-A187-45D414837FBA}" type="parTrans" cxnId="{BB810394-23CC-49EC-8946-8A1D3A27E6D2}">
      <dgm:prSet/>
      <dgm:spPr/>
      <dgm:t>
        <a:bodyPr/>
        <a:lstStyle/>
        <a:p>
          <a:endParaRPr lang="en-US"/>
        </a:p>
      </dgm:t>
    </dgm:pt>
    <dgm:pt modelId="{4CBD04F4-B001-465A-ACAD-131D02E23C0A}" type="sibTrans" cxnId="{BB810394-23CC-49EC-8946-8A1D3A27E6D2}">
      <dgm:prSet/>
      <dgm:spPr/>
      <dgm:t>
        <a:bodyPr/>
        <a:lstStyle/>
        <a:p>
          <a:endParaRPr lang="en-US"/>
        </a:p>
      </dgm:t>
    </dgm:pt>
    <dgm:pt modelId="{FABE3650-A99D-4519-92EF-5445E5A78BBC}">
      <dgm:prSet/>
      <dgm:spPr/>
      <dgm:t>
        <a:bodyPr/>
        <a:lstStyle/>
        <a:p>
          <a:r>
            <a:rPr lang="en-US"/>
            <a:t>Entering</a:t>
          </a:r>
        </a:p>
      </dgm:t>
    </dgm:pt>
    <dgm:pt modelId="{5A623D5F-ED78-4008-9D87-9103022AD067}" type="parTrans" cxnId="{E89D22F5-157C-4650-8B2D-5DDB5D42B7C3}">
      <dgm:prSet/>
      <dgm:spPr/>
      <dgm:t>
        <a:bodyPr/>
        <a:lstStyle/>
        <a:p>
          <a:endParaRPr lang="en-US"/>
        </a:p>
      </dgm:t>
    </dgm:pt>
    <dgm:pt modelId="{8A44EFFA-A7E0-47EA-B098-0719A7A34599}" type="sibTrans" cxnId="{E89D22F5-157C-4650-8B2D-5DDB5D42B7C3}">
      <dgm:prSet/>
      <dgm:spPr/>
      <dgm:t>
        <a:bodyPr/>
        <a:lstStyle/>
        <a:p>
          <a:endParaRPr lang="en-US"/>
        </a:p>
      </dgm:t>
    </dgm:pt>
    <dgm:pt modelId="{2F7ED9CC-1402-440E-84D7-06D288AC6FE9}">
      <dgm:prSet/>
      <dgm:spPr/>
      <dgm:t>
        <a:bodyPr/>
        <a:lstStyle/>
        <a:p>
          <a:r>
            <a:rPr lang="en-US"/>
            <a:t>Entering romantic relationships with an eye on long-term commitments (marriage or cohabitation)</a:t>
          </a:r>
        </a:p>
      </dgm:t>
    </dgm:pt>
    <dgm:pt modelId="{37CD0202-3B2B-4515-BF2C-6381DA0973EF}" type="parTrans" cxnId="{8F183EBB-2E50-41AB-9BEE-69F7844CA383}">
      <dgm:prSet/>
      <dgm:spPr/>
      <dgm:t>
        <a:bodyPr/>
        <a:lstStyle/>
        <a:p>
          <a:endParaRPr lang="en-US"/>
        </a:p>
      </dgm:t>
    </dgm:pt>
    <dgm:pt modelId="{8DC1BE6C-F941-42B2-942D-628E45A38371}" type="sibTrans" cxnId="{8F183EBB-2E50-41AB-9BEE-69F7844CA383}">
      <dgm:prSet/>
      <dgm:spPr/>
      <dgm:t>
        <a:bodyPr/>
        <a:lstStyle/>
        <a:p>
          <a:endParaRPr lang="en-US"/>
        </a:p>
      </dgm:t>
    </dgm:pt>
    <dgm:pt modelId="{38533884-08BF-4389-8442-9FAC222C30D9}">
      <dgm:prSet/>
      <dgm:spPr/>
      <dgm:t>
        <a:bodyPr/>
        <a:lstStyle/>
        <a:p>
          <a:r>
            <a:rPr lang="en-US"/>
            <a:t>Preparing and planning</a:t>
          </a:r>
        </a:p>
      </dgm:t>
    </dgm:pt>
    <dgm:pt modelId="{EBED6627-6580-45B8-8512-E3A96C6A760E}" type="parTrans" cxnId="{EC4A0D31-4660-45F0-BC61-CC13099DB7A0}">
      <dgm:prSet/>
      <dgm:spPr/>
      <dgm:t>
        <a:bodyPr/>
        <a:lstStyle/>
        <a:p>
          <a:endParaRPr lang="en-US"/>
        </a:p>
      </dgm:t>
    </dgm:pt>
    <dgm:pt modelId="{2E5221C4-7B7D-4246-87EC-3E4A7B8FD9C1}" type="sibTrans" cxnId="{EC4A0D31-4660-45F0-BC61-CC13099DB7A0}">
      <dgm:prSet/>
      <dgm:spPr/>
      <dgm:t>
        <a:bodyPr/>
        <a:lstStyle/>
        <a:p>
          <a:endParaRPr lang="en-US"/>
        </a:p>
      </dgm:t>
    </dgm:pt>
    <dgm:pt modelId="{00DB1F31-0F40-4C0B-94BB-04F8D49C2106}">
      <dgm:prSet/>
      <dgm:spPr/>
      <dgm:t>
        <a:bodyPr/>
        <a:lstStyle/>
        <a:p>
          <a:r>
            <a:rPr lang="en-US"/>
            <a:t>Preparing and planning to have children </a:t>
          </a:r>
        </a:p>
      </dgm:t>
    </dgm:pt>
    <dgm:pt modelId="{6C5A8CE1-0BE7-4769-9241-082415656B67}" type="parTrans" cxnId="{2B6C474D-ABE9-4FA0-B6CD-DBE3AD4DA9B8}">
      <dgm:prSet/>
      <dgm:spPr/>
      <dgm:t>
        <a:bodyPr/>
        <a:lstStyle/>
        <a:p>
          <a:endParaRPr lang="en-US"/>
        </a:p>
      </dgm:t>
    </dgm:pt>
    <dgm:pt modelId="{9D5D0F82-64D0-46DF-9A81-6CF7DF31B769}" type="sibTrans" cxnId="{2B6C474D-ABE9-4FA0-B6CD-DBE3AD4DA9B8}">
      <dgm:prSet/>
      <dgm:spPr/>
      <dgm:t>
        <a:bodyPr/>
        <a:lstStyle/>
        <a:p>
          <a:endParaRPr lang="en-US"/>
        </a:p>
      </dgm:t>
    </dgm:pt>
    <dgm:pt modelId="{857C98C4-3CFE-4E04-B1D1-BC4EF043C521}" type="pres">
      <dgm:prSet presAssocID="{41B825C5-3A7D-4104-A327-5D3AB7D3B745}" presName="Name0" presStyleCnt="0">
        <dgm:presLayoutVars>
          <dgm:dir/>
          <dgm:animLvl val="lvl"/>
          <dgm:resizeHandles val="exact"/>
        </dgm:presLayoutVars>
      </dgm:prSet>
      <dgm:spPr/>
    </dgm:pt>
    <dgm:pt modelId="{49F19D8E-F302-4DC7-BA7D-FF135E9CF74D}" type="pres">
      <dgm:prSet presAssocID="{C25D2DE3-0098-4621-A75A-6D4B63E1E2D7}" presName="composite" presStyleCnt="0"/>
      <dgm:spPr/>
    </dgm:pt>
    <dgm:pt modelId="{331F33E6-5D5F-45F8-BB62-518FEA3E51AC}" type="pres">
      <dgm:prSet presAssocID="{C25D2DE3-0098-4621-A75A-6D4B63E1E2D7}" presName="parTx" presStyleLbl="alignNode1" presStyleIdx="0" presStyleCnt="5">
        <dgm:presLayoutVars>
          <dgm:chMax val="0"/>
          <dgm:chPref val="0"/>
        </dgm:presLayoutVars>
      </dgm:prSet>
      <dgm:spPr/>
    </dgm:pt>
    <dgm:pt modelId="{17A66653-C548-4642-B3B4-27587269EC76}" type="pres">
      <dgm:prSet presAssocID="{C25D2DE3-0098-4621-A75A-6D4B63E1E2D7}" presName="desTx" presStyleLbl="alignAccFollowNode1" presStyleIdx="0" presStyleCnt="5">
        <dgm:presLayoutVars/>
      </dgm:prSet>
      <dgm:spPr/>
    </dgm:pt>
    <dgm:pt modelId="{04644B61-164D-4891-8318-85C9F072C33B}" type="pres">
      <dgm:prSet presAssocID="{E855CD2C-7360-4581-8D80-C342A2E35D3D}" presName="space" presStyleCnt="0"/>
      <dgm:spPr/>
    </dgm:pt>
    <dgm:pt modelId="{4408B4F0-6F12-4C93-90F6-39B8F8325F76}" type="pres">
      <dgm:prSet presAssocID="{2166D869-FDAF-407B-B668-B028C4B9A906}" presName="composite" presStyleCnt="0"/>
      <dgm:spPr/>
    </dgm:pt>
    <dgm:pt modelId="{EB38530D-770E-4A46-A267-440F077708CE}" type="pres">
      <dgm:prSet presAssocID="{2166D869-FDAF-407B-B668-B028C4B9A906}" presName="parTx" presStyleLbl="alignNode1" presStyleIdx="1" presStyleCnt="5">
        <dgm:presLayoutVars>
          <dgm:chMax val="0"/>
          <dgm:chPref val="0"/>
        </dgm:presLayoutVars>
      </dgm:prSet>
      <dgm:spPr/>
    </dgm:pt>
    <dgm:pt modelId="{465A6029-3771-4278-92B2-C75D17EA7A25}" type="pres">
      <dgm:prSet presAssocID="{2166D869-FDAF-407B-B668-B028C4B9A906}" presName="desTx" presStyleLbl="alignAccFollowNode1" presStyleIdx="1" presStyleCnt="5">
        <dgm:presLayoutVars/>
      </dgm:prSet>
      <dgm:spPr/>
    </dgm:pt>
    <dgm:pt modelId="{06FA4E4D-8909-46D4-8FE7-D2AD5C4E0F3B}" type="pres">
      <dgm:prSet presAssocID="{E21042F2-895B-4B35-8D4E-ADB7A15F838C}" presName="space" presStyleCnt="0"/>
      <dgm:spPr/>
    </dgm:pt>
    <dgm:pt modelId="{2AF94CA5-6223-4AE2-B3EC-352C8FFDB4D6}" type="pres">
      <dgm:prSet presAssocID="{183CE771-44A8-4ED4-BAB4-890355B56185}" presName="composite" presStyleCnt="0"/>
      <dgm:spPr/>
    </dgm:pt>
    <dgm:pt modelId="{80D5113D-F9A1-42CA-ADD0-1A02549D67D8}" type="pres">
      <dgm:prSet presAssocID="{183CE771-44A8-4ED4-BAB4-890355B56185}" presName="parTx" presStyleLbl="alignNode1" presStyleIdx="2" presStyleCnt="5">
        <dgm:presLayoutVars>
          <dgm:chMax val="0"/>
          <dgm:chPref val="0"/>
        </dgm:presLayoutVars>
      </dgm:prSet>
      <dgm:spPr/>
    </dgm:pt>
    <dgm:pt modelId="{3E31201B-5B0E-459C-9945-E2CC0337E12A}" type="pres">
      <dgm:prSet presAssocID="{183CE771-44A8-4ED4-BAB4-890355B56185}" presName="desTx" presStyleLbl="alignAccFollowNode1" presStyleIdx="2" presStyleCnt="5">
        <dgm:presLayoutVars/>
      </dgm:prSet>
      <dgm:spPr/>
    </dgm:pt>
    <dgm:pt modelId="{108662EF-1481-4DD1-93A4-C40D9C03CBE3}" type="pres">
      <dgm:prSet presAssocID="{2F0E83F8-48BA-43C5-815B-4C60559F1643}" presName="space" presStyleCnt="0"/>
      <dgm:spPr/>
    </dgm:pt>
    <dgm:pt modelId="{F80FF1DE-F3FA-4923-8D72-A71CF802BB29}" type="pres">
      <dgm:prSet presAssocID="{FABE3650-A99D-4519-92EF-5445E5A78BBC}" presName="composite" presStyleCnt="0"/>
      <dgm:spPr/>
    </dgm:pt>
    <dgm:pt modelId="{36C839DE-2B37-4569-8D35-F8DD634C4E98}" type="pres">
      <dgm:prSet presAssocID="{FABE3650-A99D-4519-92EF-5445E5A78BBC}" presName="parTx" presStyleLbl="alignNode1" presStyleIdx="3" presStyleCnt="5">
        <dgm:presLayoutVars>
          <dgm:chMax val="0"/>
          <dgm:chPref val="0"/>
        </dgm:presLayoutVars>
      </dgm:prSet>
      <dgm:spPr/>
    </dgm:pt>
    <dgm:pt modelId="{3ACD1836-C12F-4616-AC4A-0349D2E0F4DE}" type="pres">
      <dgm:prSet presAssocID="{FABE3650-A99D-4519-92EF-5445E5A78BBC}" presName="desTx" presStyleLbl="alignAccFollowNode1" presStyleIdx="3" presStyleCnt="5">
        <dgm:presLayoutVars/>
      </dgm:prSet>
      <dgm:spPr/>
    </dgm:pt>
    <dgm:pt modelId="{F5294674-3EB9-4D96-BF88-37DAB66F5E26}" type="pres">
      <dgm:prSet presAssocID="{8A44EFFA-A7E0-47EA-B098-0719A7A34599}" presName="space" presStyleCnt="0"/>
      <dgm:spPr/>
    </dgm:pt>
    <dgm:pt modelId="{8AFCDDE9-1E37-4366-BE3D-21582CC69152}" type="pres">
      <dgm:prSet presAssocID="{38533884-08BF-4389-8442-9FAC222C30D9}" presName="composite" presStyleCnt="0"/>
      <dgm:spPr/>
    </dgm:pt>
    <dgm:pt modelId="{120644FB-533C-4CDB-9AC3-EBB924B0BD04}" type="pres">
      <dgm:prSet presAssocID="{38533884-08BF-4389-8442-9FAC222C30D9}" presName="parTx" presStyleLbl="alignNode1" presStyleIdx="4" presStyleCnt="5">
        <dgm:presLayoutVars>
          <dgm:chMax val="0"/>
          <dgm:chPref val="0"/>
        </dgm:presLayoutVars>
      </dgm:prSet>
      <dgm:spPr/>
    </dgm:pt>
    <dgm:pt modelId="{6B472582-DC54-4E75-A8BC-014B85703537}" type="pres">
      <dgm:prSet presAssocID="{38533884-08BF-4389-8442-9FAC222C30D9}" presName="desTx" presStyleLbl="alignAccFollowNode1" presStyleIdx="4" presStyleCnt="5">
        <dgm:presLayoutVars/>
      </dgm:prSet>
      <dgm:spPr/>
    </dgm:pt>
  </dgm:ptLst>
  <dgm:cxnLst>
    <dgm:cxn modelId="{2194340C-C01D-45E0-BE04-63A4A6F0ADF1}" srcId="{41B825C5-3A7D-4104-A327-5D3AB7D3B745}" destId="{183CE771-44A8-4ED4-BAB4-890355B56185}" srcOrd="2" destOrd="0" parTransId="{ACBD39D2-FDAC-4645-927E-35EF44B45A33}" sibTransId="{2F0E83F8-48BA-43C5-815B-4C60559F1643}"/>
    <dgm:cxn modelId="{900C2B0D-314C-480C-B913-12BB86FFD8A1}" type="presOf" srcId="{38533884-08BF-4389-8442-9FAC222C30D9}" destId="{120644FB-533C-4CDB-9AC3-EBB924B0BD04}" srcOrd="0" destOrd="0" presId="urn:microsoft.com/office/officeart/2016/7/layout/HorizontalActionList"/>
    <dgm:cxn modelId="{02A33C0F-631A-4B0D-957E-7D07BC85AFC8}" type="presOf" srcId="{91B55A79-9DFC-4056-A5CA-EB37564DFDA3}" destId="{3E31201B-5B0E-459C-9945-E2CC0337E12A}" srcOrd="0" destOrd="0" presId="urn:microsoft.com/office/officeart/2016/7/layout/HorizontalActionList"/>
    <dgm:cxn modelId="{898A9523-EFF6-473F-A4EB-A7F112B53286}" srcId="{C25D2DE3-0098-4621-A75A-6D4B63E1E2D7}" destId="{917B36EE-872D-4220-9772-C5F2E484D5D5}" srcOrd="0" destOrd="0" parTransId="{14BC8ACB-501F-48BC-824A-94593CD30AC5}" sibTransId="{89E6F912-6E87-4BE5-B03B-FC2B5A3D6CCB}"/>
    <dgm:cxn modelId="{0F2D9528-BDB8-41E5-92E8-DB8C05CF27CE}" type="presOf" srcId="{00DB1F31-0F40-4C0B-94BB-04F8D49C2106}" destId="{6B472582-DC54-4E75-A8BC-014B85703537}" srcOrd="0" destOrd="0" presId="urn:microsoft.com/office/officeart/2016/7/layout/HorizontalActionList"/>
    <dgm:cxn modelId="{EC4A0D31-4660-45F0-BC61-CC13099DB7A0}" srcId="{41B825C5-3A7D-4104-A327-5D3AB7D3B745}" destId="{38533884-08BF-4389-8442-9FAC222C30D9}" srcOrd="4" destOrd="0" parTransId="{EBED6627-6580-45B8-8512-E3A96C6A760E}" sibTransId="{2E5221C4-7B7D-4246-87EC-3E4A7B8FD9C1}"/>
    <dgm:cxn modelId="{DFD00136-1E31-44C6-A7AE-24AD34112814}" type="presOf" srcId="{8A6879A7-63A9-47AE-9303-DAC78786E034}" destId="{465A6029-3771-4278-92B2-C75D17EA7A25}" srcOrd="0" destOrd="0" presId="urn:microsoft.com/office/officeart/2016/7/layout/HorizontalActionList"/>
    <dgm:cxn modelId="{1F2C184C-873F-4A65-8F2C-C57C5A6CCE1C}" type="presOf" srcId="{183CE771-44A8-4ED4-BAB4-890355B56185}" destId="{80D5113D-F9A1-42CA-ADD0-1A02549D67D8}" srcOrd="0" destOrd="0" presId="urn:microsoft.com/office/officeart/2016/7/layout/HorizontalActionList"/>
    <dgm:cxn modelId="{49BCBA4C-2F4E-44F9-A112-8E48FB8753E9}" srcId="{41B825C5-3A7D-4104-A327-5D3AB7D3B745}" destId="{C25D2DE3-0098-4621-A75A-6D4B63E1E2D7}" srcOrd="0" destOrd="0" parTransId="{A876659E-60CB-47AB-9F3D-61A73FFE332B}" sibTransId="{E855CD2C-7360-4581-8D80-C342A2E35D3D}"/>
    <dgm:cxn modelId="{2B6C474D-ABE9-4FA0-B6CD-DBE3AD4DA9B8}" srcId="{38533884-08BF-4389-8442-9FAC222C30D9}" destId="{00DB1F31-0F40-4C0B-94BB-04F8D49C2106}" srcOrd="0" destOrd="0" parTransId="{6C5A8CE1-0BE7-4769-9241-082415656B67}" sibTransId="{9D5D0F82-64D0-46DF-9A81-6CF7DF31B769}"/>
    <dgm:cxn modelId="{E6011574-0FC4-4BDE-A24F-06DF78C8B9C9}" srcId="{41B825C5-3A7D-4104-A327-5D3AB7D3B745}" destId="{2166D869-FDAF-407B-B668-B028C4B9A906}" srcOrd="1" destOrd="0" parTransId="{B8F837CD-80BD-4C92-9C24-5A2A1C51D35A}" sibTransId="{E21042F2-895B-4B35-8D4E-ADB7A15F838C}"/>
    <dgm:cxn modelId="{BB810394-23CC-49EC-8946-8A1D3A27E6D2}" srcId="{183CE771-44A8-4ED4-BAB4-890355B56185}" destId="{91B55A79-9DFC-4056-A5CA-EB37564DFDA3}" srcOrd="0" destOrd="0" parTransId="{F2614D45-5085-4D7F-A187-45D414837FBA}" sibTransId="{4CBD04F4-B001-465A-ACAD-131D02E23C0A}"/>
    <dgm:cxn modelId="{08ADDA9B-2A41-4B26-BBB0-D57356FFF81A}" type="presOf" srcId="{2166D869-FDAF-407B-B668-B028C4B9A906}" destId="{EB38530D-770E-4A46-A267-440F077708CE}" srcOrd="0" destOrd="0" presId="urn:microsoft.com/office/officeart/2016/7/layout/HorizontalActionList"/>
    <dgm:cxn modelId="{8F183EBB-2E50-41AB-9BEE-69F7844CA383}" srcId="{FABE3650-A99D-4519-92EF-5445E5A78BBC}" destId="{2F7ED9CC-1402-440E-84D7-06D288AC6FE9}" srcOrd="0" destOrd="0" parTransId="{37CD0202-3B2B-4515-BF2C-6381DA0973EF}" sibTransId="{8DC1BE6C-F941-42B2-942D-628E45A38371}"/>
    <dgm:cxn modelId="{D0CFD6D1-635B-4561-8647-512FB15EBBE9}" type="presOf" srcId="{917B36EE-872D-4220-9772-C5F2E484D5D5}" destId="{17A66653-C548-4642-B3B4-27587269EC76}" srcOrd="0" destOrd="0" presId="urn:microsoft.com/office/officeart/2016/7/layout/HorizontalActionList"/>
    <dgm:cxn modelId="{545759D3-3E99-4260-A591-B38EE51D5660}" type="presOf" srcId="{FABE3650-A99D-4519-92EF-5445E5A78BBC}" destId="{36C839DE-2B37-4569-8D35-F8DD634C4E98}" srcOrd="0" destOrd="0" presId="urn:microsoft.com/office/officeart/2016/7/layout/HorizontalActionList"/>
    <dgm:cxn modelId="{ACD58FD4-B7CB-4C4F-9104-57898DD0B37B}" type="presOf" srcId="{C25D2DE3-0098-4621-A75A-6D4B63E1E2D7}" destId="{331F33E6-5D5F-45F8-BB62-518FEA3E51AC}" srcOrd="0" destOrd="0" presId="urn:microsoft.com/office/officeart/2016/7/layout/HorizontalActionList"/>
    <dgm:cxn modelId="{A51E2CE4-F597-47E3-8600-34B1953154EF}" type="presOf" srcId="{41B825C5-3A7D-4104-A327-5D3AB7D3B745}" destId="{857C98C4-3CFE-4E04-B1D1-BC4EF043C521}" srcOrd="0" destOrd="0" presId="urn:microsoft.com/office/officeart/2016/7/layout/HorizontalActionList"/>
    <dgm:cxn modelId="{E89D22F5-157C-4650-8B2D-5DDB5D42B7C3}" srcId="{41B825C5-3A7D-4104-A327-5D3AB7D3B745}" destId="{FABE3650-A99D-4519-92EF-5445E5A78BBC}" srcOrd="3" destOrd="0" parTransId="{5A623D5F-ED78-4008-9D87-9103022AD067}" sibTransId="{8A44EFFA-A7E0-47EA-B098-0719A7A34599}"/>
    <dgm:cxn modelId="{4D853AF6-0762-4D8E-9AE0-63674A47BDCE}" type="presOf" srcId="{2F7ED9CC-1402-440E-84D7-06D288AC6FE9}" destId="{3ACD1836-C12F-4616-AC4A-0349D2E0F4DE}" srcOrd="0" destOrd="0" presId="urn:microsoft.com/office/officeart/2016/7/layout/HorizontalActionList"/>
    <dgm:cxn modelId="{1D64D8F6-5CFC-4D20-9FF8-DCCBE791ECE5}" srcId="{2166D869-FDAF-407B-B668-B028C4B9A906}" destId="{8A6879A7-63A9-47AE-9303-DAC78786E034}" srcOrd="0" destOrd="0" parTransId="{F1CA87BA-D311-475B-BE5E-861744408F0D}" sibTransId="{AFC04788-355B-454C-965C-46923C045EB7}"/>
    <dgm:cxn modelId="{AB1B89BE-D3EC-4FA2-9D26-6084D99E20F0}" type="presParOf" srcId="{857C98C4-3CFE-4E04-B1D1-BC4EF043C521}" destId="{49F19D8E-F302-4DC7-BA7D-FF135E9CF74D}" srcOrd="0" destOrd="0" presId="urn:microsoft.com/office/officeart/2016/7/layout/HorizontalActionList"/>
    <dgm:cxn modelId="{05EFEA44-3111-4590-B7DF-E411195EEA7D}" type="presParOf" srcId="{49F19D8E-F302-4DC7-BA7D-FF135E9CF74D}" destId="{331F33E6-5D5F-45F8-BB62-518FEA3E51AC}" srcOrd="0" destOrd="0" presId="urn:microsoft.com/office/officeart/2016/7/layout/HorizontalActionList"/>
    <dgm:cxn modelId="{7037F410-9524-4373-8C0E-BE4ABA115211}" type="presParOf" srcId="{49F19D8E-F302-4DC7-BA7D-FF135E9CF74D}" destId="{17A66653-C548-4642-B3B4-27587269EC76}" srcOrd="1" destOrd="0" presId="urn:microsoft.com/office/officeart/2016/7/layout/HorizontalActionList"/>
    <dgm:cxn modelId="{ACD50532-5439-4E27-BC9C-D8D2182A40AD}" type="presParOf" srcId="{857C98C4-3CFE-4E04-B1D1-BC4EF043C521}" destId="{04644B61-164D-4891-8318-85C9F072C33B}" srcOrd="1" destOrd="0" presId="urn:microsoft.com/office/officeart/2016/7/layout/HorizontalActionList"/>
    <dgm:cxn modelId="{F956DC64-18CA-4B41-BB78-ED9A05B1F937}" type="presParOf" srcId="{857C98C4-3CFE-4E04-B1D1-BC4EF043C521}" destId="{4408B4F0-6F12-4C93-90F6-39B8F8325F76}" srcOrd="2" destOrd="0" presId="urn:microsoft.com/office/officeart/2016/7/layout/HorizontalActionList"/>
    <dgm:cxn modelId="{418F5E85-55CE-46A7-AF86-9D99B1D355AF}" type="presParOf" srcId="{4408B4F0-6F12-4C93-90F6-39B8F8325F76}" destId="{EB38530D-770E-4A46-A267-440F077708CE}" srcOrd="0" destOrd="0" presId="urn:microsoft.com/office/officeart/2016/7/layout/HorizontalActionList"/>
    <dgm:cxn modelId="{99585C12-3F7D-404C-A7E3-8F7AF614733B}" type="presParOf" srcId="{4408B4F0-6F12-4C93-90F6-39B8F8325F76}" destId="{465A6029-3771-4278-92B2-C75D17EA7A25}" srcOrd="1" destOrd="0" presId="urn:microsoft.com/office/officeart/2016/7/layout/HorizontalActionList"/>
    <dgm:cxn modelId="{5AB749BB-7AC2-433F-BFDA-B4D72639E71D}" type="presParOf" srcId="{857C98C4-3CFE-4E04-B1D1-BC4EF043C521}" destId="{06FA4E4D-8909-46D4-8FE7-D2AD5C4E0F3B}" srcOrd="3" destOrd="0" presId="urn:microsoft.com/office/officeart/2016/7/layout/HorizontalActionList"/>
    <dgm:cxn modelId="{8E422991-C80A-47C6-B5D3-098214996F36}" type="presParOf" srcId="{857C98C4-3CFE-4E04-B1D1-BC4EF043C521}" destId="{2AF94CA5-6223-4AE2-B3EC-352C8FFDB4D6}" srcOrd="4" destOrd="0" presId="urn:microsoft.com/office/officeart/2016/7/layout/HorizontalActionList"/>
    <dgm:cxn modelId="{1069CB58-6F23-4573-A932-C58B3F07D237}" type="presParOf" srcId="{2AF94CA5-6223-4AE2-B3EC-352C8FFDB4D6}" destId="{80D5113D-F9A1-42CA-ADD0-1A02549D67D8}" srcOrd="0" destOrd="0" presId="urn:microsoft.com/office/officeart/2016/7/layout/HorizontalActionList"/>
    <dgm:cxn modelId="{D3344175-A0C0-4F47-9920-BBAE575E3018}" type="presParOf" srcId="{2AF94CA5-6223-4AE2-B3EC-352C8FFDB4D6}" destId="{3E31201B-5B0E-459C-9945-E2CC0337E12A}" srcOrd="1" destOrd="0" presId="urn:microsoft.com/office/officeart/2016/7/layout/HorizontalActionList"/>
    <dgm:cxn modelId="{AD85926C-DFAC-44EA-8E22-B89C235B219F}" type="presParOf" srcId="{857C98C4-3CFE-4E04-B1D1-BC4EF043C521}" destId="{108662EF-1481-4DD1-93A4-C40D9C03CBE3}" srcOrd="5" destOrd="0" presId="urn:microsoft.com/office/officeart/2016/7/layout/HorizontalActionList"/>
    <dgm:cxn modelId="{210CC8D7-517E-4D69-8DAC-FC55D8AC0D8C}" type="presParOf" srcId="{857C98C4-3CFE-4E04-B1D1-BC4EF043C521}" destId="{F80FF1DE-F3FA-4923-8D72-A71CF802BB29}" srcOrd="6" destOrd="0" presId="urn:microsoft.com/office/officeart/2016/7/layout/HorizontalActionList"/>
    <dgm:cxn modelId="{065A8D77-FEF9-48C5-82F7-61CDE9E38344}" type="presParOf" srcId="{F80FF1DE-F3FA-4923-8D72-A71CF802BB29}" destId="{36C839DE-2B37-4569-8D35-F8DD634C4E98}" srcOrd="0" destOrd="0" presId="urn:microsoft.com/office/officeart/2016/7/layout/HorizontalActionList"/>
    <dgm:cxn modelId="{6FA6CAB5-90D2-4EDE-9AC1-877668890725}" type="presParOf" srcId="{F80FF1DE-F3FA-4923-8D72-A71CF802BB29}" destId="{3ACD1836-C12F-4616-AC4A-0349D2E0F4DE}" srcOrd="1" destOrd="0" presId="urn:microsoft.com/office/officeart/2016/7/layout/HorizontalActionList"/>
    <dgm:cxn modelId="{4148F038-07DE-404A-867D-09D30EF3A25E}" type="presParOf" srcId="{857C98C4-3CFE-4E04-B1D1-BC4EF043C521}" destId="{F5294674-3EB9-4D96-BF88-37DAB66F5E26}" srcOrd="7" destOrd="0" presId="urn:microsoft.com/office/officeart/2016/7/layout/HorizontalActionList"/>
    <dgm:cxn modelId="{2690DD13-958D-4944-B8BA-0106FB6CB15F}" type="presParOf" srcId="{857C98C4-3CFE-4E04-B1D1-BC4EF043C521}" destId="{8AFCDDE9-1E37-4366-BE3D-21582CC69152}" srcOrd="8" destOrd="0" presId="urn:microsoft.com/office/officeart/2016/7/layout/HorizontalActionList"/>
    <dgm:cxn modelId="{90C08290-28EB-4C2D-BD20-6C5D79E1FBB3}" type="presParOf" srcId="{8AFCDDE9-1E37-4366-BE3D-21582CC69152}" destId="{120644FB-533C-4CDB-9AC3-EBB924B0BD04}" srcOrd="0" destOrd="0" presId="urn:microsoft.com/office/officeart/2016/7/layout/HorizontalActionList"/>
    <dgm:cxn modelId="{0D0CAA7B-DAEC-4250-A643-D0833DF23371}" type="presParOf" srcId="{8AFCDDE9-1E37-4366-BE3D-21582CC69152}" destId="{6B472582-DC54-4E75-A8BC-014B85703537}"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F33E6-5D5F-45F8-BB62-518FEA3E51AC}">
      <dsp:nvSpPr>
        <dsp:cNvPr id="0" name=""/>
        <dsp:cNvSpPr/>
      </dsp:nvSpPr>
      <dsp:spPr>
        <a:xfrm>
          <a:off x="9975" y="941826"/>
          <a:ext cx="1312252" cy="393675"/>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3697" tIns="103697" rIns="103697" bIns="103697" numCol="1" spcCol="1270" anchor="ctr" anchorCtr="0">
          <a:noAutofit/>
        </a:bodyPr>
        <a:lstStyle/>
        <a:p>
          <a:pPr marL="0" lvl="0" indent="0" algn="ctr" defTabSz="622300">
            <a:lnSpc>
              <a:spcPct val="90000"/>
            </a:lnSpc>
            <a:spcBef>
              <a:spcPct val="0"/>
            </a:spcBef>
            <a:spcAft>
              <a:spcPct val="35000"/>
            </a:spcAft>
            <a:buNone/>
          </a:pPr>
          <a:r>
            <a:rPr lang="en-US" sz="1400" kern="1200"/>
            <a:t>Completing</a:t>
          </a:r>
        </a:p>
      </dsp:txBody>
      <dsp:txXfrm>
        <a:off x="9975" y="941826"/>
        <a:ext cx="1312252" cy="393675"/>
      </dsp:txXfrm>
    </dsp:sp>
    <dsp:sp modelId="{17A66653-C548-4642-B3B4-27587269EC76}">
      <dsp:nvSpPr>
        <dsp:cNvPr id="0" name=""/>
        <dsp:cNvSpPr/>
      </dsp:nvSpPr>
      <dsp:spPr>
        <a:xfrm>
          <a:off x="9975" y="1335501"/>
          <a:ext cx="1312252" cy="2431802"/>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621" tIns="129621" rIns="129621" bIns="129621" numCol="1" spcCol="1270" anchor="t" anchorCtr="0">
          <a:noAutofit/>
        </a:bodyPr>
        <a:lstStyle/>
        <a:p>
          <a:pPr marL="0" lvl="0" indent="0" algn="l" defTabSz="488950">
            <a:lnSpc>
              <a:spcPct val="90000"/>
            </a:lnSpc>
            <a:spcBef>
              <a:spcPct val="0"/>
            </a:spcBef>
            <a:spcAft>
              <a:spcPct val="35000"/>
            </a:spcAft>
            <a:buNone/>
          </a:pPr>
          <a:r>
            <a:rPr lang="en-US" sz="1100" kern="1200"/>
            <a:t>Completing some form of education</a:t>
          </a:r>
        </a:p>
      </dsp:txBody>
      <dsp:txXfrm>
        <a:off x="9975" y="1335501"/>
        <a:ext cx="1312252" cy="2431802"/>
      </dsp:txXfrm>
    </dsp:sp>
    <dsp:sp modelId="{EB38530D-770E-4A46-A267-440F077708CE}">
      <dsp:nvSpPr>
        <dsp:cNvPr id="0" name=""/>
        <dsp:cNvSpPr/>
      </dsp:nvSpPr>
      <dsp:spPr>
        <a:xfrm>
          <a:off x="1430016" y="941826"/>
          <a:ext cx="1312252" cy="393675"/>
        </a:xfrm>
        <a:prstGeom prst="rect">
          <a:avLst/>
        </a:prstGeom>
        <a:solidFill>
          <a:schemeClr val="accent5">
            <a:hueOff val="185696"/>
            <a:satOff val="5075"/>
            <a:lumOff val="2059"/>
            <a:alphaOff val="0"/>
          </a:schemeClr>
        </a:solidFill>
        <a:ln w="22225" cap="rnd" cmpd="sng" algn="ctr">
          <a:solidFill>
            <a:schemeClr val="accent5">
              <a:hueOff val="185696"/>
              <a:satOff val="5075"/>
              <a:lumOff val="20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3697" tIns="103697" rIns="103697" bIns="103697" numCol="1" spcCol="1270" anchor="ctr" anchorCtr="0">
          <a:noAutofit/>
        </a:bodyPr>
        <a:lstStyle/>
        <a:p>
          <a:pPr marL="0" lvl="0" indent="0" algn="ctr" defTabSz="622300">
            <a:lnSpc>
              <a:spcPct val="90000"/>
            </a:lnSpc>
            <a:spcBef>
              <a:spcPct val="0"/>
            </a:spcBef>
            <a:spcAft>
              <a:spcPct val="35000"/>
            </a:spcAft>
            <a:buNone/>
          </a:pPr>
          <a:r>
            <a:rPr lang="en-US" sz="1400" kern="1200"/>
            <a:t>Leaving</a:t>
          </a:r>
        </a:p>
      </dsp:txBody>
      <dsp:txXfrm>
        <a:off x="1430016" y="941826"/>
        <a:ext cx="1312252" cy="393675"/>
      </dsp:txXfrm>
    </dsp:sp>
    <dsp:sp modelId="{465A6029-3771-4278-92B2-C75D17EA7A25}">
      <dsp:nvSpPr>
        <dsp:cNvPr id="0" name=""/>
        <dsp:cNvSpPr/>
      </dsp:nvSpPr>
      <dsp:spPr>
        <a:xfrm>
          <a:off x="1430016" y="1335501"/>
          <a:ext cx="1312252" cy="2431802"/>
        </a:xfrm>
        <a:prstGeom prst="rect">
          <a:avLst/>
        </a:prstGeom>
        <a:solidFill>
          <a:schemeClr val="accent5">
            <a:tint val="40000"/>
            <a:alpha val="90000"/>
            <a:hueOff val="127086"/>
            <a:satOff val="4900"/>
            <a:lumOff val="564"/>
            <a:alphaOff val="0"/>
          </a:schemeClr>
        </a:solidFill>
        <a:ln w="22225" cap="rnd" cmpd="sng" algn="ctr">
          <a:solidFill>
            <a:schemeClr val="accent5">
              <a:tint val="40000"/>
              <a:alpha val="90000"/>
              <a:hueOff val="127086"/>
              <a:satOff val="4900"/>
              <a:lumOff val="5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621" tIns="129621" rIns="129621" bIns="129621" numCol="1" spcCol="1270" anchor="t" anchorCtr="0">
          <a:noAutofit/>
        </a:bodyPr>
        <a:lstStyle/>
        <a:p>
          <a:pPr marL="0" lvl="0" indent="0" algn="l" defTabSz="488950">
            <a:lnSpc>
              <a:spcPct val="90000"/>
            </a:lnSpc>
            <a:spcBef>
              <a:spcPct val="0"/>
            </a:spcBef>
            <a:spcAft>
              <a:spcPct val="35000"/>
            </a:spcAft>
            <a:buNone/>
          </a:pPr>
          <a:r>
            <a:rPr lang="en-US" sz="1100" kern="1200"/>
            <a:t>Leaving their parent’s home</a:t>
          </a:r>
        </a:p>
      </dsp:txBody>
      <dsp:txXfrm>
        <a:off x="1430016" y="1335501"/>
        <a:ext cx="1312252" cy="2431802"/>
      </dsp:txXfrm>
    </dsp:sp>
    <dsp:sp modelId="{80D5113D-F9A1-42CA-ADD0-1A02549D67D8}">
      <dsp:nvSpPr>
        <dsp:cNvPr id="0" name=""/>
        <dsp:cNvSpPr/>
      </dsp:nvSpPr>
      <dsp:spPr>
        <a:xfrm>
          <a:off x="2850058" y="941826"/>
          <a:ext cx="1312252" cy="393675"/>
        </a:xfrm>
        <a:prstGeom prst="rect">
          <a:avLst/>
        </a:prstGeom>
        <a:solidFill>
          <a:schemeClr val="accent5">
            <a:hueOff val="371392"/>
            <a:satOff val="10150"/>
            <a:lumOff val="4117"/>
            <a:alphaOff val="0"/>
          </a:schemeClr>
        </a:solidFill>
        <a:ln w="22225" cap="rnd" cmpd="sng" algn="ctr">
          <a:solidFill>
            <a:schemeClr val="accent5">
              <a:hueOff val="371392"/>
              <a:satOff val="10150"/>
              <a:lumOff val="41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3697" tIns="103697" rIns="103697" bIns="103697" numCol="1" spcCol="1270" anchor="ctr" anchorCtr="0">
          <a:noAutofit/>
        </a:bodyPr>
        <a:lstStyle/>
        <a:p>
          <a:pPr marL="0" lvl="0" indent="0" algn="ctr" defTabSz="622300">
            <a:lnSpc>
              <a:spcPct val="90000"/>
            </a:lnSpc>
            <a:spcBef>
              <a:spcPct val="0"/>
            </a:spcBef>
            <a:spcAft>
              <a:spcPct val="35000"/>
            </a:spcAft>
            <a:buNone/>
          </a:pPr>
          <a:r>
            <a:rPr lang="en-US" sz="1400" kern="1200"/>
            <a:t>Gaining</a:t>
          </a:r>
        </a:p>
      </dsp:txBody>
      <dsp:txXfrm>
        <a:off x="2850058" y="941826"/>
        <a:ext cx="1312252" cy="393675"/>
      </dsp:txXfrm>
    </dsp:sp>
    <dsp:sp modelId="{3E31201B-5B0E-459C-9945-E2CC0337E12A}">
      <dsp:nvSpPr>
        <dsp:cNvPr id="0" name=""/>
        <dsp:cNvSpPr/>
      </dsp:nvSpPr>
      <dsp:spPr>
        <a:xfrm>
          <a:off x="2850058" y="1335501"/>
          <a:ext cx="1312252" cy="2431802"/>
        </a:xfrm>
        <a:prstGeom prst="rect">
          <a:avLst/>
        </a:prstGeom>
        <a:solidFill>
          <a:schemeClr val="accent5">
            <a:tint val="40000"/>
            <a:alpha val="90000"/>
            <a:hueOff val="254172"/>
            <a:satOff val="9801"/>
            <a:lumOff val="1127"/>
            <a:alphaOff val="0"/>
          </a:schemeClr>
        </a:solidFill>
        <a:ln w="22225" cap="rnd" cmpd="sng" algn="ctr">
          <a:solidFill>
            <a:schemeClr val="accent5">
              <a:tint val="40000"/>
              <a:alpha val="90000"/>
              <a:hueOff val="254172"/>
              <a:satOff val="9801"/>
              <a:lumOff val="1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621" tIns="129621" rIns="129621" bIns="129621" numCol="1" spcCol="1270" anchor="t" anchorCtr="0">
          <a:noAutofit/>
        </a:bodyPr>
        <a:lstStyle/>
        <a:p>
          <a:pPr marL="0" lvl="0" indent="0" algn="l" defTabSz="488950">
            <a:lnSpc>
              <a:spcPct val="90000"/>
            </a:lnSpc>
            <a:spcBef>
              <a:spcPct val="0"/>
            </a:spcBef>
            <a:spcAft>
              <a:spcPct val="35000"/>
            </a:spcAft>
            <a:buNone/>
          </a:pPr>
          <a:r>
            <a:rPr lang="en-US" sz="1100" kern="1200"/>
            <a:t>Gaining full-time employment</a:t>
          </a:r>
        </a:p>
      </dsp:txBody>
      <dsp:txXfrm>
        <a:off x="2850058" y="1335501"/>
        <a:ext cx="1312252" cy="2431802"/>
      </dsp:txXfrm>
    </dsp:sp>
    <dsp:sp modelId="{36C839DE-2B37-4569-8D35-F8DD634C4E98}">
      <dsp:nvSpPr>
        <dsp:cNvPr id="0" name=""/>
        <dsp:cNvSpPr/>
      </dsp:nvSpPr>
      <dsp:spPr>
        <a:xfrm>
          <a:off x="4270100" y="941826"/>
          <a:ext cx="1312252" cy="393675"/>
        </a:xfrm>
        <a:prstGeom prst="rect">
          <a:avLst/>
        </a:prstGeom>
        <a:solidFill>
          <a:schemeClr val="accent5">
            <a:hueOff val="557089"/>
            <a:satOff val="15226"/>
            <a:lumOff val="6176"/>
            <a:alphaOff val="0"/>
          </a:schemeClr>
        </a:solidFill>
        <a:ln w="22225" cap="rnd" cmpd="sng" algn="ctr">
          <a:solidFill>
            <a:schemeClr val="accent5">
              <a:hueOff val="557089"/>
              <a:satOff val="15226"/>
              <a:lumOff val="617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3697" tIns="103697" rIns="103697" bIns="103697" numCol="1" spcCol="1270" anchor="ctr" anchorCtr="0">
          <a:noAutofit/>
        </a:bodyPr>
        <a:lstStyle/>
        <a:p>
          <a:pPr marL="0" lvl="0" indent="0" algn="ctr" defTabSz="622300">
            <a:lnSpc>
              <a:spcPct val="90000"/>
            </a:lnSpc>
            <a:spcBef>
              <a:spcPct val="0"/>
            </a:spcBef>
            <a:spcAft>
              <a:spcPct val="35000"/>
            </a:spcAft>
            <a:buNone/>
          </a:pPr>
          <a:r>
            <a:rPr lang="en-US" sz="1400" kern="1200"/>
            <a:t>Entering</a:t>
          </a:r>
        </a:p>
      </dsp:txBody>
      <dsp:txXfrm>
        <a:off x="4270100" y="941826"/>
        <a:ext cx="1312252" cy="393675"/>
      </dsp:txXfrm>
    </dsp:sp>
    <dsp:sp modelId="{3ACD1836-C12F-4616-AC4A-0349D2E0F4DE}">
      <dsp:nvSpPr>
        <dsp:cNvPr id="0" name=""/>
        <dsp:cNvSpPr/>
      </dsp:nvSpPr>
      <dsp:spPr>
        <a:xfrm>
          <a:off x="4270100" y="1335501"/>
          <a:ext cx="1312252" cy="2431802"/>
        </a:xfrm>
        <a:prstGeom prst="rect">
          <a:avLst/>
        </a:prstGeom>
        <a:solidFill>
          <a:schemeClr val="accent5">
            <a:tint val="40000"/>
            <a:alpha val="90000"/>
            <a:hueOff val="381258"/>
            <a:satOff val="14701"/>
            <a:lumOff val="1691"/>
            <a:alphaOff val="0"/>
          </a:schemeClr>
        </a:solidFill>
        <a:ln w="22225" cap="rnd" cmpd="sng" algn="ctr">
          <a:solidFill>
            <a:schemeClr val="accent5">
              <a:tint val="40000"/>
              <a:alpha val="90000"/>
              <a:hueOff val="381258"/>
              <a:satOff val="14701"/>
              <a:lumOff val="16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621" tIns="129621" rIns="129621" bIns="129621" numCol="1" spcCol="1270" anchor="t" anchorCtr="0">
          <a:noAutofit/>
        </a:bodyPr>
        <a:lstStyle/>
        <a:p>
          <a:pPr marL="0" lvl="0" indent="0" algn="l" defTabSz="488950">
            <a:lnSpc>
              <a:spcPct val="90000"/>
            </a:lnSpc>
            <a:spcBef>
              <a:spcPct val="0"/>
            </a:spcBef>
            <a:spcAft>
              <a:spcPct val="35000"/>
            </a:spcAft>
            <a:buNone/>
          </a:pPr>
          <a:r>
            <a:rPr lang="en-US" sz="1100" kern="1200"/>
            <a:t>Entering romantic relationships with an eye on long-term commitments (marriage or cohabitation)</a:t>
          </a:r>
        </a:p>
      </dsp:txBody>
      <dsp:txXfrm>
        <a:off x="4270100" y="1335501"/>
        <a:ext cx="1312252" cy="2431802"/>
      </dsp:txXfrm>
    </dsp:sp>
    <dsp:sp modelId="{120644FB-533C-4CDB-9AC3-EBB924B0BD04}">
      <dsp:nvSpPr>
        <dsp:cNvPr id="0" name=""/>
        <dsp:cNvSpPr/>
      </dsp:nvSpPr>
      <dsp:spPr>
        <a:xfrm>
          <a:off x="5690142" y="941826"/>
          <a:ext cx="1312252" cy="393675"/>
        </a:xfrm>
        <a:prstGeom prst="rect">
          <a:avLst/>
        </a:prstGeom>
        <a:solidFill>
          <a:schemeClr val="accent5">
            <a:hueOff val="742785"/>
            <a:satOff val="20301"/>
            <a:lumOff val="8235"/>
            <a:alphaOff val="0"/>
          </a:schemeClr>
        </a:solidFill>
        <a:ln w="22225" cap="rnd" cmpd="sng" algn="ctr">
          <a:solidFill>
            <a:schemeClr val="accent5">
              <a:hueOff val="742785"/>
              <a:satOff val="20301"/>
              <a:lumOff val="823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3697" tIns="103697" rIns="103697" bIns="103697" numCol="1" spcCol="1270" anchor="ctr" anchorCtr="0">
          <a:noAutofit/>
        </a:bodyPr>
        <a:lstStyle/>
        <a:p>
          <a:pPr marL="0" lvl="0" indent="0" algn="ctr" defTabSz="622300">
            <a:lnSpc>
              <a:spcPct val="90000"/>
            </a:lnSpc>
            <a:spcBef>
              <a:spcPct val="0"/>
            </a:spcBef>
            <a:spcAft>
              <a:spcPct val="35000"/>
            </a:spcAft>
            <a:buNone/>
          </a:pPr>
          <a:r>
            <a:rPr lang="en-US" sz="1400" kern="1200"/>
            <a:t>Preparing and planning</a:t>
          </a:r>
        </a:p>
      </dsp:txBody>
      <dsp:txXfrm>
        <a:off x="5690142" y="941826"/>
        <a:ext cx="1312252" cy="393675"/>
      </dsp:txXfrm>
    </dsp:sp>
    <dsp:sp modelId="{6B472582-DC54-4E75-A8BC-014B85703537}">
      <dsp:nvSpPr>
        <dsp:cNvPr id="0" name=""/>
        <dsp:cNvSpPr/>
      </dsp:nvSpPr>
      <dsp:spPr>
        <a:xfrm>
          <a:off x="5690142" y="1335501"/>
          <a:ext cx="1312252" cy="2431802"/>
        </a:xfrm>
        <a:prstGeom prst="rect">
          <a:avLst/>
        </a:prstGeom>
        <a:solidFill>
          <a:schemeClr val="accent5">
            <a:tint val="40000"/>
            <a:alpha val="90000"/>
            <a:hueOff val="508344"/>
            <a:satOff val="19601"/>
            <a:lumOff val="2255"/>
            <a:alphaOff val="0"/>
          </a:schemeClr>
        </a:solidFill>
        <a:ln w="22225" cap="rnd" cmpd="sng" algn="ctr">
          <a:solidFill>
            <a:schemeClr val="accent5">
              <a:tint val="40000"/>
              <a:alpha val="90000"/>
              <a:hueOff val="508344"/>
              <a:satOff val="19601"/>
              <a:lumOff val="2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621" tIns="129621" rIns="129621" bIns="129621" numCol="1" spcCol="1270" anchor="t" anchorCtr="0">
          <a:noAutofit/>
        </a:bodyPr>
        <a:lstStyle/>
        <a:p>
          <a:pPr marL="0" lvl="0" indent="0" algn="l" defTabSz="488950">
            <a:lnSpc>
              <a:spcPct val="90000"/>
            </a:lnSpc>
            <a:spcBef>
              <a:spcPct val="0"/>
            </a:spcBef>
            <a:spcAft>
              <a:spcPct val="35000"/>
            </a:spcAft>
            <a:buNone/>
          </a:pPr>
          <a:r>
            <a:rPr lang="en-US" sz="1100" kern="1200"/>
            <a:t>Preparing and planning to have children </a:t>
          </a:r>
        </a:p>
      </dsp:txBody>
      <dsp:txXfrm>
        <a:off x="5690142" y="1335501"/>
        <a:ext cx="1312252" cy="2431802"/>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38673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8926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49629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7510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5349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441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8093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7624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8714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97100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4937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12481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anadagoose.com/ca/en/sustainability/how/sustainably-sourced.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zonafree2play.com/2019/07/peta-critica-la-streamer-alinity-por.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ecentsable.net/2013/08/tween-deals-on-zulily.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esttvshows.miraheze.org/wiki/ICarly"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dium.com/@stella.monforte/the-sexualisation-of-children-in-contemporary-media-d6b9aac9d82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2" y="590125"/>
            <a:ext cx="10993549" cy="1475013"/>
          </a:xfrm>
        </p:spPr>
        <p:txBody>
          <a:bodyPr/>
          <a:lstStyle/>
          <a:p>
            <a:r>
              <a:rPr lang="en-US"/>
              <a:t>UNIT 3: SOCIAL TRENDS </a:t>
            </a:r>
          </a:p>
        </p:txBody>
      </p:sp>
      <p:pic>
        <p:nvPicPr>
          <p:cNvPr id="1026" name="Picture 2" descr="Image result for canadian flag pixel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2065138"/>
            <a:ext cx="8115300"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324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2A28E9-4C6A-4A72-A57F-19AE8EDB56AD}"/>
              </a:ext>
            </a:extLst>
          </p:cNvPr>
          <p:cNvSpPr>
            <a:spLocks noGrp="1"/>
          </p:cNvSpPr>
          <p:nvPr>
            <p:ph type="title"/>
          </p:nvPr>
        </p:nvSpPr>
        <p:spPr>
          <a:xfrm>
            <a:off x="4401850" y="702156"/>
            <a:ext cx="7208958" cy="1013800"/>
          </a:xfrm>
        </p:spPr>
        <p:txBody>
          <a:bodyPr>
            <a:normAutofit/>
          </a:bodyPr>
          <a:lstStyle/>
          <a:p>
            <a:r>
              <a:rPr lang="en-CA">
                <a:solidFill>
                  <a:srgbClr val="FFFFFF"/>
                </a:solidFill>
              </a:rPr>
              <a:t>CONSUMERISM</a:t>
            </a:r>
            <a:endParaRPr lang="en-US">
              <a:solidFill>
                <a:srgbClr val="FFFFFF"/>
              </a:solidFill>
            </a:endParaRPr>
          </a:p>
        </p:txBody>
      </p:sp>
      <p:grpSp>
        <p:nvGrpSpPr>
          <p:cNvPr id="13" name="Group 12">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Graphic 4" descr="Flying Money with solid fill">
            <a:extLst>
              <a:ext uri="{FF2B5EF4-FFF2-40B4-BE49-F238E27FC236}">
                <a16:creationId xmlns:a16="http://schemas.microsoft.com/office/drawing/2014/main" id="{04A5F639-3E3B-4AC4-841D-FA39DD6B65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491" y="1904834"/>
            <a:ext cx="3036818" cy="3036818"/>
          </a:xfrm>
          <a:prstGeom prst="rect">
            <a:avLst/>
          </a:prstGeom>
        </p:spPr>
      </p:pic>
      <p:sp>
        <p:nvSpPr>
          <p:cNvPr id="3" name="Content Placeholder 2">
            <a:extLst>
              <a:ext uri="{FF2B5EF4-FFF2-40B4-BE49-F238E27FC236}">
                <a16:creationId xmlns:a16="http://schemas.microsoft.com/office/drawing/2014/main" id="{2CA109A0-634A-4912-8F21-69BD9D664915}"/>
              </a:ext>
            </a:extLst>
          </p:cNvPr>
          <p:cNvSpPr>
            <a:spLocks noGrp="1"/>
          </p:cNvSpPr>
          <p:nvPr>
            <p:ph idx="1"/>
          </p:nvPr>
        </p:nvSpPr>
        <p:spPr>
          <a:xfrm>
            <a:off x="4401849" y="2180496"/>
            <a:ext cx="7208957" cy="4045683"/>
          </a:xfrm>
        </p:spPr>
        <p:txBody>
          <a:bodyPr>
            <a:normAutofit/>
          </a:bodyPr>
          <a:lstStyle/>
          <a:p>
            <a:r>
              <a:rPr lang="en-CA"/>
              <a:t>Families have to use funds responsibly and watch their spending habits</a:t>
            </a:r>
          </a:p>
          <a:p>
            <a:r>
              <a:rPr lang="en-CA"/>
              <a:t>An individual’s relationship with money can be traced back to lessons learned in the family home during the person’s formative years</a:t>
            </a:r>
          </a:p>
          <a:p>
            <a:r>
              <a:rPr lang="en-CA"/>
              <a:t>How and when money is spent and the manner in which parents deal with family finances influences how children spend and value money as adults, as well as the value they place upon consumer goods and consumption  </a:t>
            </a:r>
            <a:endParaRPr lang="en-US"/>
          </a:p>
        </p:txBody>
      </p:sp>
    </p:spTree>
    <p:extLst>
      <p:ext uri="{BB962C8B-B14F-4D97-AF65-F5344CB8AC3E}">
        <p14:creationId xmlns:p14="http://schemas.microsoft.com/office/powerpoint/2010/main" val="3399092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E661D03-4DD4-45E7-A047-ED722E82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26" name="Picture 2" descr="Related image">
            <a:extLst>
              <a:ext uri="{FF2B5EF4-FFF2-40B4-BE49-F238E27FC236}">
                <a16:creationId xmlns:a16="http://schemas.microsoft.com/office/drawing/2014/main" id="{FED3A595-B31D-49C5-8909-C6DE3BEB9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341" y="2361056"/>
            <a:ext cx="3974293"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7595B0-6C65-46CE-A5E8-4E7847BF8810}"/>
              </a:ext>
            </a:extLst>
          </p:cNvPr>
          <p:cNvSpPr>
            <a:spLocks noGrp="1"/>
          </p:cNvSpPr>
          <p:nvPr>
            <p:ph type="title"/>
          </p:nvPr>
        </p:nvSpPr>
        <p:spPr>
          <a:xfrm>
            <a:off x="581192" y="702156"/>
            <a:ext cx="11029616" cy="1013800"/>
          </a:xfrm>
        </p:spPr>
        <p:txBody>
          <a:bodyPr>
            <a:normAutofit/>
          </a:bodyPr>
          <a:lstStyle/>
          <a:p>
            <a:r>
              <a:rPr lang="en-CA">
                <a:solidFill>
                  <a:srgbClr val="FFFFFF"/>
                </a:solidFill>
              </a:rPr>
              <a:t>Ethical consumption</a:t>
            </a:r>
            <a:endParaRPr lang="en-US">
              <a:solidFill>
                <a:srgbClr val="FFFFFF"/>
              </a:solidFill>
            </a:endParaRPr>
          </a:p>
        </p:txBody>
      </p:sp>
      <p:sp>
        <p:nvSpPr>
          <p:cNvPr id="3" name="Content Placeholder 2">
            <a:extLst>
              <a:ext uri="{FF2B5EF4-FFF2-40B4-BE49-F238E27FC236}">
                <a16:creationId xmlns:a16="http://schemas.microsoft.com/office/drawing/2014/main" id="{82AC1180-9F58-44AF-AA3D-7AC12029FDE4}"/>
              </a:ext>
            </a:extLst>
          </p:cNvPr>
          <p:cNvSpPr>
            <a:spLocks noGrp="1"/>
          </p:cNvSpPr>
          <p:nvPr>
            <p:ph idx="1"/>
          </p:nvPr>
        </p:nvSpPr>
        <p:spPr>
          <a:xfrm>
            <a:off x="6335805" y="2180496"/>
            <a:ext cx="5275001" cy="4045683"/>
          </a:xfrm>
        </p:spPr>
        <p:txBody>
          <a:bodyPr>
            <a:normAutofit/>
          </a:bodyPr>
          <a:lstStyle/>
          <a:p>
            <a:r>
              <a:rPr lang="en-CA"/>
              <a:t>Greater emphasis is being placed on the origins of goods that create social status and indicate wealth </a:t>
            </a:r>
          </a:p>
          <a:p>
            <a:r>
              <a:rPr lang="en-CA"/>
              <a:t>There is an increased interest in ethical consumption </a:t>
            </a:r>
          </a:p>
          <a:p>
            <a:r>
              <a:rPr lang="en-CA"/>
              <a:t>Families often use recyclable bags, bottles</a:t>
            </a:r>
          </a:p>
          <a:p>
            <a:r>
              <a:rPr lang="en-CA"/>
              <a:t>They purchase organically grown food, and local foods </a:t>
            </a:r>
          </a:p>
          <a:p>
            <a:r>
              <a:rPr lang="en-CA"/>
              <a:t>They use environmentally friendly products </a:t>
            </a:r>
            <a:endParaRPr lang="en-US"/>
          </a:p>
        </p:txBody>
      </p:sp>
    </p:spTree>
    <p:extLst>
      <p:ext uri="{BB962C8B-B14F-4D97-AF65-F5344CB8AC3E}">
        <p14:creationId xmlns:p14="http://schemas.microsoft.com/office/powerpoint/2010/main" val="41358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5D9C196-56A3-4D2B-B250-2501F51B4C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id="{DDB2DB23-D2D0-4E56-A97D-E9B80FD3E4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2C7B63"/>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3A6EBF77-A535-4798-83D5-C5D9C36BFA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a:solidFill>
              <a:srgbClr val="2C7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053" name="Picture 2" descr="Image result for green cleaner">
            <a:extLst>
              <a:ext uri="{FF2B5EF4-FFF2-40B4-BE49-F238E27FC236}">
                <a16:creationId xmlns:a16="http://schemas.microsoft.com/office/drawing/2014/main" id="{F60A0633-24E2-4001-99C0-2BBC115B79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7159" y="778935"/>
            <a:ext cx="2604857" cy="52097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0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832AD1F-A12A-4BE7-8340-69B8DF66D9F9}"/>
              </a:ext>
            </a:extLst>
          </p:cNvPr>
          <p:cNvSpPr>
            <a:spLocks noGrp="1"/>
          </p:cNvSpPr>
          <p:nvPr>
            <p:ph type="title"/>
          </p:nvPr>
        </p:nvSpPr>
        <p:spPr>
          <a:xfrm>
            <a:off x="6494721" y="960723"/>
            <a:ext cx="4968489" cy="1013800"/>
          </a:xfrm>
        </p:spPr>
        <p:txBody>
          <a:bodyPr>
            <a:normAutofit/>
          </a:bodyPr>
          <a:lstStyle/>
          <a:p>
            <a:r>
              <a:rPr lang="en-CA">
                <a:solidFill>
                  <a:schemeClr val="tx2"/>
                </a:solidFill>
              </a:rPr>
              <a:t>Why ethical consumption?</a:t>
            </a:r>
            <a:endParaRPr lang="en-US">
              <a:solidFill>
                <a:schemeClr val="tx2"/>
              </a:solidFill>
            </a:endParaRPr>
          </a:p>
        </p:txBody>
      </p:sp>
      <p:sp>
        <p:nvSpPr>
          <p:cNvPr id="11" name="Rectangle 10">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Graphic 4" descr="Scales of justice with solid fill">
            <a:extLst>
              <a:ext uri="{FF2B5EF4-FFF2-40B4-BE49-F238E27FC236}">
                <a16:creationId xmlns:a16="http://schemas.microsoft.com/office/drawing/2014/main" id="{4C57D232-08A1-4112-9CEE-E872B3CF02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333" y="1086266"/>
            <a:ext cx="4668054" cy="4668054"/>
          </a:xfrm>
          <a:prstGeom prst="rect">
            <a:avLst/>
          </a:prstGeom>
        </p:spPr>
      </p:pic>
      <p:sp>
        <p:nvSpPr>
          <p:cNvPr id="3" name="Content Placeholder 2">
            <a:extLst>
              <a:ext uri="{FF2B5EF4-FFF2-40B4-BE49-F238E27FC236}">
                <a16:creationId xmlns:a16="http://schemas.microsoft.com/office/drawing/2014/main" id="{47DA800B-3192-4839-B439-7B839ACFB935}"/>
              </a:ext>
            </a:extLst>
          </p:cNvPr>
          <p:cNvSpPr>
            <a:spLocks noGrp="1"/>
          </p:cNvSpPr>
          <p:nvPr>
            <p:ph idx="1"/>
          </p:nvPr>
        </p:nvSpPr>
        <p:spPr>
          <a:xfrm>
            <a:off x="6515987" y="2254102"/>
            <a:ext cx="4947221" cy="3650344"/>
          </a:xfrm>
        </p:spPr>
        <p:txBody>
          <a:bodyPr>
            <a:normAutofit/>
          </a:bodyPr>
          <a:lstStyle/>
          <a:p>
            <a:r>
              <a:rPr lang="en-CA"/>
              <a:t>Consumers want to avoid products that are not produced in an ethical or environmentally responsible way, whether it is because the workers who produce them are given unfair wages, or the products are tested on animals, or the way the product is marketed</a:t>
            </a:r>
          </a:p>
          <a:p>
            <a:r>
              <a:rPr lang="en-CA"/>
              <a:t>Modern media highlights these inequalities which results in modern families choosing not to support products that are unethical and promote social inequality </a:t>
            </a:r>
            <a:endParaRPr lang="en-US"/>
          </a:p>
        </p:txBody>
      </p:sp>
    </p:spTree>
    <p:extLst>
      <p:ext uri="{BB962C8B-B14F-4D97-AF65-F5344CB8AC3E}">
        <p14:creationId xmlns:p14="http://schemas.microsoft.com/office/powerpoint/2010/main" val="44939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EE7114-9463-4769-8B9B-8C8034512034}"/>
              </a:ext>
            </a:extLst>
          </p:cNvPr>
          <p:cNvSpPr>
            <a:spLocks noGrp="1"/>
          </p:cNvSpPr>
          <p:nvPr>
            <p:ph type="title"/>
          </p:nvPr>
        </p:nvSpPr>
        <p:spPr>
          <a:xfrm>
            <a:off x="762121" y="960723"/>
            <a:ext cx="4968489" cy="1013800"/>
          </a:xfrm>
        </p:spPr>
        <p:txBody>
          <a:bodyPr>
            <a:normAutofit/>
          </a:bodyPr>
          <a:lstStyle/>
          <a:p>
            <a:r>
              <a:rPr lang="en-CA">
                <a:solidFill>
                  <a:srgbClr val="FFFFFF"/>
                </a:solidFill>
              </a:rPr>
              <a:t>Canada goose sourcing information</a:t>
            </a:r>
            <a:endParaRPr lang="en-US">
              <a:solidFill>
                <a:srgbClr val="FFFFFF"/>
              </a:solidFill>
            </a:endParaRP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C08E49C-0904-43EB-A68C-A3630136DEED}"/>
              </a:ext>
            </a:extLst>
          </p:cNvPr>
          <p:cNvSpPr>
            <a:spLocks noGrp="1"/>
          </p:cNvSpPr>
          <p:nvPr>
            <p:ph idx="1"/>
          </p:nvPr>
        </p:nvSpPr>
        <p:spPr>
          <a:xfrm>
            <a:off x="783387" y="2254102"/>
            <a:ext cx="4947221" cy="3650344"/>
          </a:xfrm>
        </p:spPr>
        <p:txBody>
          <a:bodyPr>
            <a:normAutofit/>
          </a:bodyPr>
          <a:lstStyle/>
          <a:p>
            <a:pPr marL="305435" indent="-305435"/>
            <a:r>
              <a:rPr lang="en-US">
                <a:solidFill>
                  <a:srgbClr val="FFFFFF"/>
                </a:solidFill>
                <a:ea typeface="+mn-lt"/>
                <a:cs typeface="+mn-lt"/>
                <a:hlinkClick r:id="rId2"/>
              </a:rPr>
              <a:t>Sustainably Sourced | Canada Goose®</a:t>
            </a:r>
            <a:endParaRPr lang="en-US">
              <a:solidFill>
                <a:srgbClr val="FFFFFF"/>
              </a:solidFill>
            </a:endParaRPr>
          </a:p>
        </p:txBody>
      </p:sp>
      <p:pic>
        <p:nvPicPr>
          <p:cNvPr id="4" name="Picture 4" descr="Graphical user interface, text, chat or text message&#10;&#10;Description automatically generated">
            <a:extLst>
              <a:ext uri="{FF2B5EF4-FFF2-40B4-BE49-F238E27FC236}">
                <a16:creationId xmlns:a16="http://schemas.microsoft.com/office/drawing/2014/main" id="{90301186-5320-4D49-A04F-E5E2C708F190}"/>
              </a:ext>
            </a:extLst>
          </p:cNvPr>
          <p:cNvPicPr>
            <a:picLocks noChangeAspect="1"/>
          </p:cNvPicPr>
          <p:nvPr/>
        </p:nvPicPr>
        <p:blipFill>
          <a:blip r:embed="rId3"/>
          <a:stretch>
            <a:fillRect/>
          </a:stretch>
        </p:blipFill>
        <p:spPr>
          <a:xfrm>
            <a:off x="6468084" y="2207814"/>
            <a:ext cx="4952475" cy="2451474"/>
          </a:xfrm>
          <a:prstGeom prst="rect">
            <a:avLst/>
          </a:prstGeom>
        </p:spPr>
      </p:pic>
    </p:spTree>
    <p:extLst>
      <p:ext uri="{BB962C8B-B14F-4D97-AF65-F5344CB8AC3E}">
        <p14:creationId xmlns:p14="http://schemas.microsoft.com/office/powerpoint/2010/main" val="57534921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C266B9D-DC87-430A-8D3A-2E83639A17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1EEE7F17-8E08-4C69-8E22-661908E6D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9282F36-261B-49B3-8CA9-FB857C475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13A105D4-2907-419E-8223-4C266BA1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87215C3-3B83-4BE7-9213-26E084BD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44EE04CB-6BFE-4FB8-9D5C-A1D41059442E}"/>
              </a:ext>
            </a:extLst>
          </p:cNvPr>
          <p:cNvPicPr>
            <a:picLocks noGrp="1" noChangeAspect="1"/>
          </p:cNvPicPr>
          <p:nvPr>
            <p:ph idx="1"/>
          </p:nvPr>
        </p:nvPicPr>
        <p:blipFill>
          <a:blip r:embed="rId2"/>
          <a:stretch>
            <a:fillRect/>
          </a:stretch>
        </p:blipFill>
        <p:spPr>
          <a:xfrm>
            <a:off x="4116482" y="599724"/>
            <a:ext cx="3952243" cy="5200321"/>
          </a:xfrm>
          <a:prstGeom prst="rect">
            <a:avLst/>
          </a:prstGeom>
        </p:spPr>
      </p:pic>
    </p:spTree>
    <p:extLst>
      <p:ext uri="{BB962C8B-B14F-4D97-AF65-F5344CB8AC3E}">
        <p14:creationId xmlns:p14="http://schemas.microsoft.com/office/powerpoint/2010/main" val="281146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descr="Logo&#10;&#10;Description automatically generated">
            <a:extLst>
              <a:ext uri="{FF2B5EF4-FFF2-40B4-BE49-F238E27FC236}">
                <a16:creationId xmlns:a16="http://schemas.microsoft.com/office/drawing/2014/main" id="{ED59FD37-8203-40BB-B0D1-DAEEEF0F846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8784" r="9091" b="10047"/>
          <a:stretch/>
        </p:blipFill>
        <p:spPr>
          <a:xfrm>
            <a:off x="20" y="10"/>
            <a:ext cx="12191980" cy="6857990"/>
          </a:xfrm>
          <a:prstGeom prst="rect">
            <a:avLst/>
          </a:prstGeom>
        </p:spPr>
      </p:pic>
      <p:grpSp>
        <p:nvGrpSpPr>
          <p:cNvPr id="12" name="Group 11">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3" name="Rectangle 12">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CE4C62C-E9C0-4898-936A-38D07B51EBEC}"/>
              </a:ext>
            </a:extLst>
          </p:cNvPr>
          <p:cNvSpPr>
            <a:spLocks noGrp="1"/>
          </p:cNvSpPr>
          <p:nvPr>
            <p:ph type="title"/>
          </p:nvPr>
        </p:nvSpPr>
        <p:spPr>
          <a:xfrm>
            <a:off x="584200" y="1006956"/>
            <a:ext cx="3412067" cy="1372177"/>
          </a:xfrm>
        </p:spPr>
        <p:txBody>
          <a:bodyPr anchor="ctr">
            <a:normAutofit/>
          </a:bodyPr>
          <a:lstStyle/>
          <a:p>
            <a:r>
              <a:rPr lang="en-CA">
                <a:solidFill>
                  <a:srgbClr val="FFFFFF"/>
                </a:solidFill>
              </a:rPr>
              <a:t>PETA TO MCDONALDS </a:t>
            </a:r>
            <a:endParaRPr lang="en-US">
              <a:solidFill>
                <a:srgbClr val="FFFFFF"/>
              </a:solidFill>
            </a:endParaRPr>
          </a:p>
        </p:txBody>
      </p:sp>
      <p:sp>
        <p:nvSpPr>
          <p:cNvPr id="3" name="Content Placeholder 2">
            <a:extLst>
              <a:ext uri="{FF2B5EF4-FFF2-40B4-BE49-F238E27FC236}">
                <a16:creationId xmlns:a16="http://schemas.microsoft.com/office/drawing/2014/main" id="{F70C91BE-857F-4CCD-A32F-A50631A94B41}"/>
              </a:ext>
            </a:extLst>
          </p:cNvPr>
          <p:cNvSpPr>
            <a:spLocks noGrp="1"/>
          </p:cNvSpPr>
          <p:nvPr>
            <p:ph idx="1"/>
          </p:nvPr>
        </p:nvSpPr>
        <p:spPr>
          <a:xfrm>
            <a:off x="581193" y="2438399"/>
            <a:ext cx="3415074" cy="3564467"/>
          </a:xfrm>
        </p:spPr>
        <p:txBody>
          <a:bodyPr>
            <a:normAutofit/>
          </a:bodyPr>
          <a:lstStyle/>
          <a:p>
            <a:pPr>
              <a:lnSpc>
                <a:spcPct val="90000"/>
              </a:lnSpc>
            </a:pPr>
            <a:r>
              <a:rPr lang="en-CA">
                <a:solidFill>
                  <a:srgbClr val="FFFFFF"/>
                </a:solidFill>
              </a:rPr>
              <a:t>“We demanded that the chain switch to controlled-atmosphere killing of chickens in place of its current slaughter method, in which the birds are shocked, shackled, and hung upside down before their throats are slit. This method leaves many chickens conscious and able to feel pain when they hit the defeathering tanks—where they’re scalded to death”.</a:t>
            </a:r>
            <a:endParaRPr lang="en-US">
              <a:solidFill>
                <a:srgbClr val="FFFFFF"/>
              </a:solidFill>
            </a:endParaRPr>
          </a:p>
        </p:txBody>
      </p:sp>
    </p:spTree>
    <p:extLst>
      <p:ext uri="{BB962C8B-B14F-4D97-AF65-F5344CB8AC3E}">
        <p14:creationId xmlns:p14="http://schemas.microsoft.com/office/powerpoint/2010/main" val="58764684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1259A422-0023-4292-8200-E080556F30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5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id="{A2413CA5-4739-4BC9-8BB3-B0A4928D31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101" name="Picture 2" descr="Noah Cyrus underwater tank">
            <a:extLst>
              <a:ext uri="{FF2B5EF4-FFF2-40B4-BE49-F238E27FC236}">
                <a16:creationId xmlns:a16="http://schemas.microsoft.com/office/drawing/2014/main" id="{6C1C32AD-E9F3-4651-8C00-B7F601D700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467" y="1302512"/>
            <a:ext cx="10905066" cy="42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49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36F6DB7-CF8D-494A-82F6-13B58DCA98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0B7E5194-6E82-4A44-99C3-FE7D87F341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880E5C91-3840-45CD-9550-6827663152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5034" y="619125"/>
            <a:ext cx="7499291"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074" name="Picture 2" descr="https://upload.wikimedia.org/wikipedia/commons/c/ca/Dolphin_slaughter_in_Taiji_Japan.jpg">
            <a:extLst>
              <a:ext uri="{FF2B5EF4-FFF2-40B4-BE49-F238E27FC236}">
                <a16:creationId xmlns:a16="http://schemas.microsoft.com/office/drawing/2014/main" id="{93D9B78B-7529-4400-B6CA-ADDDB0C21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800" y="1128083"/>
            <a:ext cx="6866506" cy="46005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11A1F6-0D00-4994-9E7B-ECE941E2B34C}"/>
              </a:ext>
            </a:extLst>
          </p:cNvPr>
          <p:cNvSpPr>
            <a:spLocks noGrp="1"/>
          </p:cNvSpPr>
          <p:nvPr>
            <p:ph type="title"/>
          </p:nvPr>
        </p:nvSpPr>
        <p:spPr>
          <a:xfrm>
            <a:off x="764110" y="826346"/>
            <a:ext cx="3171905" cy="1013800"/>
          </a:xfrm>
        </p:spPr>
        <p:txBody>
          <a:bodyPr>
            <a:normAutofit/>
          </a:bodyPr>
          <a:lstStyle/>
          <a:p>
            <a:r>
              <a:rPr lang="en-CA" sz="2400">
                <a:solidFill>
                  <a:srgbClr val="FFFFFF"/>
                </a:solidFill>
              </a:rPr>
              <a:t>THE COVE (2009)</a:t>
            </a:r>
            <a:endParaRPr lang="en-US" sz="2400">
              <a:solidFill>
                <a:srgbClr val="FFFFFF"/>
              </a:solidFill>
            </a:endParaRPr>
          </a:p>
        </p:txBody>
      </p:sp>
      <p:sp>
        <p:nvSpPr>
          <p:cNvPr id="3" name="Content Placeholder 2">
            <a:extLst>
              <a:ext uri="{FF2B5EF4-FFF2-40B4-BE49-F238E27FC236}">
                <a16:creationId xmlns:a16="http://schemas.microsoft.com/office/drawing/2014/main" id="{E3146669-25AC-4C3D-9EE1-291409FF3A58}"/>
              </a:ext>
            </a:extLst>
          </p:cNvPr>
          <p:cNvSpPr>
            <a:spLocks noGrp="1"/>
          </p:cNvSpPr>
          <p:nvPr>
            <p:ph idx="1"/>
          </p:nvPr>
        </p:nvSpPr>
        <p:spPr>
          <a:xfrm>
            <a:off x="764110" y="2052084"/>
            <a:ext cx="3033249" cy="3856229"/>
          </a:xfrm>
        </p:spPr>
        <p:txBody>
          <a:bodyPr anchor="t">
            <a:normAutofit/>
          </a:bodyPr>
          <a:lstStyle/>
          <a:p>
            <a:r>
              <a:rPr lang="en-CA" sz="1600">
                <a:solidFill>
                  <a:srgbClr val="FFFFFF"/>
                </a:solidFill>
              </a:rPr>
              <a:t>This documentary covered the slaughtering of dolphins in Japan, which has been deemed cruel and unnecessary </a:t>
            </a:r>
            <a:endParaRPr lang="en-US" sz="1600">
              <a:solidFill>
                <a:srgbClr val="FFFFFF"/>
              </a:solidFill>
            </a:endParaRPr>
          </a:p>
        </p:txBody>
      </p:sp>
    </p:spTree>
    <p:extLst>
      <p:ext uri="{BB962C8B-B14F-4D97-AF65-F5344CB8AC3E}">
        <p14:creationId xmlns:p14="http://schemas.microsoft.com/office/powerpoint/2010/main" val="92190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1D4AE98-B43D-4459-B789-778F8DFB09B3}"/>
              </a:ext>
            </a:extLst>
          </p:cNvPr>
          <p:cNvSpPr>
            <a:spLocks noGrp="1"/>
          </p:cNvSpPr>
          <p:nvPr>
            <p:ph type="title"/>
          </p:nvPr>
        </p:nvSpPr>
        <p:spPr>
          <a:xfrm>
            <a:off x="4449934" y="702156"/>
            <a:ext cx="7157865" cy="1013800"/>
          </a:xfrm>
        </p:spPr>
        <p:txBody>
          <a:bodyPr>
            <a:normAutofit/>
          </a:bodyPr>
          <a:lstStyle/>
          <a:p>
            <a:r>
              <a:rPr lang="en-CA">
                <a:solidFill>
                  <a:schemeClr val="accent1"/>
                </a:solidFill>
              </a:rPr>
              <a:t>tweens</a:t>
            </a:r>
            <a:endParaRPr lang="en-US">
              <a:solidFill>
                <a:schemeClr val="accent1"/>
              </a:solidFill>
            </a:endParaRPr>
          </a:p>
        </p:txBody>
      </p:sp>
      <p:pic>
        <p:nvPicPr>
          <p:cNvPr id="4" name="Picture 4">
            <a:extLst>
              <a:ext uri="{FF2B5EF4-FFF2-40B4-BE49-F238E27FC236}">
                <a16:creationId xmlns:a16="http://schemas.microsoft.com/office/drawing/2014/main" id="{45DC0A40-32B8-416E-A79D-1D06A2E1ABE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1704" r="2" b="2"/>
          <a:stretch/>
        </p:blipFill>
        <p:spPr>
          <a:xfrm>
            <a:off x="20" y="10"/>
            <a:ext cx="4131713" cy="6857989"/>
          </a:xfrm>
          <a:prstGeom prst="rect">
            <a:avLst/>
          </a:prstGeom>
        </p:spPr>
      </p:pic>
      <p:sp>
        <p:nvSpPr>
          <p:cNvPr id="12" name="Rectangle 1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FC66F"/>
          </a:solidFill>
          <a:ln>
            <a:solidFill>
              <a:srgbClr val="FFC66F"/>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490E691-EB1D-4280-999A-0995F7F5546A}"/>
              </a:ext>
            </a:extLst>
          </p:cNvPr>
          <p:cNvSpPr>
            <a:spLocks noGrp="1"/>
          </p:cNvSpPr>
          <p:nvPr>
            <p:ph idx="1"/>
          </p:nvPr>
        </p:nvSpPr>
        <p:spPr>
          <a:xfrm>
            <a:off x="4449934" y="1896533"/>
            <a:ext cx="7157866" cy="3962266"/>
          </a:xfrm>
        </p:spPr>
        <p:txBody>
          <a:bodyPr>
            <a:normAutofit/>
          </a:bodyPr>
          <a:lstStyle/>
          <a:p>
            <a:pPr>
              <a:buClr>
                <a:srgbClr val="FFC66F"/>
              </a:buClr>
            </a:pPr>
            <a:r>
              <a:rPr lang="en-CA"/>
              <a:t>Young girls and boys between the ages of 8 and 13</a:t>
            </a:r>
          </a:p>
          <a:p>
            <a:pPr>
              <a:buClr>
                <a:srgbClr val="FFC66F"/>
              </a:buClr>
            </a:pPr>
            <a:r>
              <a:rPr lang="en-CA"/>
              <a:t>There is a large shift in parenting for tweens </a:t>
            </a:r>
          </a:p>
          <a:p>
            <a:pPr>
              <a:buClr>
                <a:srgbClr val="FFC66F"/>
              </a:buClr>
            </a:pPr>
            <a:r>
              <a:rPr lang="en-CA"/>
              <a:t>Children are more socially relevant than ever before </a:t>
            </a:r>
          </a:p>
          <a:p>
            <a:pPr>
              <a:buClr>
                <a:srgbClr val="FFC66F"/>
              </a:buClr>
            </a:pPr>
            <a:r>
              <a:rPr lang="en-CA"/>
              <a:t>They express individuality at an earlier age </a:t>
            </a:r>
          </a:p>
          <a:p>
            <a:pPr>
              <a:buClr>
                <a:srgbClr val="FFC66F"/>
              </a:buClr>
            </a:pPr>
            <a:r>
              <a:rPr lang="en-CA"/>
              <a:t>They influence consumer choices in the family </a:t>
            </a:r>
          </a:p>
          <a:p>
            <a:pPr>
              <a:buClr>
                <a:srgbClr val="FFC66F"/>
              </a:buClr>
            </a:pPr>
            <a:r>
              <a:rPr lang="en-CA"/>
              <a:t>There is a hyper-sexualization of girls at younger ages </a:t>
            </a:r>
          </a:p>
        </p:txBody>
      </p:sp>
    </p:spTree>
    <p:extLst>
      <p:ext uri="{BB962C8B-B14F-4D97-AF65-F5344CB8AC3E}">
        <p14:creationId xmlns:p14="http://schemas.microsoft.com/office/powerpoint/2010/main" val="405587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1623-B60D-4C18-980A-45157759F1A1}"/>
              </a:ext>
            </a:extLst>
          </p:cNvPr>
          <p:cNvSpPr>
            <a:spLocks noGrp="1"/>
          </p:cNvSpPr>
          <p:nvPr>
            <p:ph type="title"/>
          </p:nvPr>
        </p:nvSpPr>
        <p:spPr>
          <a:xfrm>
            <a:off x="581192" y="702156"/>
            <a:ext cx="11029616" cy="1013800"/>
          </a:xfrm>
        </p:spPr>
        <p:txBody>
          <a:bodyPr>
            <a:normAutofit/>
          </a:bodyPr>
          <a:lstStyle/>
          <a:p>
            <a:r>
              <a:rPr lang="en-CA"/>
              <a:t>TWEEN BRANDS</a:t>
            </a:r>
            <a:endParaRPr lang="en-US"/>
          </a:p>
        </p:txBody>
      </p:sp>
      <p:sp>
        <p:nvSpPr>
          <p:cNvPr id="10" name="Rectangle 9">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descr="A group of people posing for a photo&#10;&#10;Description automatically generated">
            <a:extLst>
              <a:ext uri="{FF2B5EF4-FFF2-40B4-BE49-F238E27FC236}">
                <a16:creationId xmlns:a16="http://schemas.microsoft.com/office/drawing/2014/main" id="{AE734A12-68C1-40E2-B08E-5622D0014BD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2151"/>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61081E65-E654-4CC0-8FDA-825972D3786D}"/>
              </a:ext>
            </a:extLst>
          </p:cNvPr>
          <p:cNvSpPr>
            <a:spLocks noGrp="1"/>
          </p:cNvSpPr>
          <p:nvPr>
            <p:ph idx="1"/>
          </p:nvPr>
        </p:nvSpPr>
        <p:spPr>
          <a:xfrm>
            <a:off x="6335805" y="2180496"/>
            <a:ext cx="5275001" cy="4045683"/>
          </a:xfrm>
        </p:spPr>
        <p:txBody>
          <a:bodyPr>
            <a:normAutofit/>
          </a:bodyPr>
          <a:lstStyle/>
          <a:p>
            <a:r>
              <a:rPr lang="en-CA"/>
              <a:t>Hannah </a:t>
            </a:r>
            <a:r>
              <a:rPr lang="en-CA" err="1"/>
              <a:t>Montanna</a:t>
            </a:r>
            <a:r>
              <a:rPr lang="en-CA"/>
              <a:t> and </a:t>
            </a:r>
            <a:r>
              <a:rPr lang="en-CA" err="1"/>
              <a:t>iCarly</a:t>
            </a:r>
            <a:r>
              <a:rPr lang="en-CA"/>
              <a:t> have featured tween lifestyles and have a large market share</a:t>
            </a:r>
          </a:p>
          <a:p>
            <a:r>
              <a:rPr lang="en-CA"/>
              <a:t>La Senza added a line for </a:t>
            </a:r>
            <a:r>
              <a:rPr lang="en-CA" err="1"/>
              <a:t>LaSenza</a:t>
            </a:r>
            <a:r>
              <a:rPr lang="en-CA"/>
              <a:t> Girls</a:t>
            </a:r>
            <a:endParaRPr lang="en-US"/>
          </a:p>
        </p:txBody>
      </p:sp>
    </p:spTree>
    <p:extLst>
      <p:ext uri="{BB962C8B-B14F-4D97-AF65-F5344CB8AC3E}">
        <p14:creationId xmlns:p14="http://schemas.microsoft.com/office/powerpoint/2010/main" val="344482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57AA2F4-DC2F-456C-B81D-5A5E4B25387D}"/>
              </a:ext>
            </a:extLst>
          </p:cNvPr>
          <p:cNvSpPr>
            <a:spLocks noGrp="1"/>
          </p:cNvSpPr>
          <p:nvPr>
            <p:ph type="title"/>
          </p:nvPr>
        </p:nvSpPr>
        <p:spPr>
          <a:xfrm>
            <a:off x="4401850" y="702156"/>
            <a:ext cx="7208958" cy="1013800"/>
          </a:xfrm>
        </p:spPr>
        <p:txBody>
          <a:bodyPr>
            <a:normAutofit/>
          </a:bodyPr>
          <a:lstStyle/>
          <a:p>
            <a:r>
              <a:rPr lang="en-CA">
                <a:solidFill>
                  <a:srgbClr val="FFFFFF"/>
                </a:solidFill>
              </a:rPr>
              <a:t>Sexualization of children </a:t>
            </a:r>
            <a:endParaRPr lang="en-US">
              <a:solidFill>
                <a:srgbClr val="FFFFFF"/>
              </a:solidFill>
            </a:endParaRPr>
          </a:p>
        </p:txBody>
      </p:sp>
      <p:grpSp>
        <p:nvGrpSpPr>
          <p:cNvPr id="13" name="Group 12">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Graphic 4" descr="Television with solid fill">
            <a:extLst>
              <a:ext uri="{FF2B5EF4-FFF2-40B4-BE49-F238E27FC236}">
                <a16:creationId xmlns:a16="http://schemas.microsoft.com/office/drawing/2014/main" id="{59DE056F-56E6-4E6D-BD2E-836B0BFEC5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491" y="1904834"/>
            <a:ext cx="3036818" cy="3036818"/>
          </a:xfrm>
          <a:prstGeom prst="rect">
            <a:avLst/>
          </a:prstGeom>
        </p:spPr>
      </p:pic>
      <p:sp>
        <p:nvSpPr>
          <p:cNvPr id="3" name="Content Placeholder 2">
            <a:extLst>
              <a:ext uri="{FF2B5EF4-FFF2-40B4-BE49-F238E27FC236}">
                <a16:creationId xmlns:a16="http://schemas.microsoft.com/office/drawing/2014/main" id="{C4489B73-B7AB-45F0-B2CF-54C3618F6E58}"/>
              </a:ext>
            </a:extLst>
          </p:cNvPr>
          <p:cNvSpPr>
            <a:spLocks noGrp="1"/>
          </p:cNvSpPr>
          <p:nvPr>
            <p:ph idx="1"/>
          </p:nvPr>
        </p:nvSpPr>
        <p:spPr>
          <a:xfrm>
            <a:off x="4401849" y="2180496"/>
            <a:ext cx="7208957" cy="4045683"/>
          </a:xfrm>
        </p:spPr>
        <p:txBody>
          <a:bodyPr>
            <a:normAutofit/>
          </a:bodyPr>
          <a:lstStyle/>
          <a:p>
            <a:r>
              <a:rPr lang="en-CA"/>
              <a:t>The fashion industry geared their products to adult women, but increasingly have expanded popular and products to appeal to a younger demographic </a:t>
            </a:r>
          </a:p>
          <a:p>
            <a:r>
              <a:rPr lang="en-CA"/>
              <a:t>One British survey noted that more young girls aspired to be fashion models rather than doctors or teachers.</a:t>
            </a:r>
          </a:p>
          <a:p>
            <a:r>
              <a:rPr lang="en-CA" err="1"/>
              <a:t>Macrosociologists</a:t>
            </a:r>
            <a:r>
              <a:rPr lang="en-CA"/>
              <a:t> would attribute this trend to the lack of self-esteem in young girls and the social value placed on physical beauty. </a:t>
            </a:r>
          </a:p>
          <a:p>
            <a:r>
              <a:rPr lang="en-CA"/>
              <a:t>Beauty is $445 billion dollar industry </a:t>
            </a:r>
            <a:endParaRPr lang="en-US"/>
          </a:p>
        </p:txBody>
      </p:sp>
    </p:spTree>
    <p:extLst>
      <p:ext uri="{BB962C8B-B14F-4D97-AF65-F5344CB8AC3E}">
        <p14:creationId xmlns:p14="http://schemas.microsoft.com/office/powerpoint/2010/main" val="5848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22B5-984D-4BCE-9CD5-B248372AA462}"/>
              </a:ext>
            </a:extLst>
          </p:cNvPr>
          <p:cNvSpPr>
            <a:spLocks noGrp="1"/>
          </p:cNvSpPr>
          <p:nvPr>
            <p:ph type="title"/>
          </p:nvPr>
        </p:nvSpPr>
        <p:spPr/>
        <p:txBody>
          <a:bodyPr/>
          <a:lstStyle/>
          <a:p>
            <a:r>
              <a:rPr lang="en-US"/>
              <a:t>ARTICLE</a:t>
            </a:r>
          </a:p>
        </p:txBody>
      </p:sp>
      <p:sp>
        <p:nvSpPr>
          <p:cNvPr id="3" name="Content Placeholder 2">
            <a:extLst>
              <a:ext uri="{FF2B5EF4-FFF2-40B4-BE49-F238E27FC236}">
                <a16:creationId xmlns:a16="http://schemas.microsoft.com/office/drawing/2014/main" id="{CB2BD34A-1C55-4567-88CD-95EE84501A61}"/>
              </a:ext>
            </a:extLst>
          </p:cNvPr>
          <p:cNvSpPr>
            <a:spLocks noGrp="1"/>
          </p:cNvSpPr>
          <p:nvPr>
            <p:ph idx="1"/>
          </p:nvPr>
        </p:nvSpPr>
        <p:spPr/>
        <p:txBody>
          <a:bodyPr/>
          <a:lstStyle/>
          <a:p>
            <a:r>
              <a:rPr lang="en-US" dirty="0"/>
              <a:t>Read the following: </a:t>
            </a:r>
          </a:p>
          <a:p>
            <a:r>
              <a:rPr lang="en-US" dirty="0">
                <a:hlinkClick r:id="rId2"/>
              </a:rPr>
              <a:t>https://medium.com/@stella.monforte/the-sexualisation-of-children-in-contemporary-media-d6b9aac9d822</a:t>
            </a:r>
            <a:endParaRPr lang="en-US" dirty="0"/>
          </a:p>
          <a:p>
            <a:r>
              <a:rPr lang="en-US" dirty="0"/>
              <a:t>We will watch the videos together after you finish reading </a:t>
            </a:r>
          </a:p>
        </p:txBody>
      </p:sp>
    </p:spTree>
    <p:extLst>
      <p:ext uri="{BB962C8B-B14F-4D97-AF65-F5344CB8AC3E}">
        <p14:creationId xmlns:p14="http://schemas.microsoft.com/office/powerpoint/2010/main" val="293047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thylane blondeau french vogue">
            <a:extLst>
              <a:ext uri="{FF2B5EF4-FFF2-40B4-BE49-F238E27FC236}">
                <a16:creationId xmlns:a16="http://schemas.microsoft.com/office/drawing/2014/main" id="{956DBBE3-45B1-43D3-B17F-933D92437F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6138"/>
          <a:stretch/>
        </p:blipFill>
        <p:spPr bwMode="auto">
          <a:xfrm>
            <a:off x="8051799"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534C50-A29B-457E-A954-188F2645245A}"/>
              </a:ext>
            </a:extLst>
          </p:cNvPr>
          <p:cNvSpPr>
            <a:spLocks noGrp="1"/>
          </p:cNvSpPr>
          <p:nvPr>
            <p:ph type="title"/>
          </p:nvPr>
        </p:nvSpPr>
        <p:spPr>
          <a:xfrm>
            <a:off x="581192" y="702156"/>
            <a:ext cx="11029616" cy="1013800"/>
          </a:xfrm>
        </p:spPr>
        <p:txBody>
          <a:bodyPr>
            <a:normAutofit/>
          </a:bodyPr>
          <a:lstStyle/>
          <a:p>
            <a:r>
              <a:rPr lang="en-CA"/>
              <a:t>THYLANE BLONDEAU</a:t>
            </a:r>
            <a:endParaRPr lang="en-US"/>
          </a:p>
        </p:txBody>
      </p:sp>
      <p:sp>
        <p:nvSpPr>
          <p:cNvPr id="3" name="Content Placeholder 2">
            <a:extLst>
              <a:ext uri="{FF2B5EF4-FFF2-40B4-BE49-F238E27FC236}">
                <a16:creationId xmlns:a16="http://schemas.microsoft.com/office/drawing/2014/main" id="{A713161E-88F9-4E89-BF57-ABEA605E6DC0}"/>
              </a:ext>
            </a:extLst>
          </p:cNvPr>
          <p:cNvSpPr>
            <a:spLocks noGrp="1"/>
          </p:cNvSpPr>
          <p:nvPr>
            <p:ph idx="1"/>
          </p:nvPr>
        </p:nvSpPr>
        <p:spPr>
          <a:xfrm>
            <a:off x="581192" y="2180496"/>
            <a:ext cx="7225075" cy="3678303"/>
          </a:xfrm>
        </p:spPr>
        <p:txBody>
          <a:bodyPr>
            <a:normAutofit/>
          </a:bodyPr>
          <a:lstStyle/>
          <a:p>
            <a:r>
              <a:rPr lang="en-CA"/>
              <a:t>On the cover of French Vogue at 10 years old</a:t>
            </a:r>
          </a:p>
          <a:p>
            <a:r>
              <a:rPr lang="en-CA"/>
              <a:t>Provocative pose</a:t>
            </a:r>
          </a:p>
          <a:p>
            <a:r>
              <a:rPr lang="en-CA"/>
              <a:t>Women’s clothes and designer shoes</a:t>
            </a:r>
          </a:p>
          <a:p>
            <a:r>
              <a:rPr lang="en-CA"/>
              <a:t>Leopard print pillows and sheets</a:t>
            </a:r>
            <a:endParaRPr lang="en-US"/>
          </a:p>
        </p:txBody>
      </p:sp>
    </p:spTree>
    <p:extLst>
      <p:ext uri="{BB962C8B-B14F-4D97-AF65-F5344CB8AC3E}">
        <p14:creationId xmlns:p14="http://schemas.microsoft.com/office/powerpoint/2010/main" val="50777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074" name="Picture 2" descr="Related image">
            <a:extLst>
              <a:ext uri="{FF2B5EF4-FFF2-40B4-BE49-F238E27FC236}">
                <a16:creationId xmlns:a16="http://schemas.microsoft.com/office/drawing/2014/main" id="{47656BFF-29E9-400E-A973-0190C46333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1" r="30564" b="-1"/>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8B6D1F-1750-415E-BC0D-C2D9294823EA}"/>
              </a:ext>
            </a:extLst>
          </p:cNvPr>
          <p:cNvSpPr>
            <a:spLocks noGrp="1"/>
          </p:cNvSpPr>
          <p:nvPr>
            <p:ph type="title"/>
          </p:nvPr>
        </p:nvSpPr>
        <p:spPr>
          <a:xfrm>
            <a:off x="581192" y="702156"/>
            <a:ext cx="11029616" cy="1013800"/>
          </a:xfrm>
        </p:spPr>
        <p:txBody>
          <a:bodyPr>
            <a:normAutofit/>
          </a:bodyPr>
          <a:lstStyle/>
          <a:p>
            <a:r>
              <a:rPr lang="en-CA"/>
              <a:t>Girls on edge</a:t>
            </a:r>
            <a:endParaRPr lang="en-US"/>
          </a:p>
        </p:txBody>
      </p:sp>
      <p:sp>
        <p:nvSpPr>
          <p:cNvPr id="3" name="Content Placeholder 2">
            <a:extLst>
              <a:ext uri="{FF2B5EF4-FFF2-40B4-BE49-F238E27FC236}">
                <a16:creationId xmlns:a16="http://schemas.microsoft.com/office/drawing/2014/main" id="{2CB26913-B445-42D4-AAF9-EB2F63F71DE7}"/>
              </a:ext>
            </a:extLst>
          </p:cNvPr>
          <p:cNvSpPr>
            <a:spLocks noGrp="1"/>
          </p:cNvSpPr>
          <p:nvPr>
            <p:ph idx="1"/>
          </p:nvPr>
        </p:nvSpPr>
        <p:spPr>
          <a:xfrm>
            <a:off x="6335805" y="2180496"/>
            <a:ext cx="5275001" cy="4045683"/>
          </a:xfrm>
        </p:spPr>
        <p:txBody>
          <a:bodyPr>
            <a:normAutofit/>
          </a:bodyPr>
          <a:lstStyle/>
          <a:p>
            <a:r>
              <a:rPr lang="en-CA"/>
              <a:t>Society’s acceptance of increasingly sexualized female role models has created an environment where girls are valued almost exclusively for their physical appearance </a:t>
            </a:r>
          </a:p>
          <a:p>
            <a:r>
              <a:rPr lang="en-CA"/>
              <a:t>As a result of these social values and attitudes, a growing number of girls are anxious about conforming to a narrowly defined ideal</a:t>
            </a:r>
          </a:p>
          <a:p>
            <a:r>
              <a:rPr lang="en-CA"/>
              <a:t>Girls as young as 5 or 6 are trying to control their weight </a:t>
            </a:r>
          </a:p>
          <a:p>
            <a:r>
              <a:rPr lang="en-CA"/>
              <a:t>Some social scientists attribute the rise of eating disorders to the images that women and girls see in the media </a:t>
            </a:r>
            <a:endParaRPr lang="en-US"/>
          </a:p>
        </p:txBody>
      </p:sp>
    </p:spTree>
    <p:extLst>
      <p:ext uri="{BB962C8B-B14F-4D97-AF65-F5344CB8AC3E}">
        <p14:creationId xmlns:p14="http://schemas.microsoft.com/office/powerpoint/2010/main" val="15677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F5350CC-2F20-43D4-83A6-1E9E7CA7037F}"/>
              </a:ext>
            </a:extLst>
          </p:cNvPr>
          <p:cNvSpPr>
            <a:spLocks noGrp="1"/>
          </p:cNvSpPr>
          <p:nvPr>
            <p:ph type="title"/>
          </p:nvPr>
        </p:nvSpPr>
        <p:spPr>
          <a:xfrm>
            <a:off x="4449934" y="702156"/>
            <a:ext cx="7157865" cy="1013800"/>
          </a:xfrm>
        </p:spPr>
        <p:txBody>
          <a:bodyPr>
            <a:normAutofit/>
          </a:bodyPr>
          <a:lstStyle/>
          <a:p>
            <a:r>
              <a:rPr lang="en-CA">
                <a:solidFill>
                  <a:schemeClr val="accent1"/>
                </a:solidFill>
              </a:rPr>
              <a:t>Delayed transitions</a:t>
            </a:r>
            <a:endParaRPr lang="en-US">
              <a:solidFill>
                <a:schemeClr val="accent1"/>
              </a:solidFill>
            </a:endParaRPr>
          </a:p>
        </p:txBody>
      </p:sp>
      <p:pic>
        <p:nvPicPr>
          <p:cNvPr id="5" name="Picture 4" descr="Heart and house paper cut-out on a white wood background">
            <a:extLst>
              <a:ext uri="{FF2B5EF4-FFF2-40B4-BE49-F238E27FC236}">
                <a16:creationId xmlns:a16="http://schemas.microsoft.com/office/drawing/2014/main" id="{88A60C46-A9A6-4B7F-967B-4CBD0E337DE0}"/>
              </a:ext>
            </a:extLst>
          </p:cNvPr>
          <p:cNvPicPr>
            <a:picLocks noChangeAspect="1"/>
          </p:cNvPicPr>
          <p:nvPr/>
        </p:nvPicPr>
        <p:blipFill rotWithShape="1">
          <a:blip r:embed="rId2"/>
          <a:srcRect l="8337" r="51451" b="4"/>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AB574C"/>
          </a:solidFill>
          <a:ln>
            <a:solidFill>
              <a:srgbClr val="AB574C"/>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553A744-EB2B-4AEE-AE3D-AD0B3D41D6D4}"/>
              </a:ext>
            </a:extLst>
          </p:cNvPr>
          <p:cNvSpPr>
            <a:spLocks noGrp="1"/>
          </p:cNvSpPr>
          <p:nvPr>
            <p:ph idx="1"/>
          </p:nvPr>
        </p:nvSpPr>
        <p:spPr>
          <a:xfrm>
            <a:off x="4449934" y="1896533"/>
            <a:ext cx="7157866" cy="3962266"/>
          </a:xfrm>
        </p:spPr>
        <p:txBody>
          <a:bodyPr>
            <a:normAutofit/>
          </a:bodyPr>
          <a:lstStyle/>
          <a:p>
            <a:pPr>
              <a:buClr>
                <a:srgbClr val="AB574C"/>
              </a:buClr>
            </a:pPr>
            <a:r>
              <a:rPr lang="en-CA"/>
              <a:t>Traditionally, young adulthood was seen as a period in which individuals became less dependent on their parents emotionally, a time where they would build their own career, establish romantic relationships,  and grow into fully functioning and contributing members of society. </a:t>
            </a:r>
          </a:p>
          <a:p>
            <a:pPr>
              <a:buClr>
                <a:srgbClr val="AB574C"/>
              </a:buClr>
            </a:pPr>
            <a:r>
              <a:rPr lang="en-CA"/>
              <a:t>There is a delayed transition now as young adults take longer to leave the home, or do not return to it</a:t>
            </a:r>
          </a:p>
          <a:p>
            <a:pPr>
              <a:buClr>
                <a:srgbClr val="AB574C"/>
              </a:buClr>
            </a:pPr>
            <a:r>
              <a:rPr lang="en-CA"/>
              <a:t>Young adults are getting married later and having fewer children, so they have less pressure to leave home and greater financial opportunities if they live at home longer </a:t>
            </a:r>
            <a:endParaRPr lang="en-US"/>
          </a:p>
        </p:txBody>
      </p:sp>
    </p:spTree>
    <p:extLst>
      <p:ext uri="{BB962C8B-B14F-4D97-AF65-F5344CB8AC3E}">
        <p14:creationId xmlns:p14="http://schemas.microsoft.com/office/powerpoint/2010/main" val="93750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FB2496C-5EE1-4EDA-BEF4-E26E54CE09D0}"/>
              </a:ext>
            </a:extLst>
          </p:cNvPr>
          <p:cNvSpPr>
            <a:spLocks noGrp="1"/>
          </p:cNvSpPr>
          <p:nvPr>
            <p:ph type="title"/>
          </p:nvPr>
        </p:nvSpPr>
        <p:spPr>
          <a:xfrm>
            <a:off x="8369643" y="1037967"/>
            <a:ext cx="3054091" cy="4709131"/>
          </a:xfrm>
        </p:spPr>
        <p:txBody>
          <a:bodyPr anchor="ctr">
            <a:normAutofit/>
          </a:bodyPr>
          <a:lstStyle/>
          <a:p>
            <a:r>
              <a:rPr lang="en-CA">
                <a:solidFill>
                  <a:srgbClr val="FFFEFF"/>
                </a:solidFill>
              </a:rPr>
              <a:t>5 factors that enable young people to make the transition into adulthood</a:t>
            </a:r>
            <a:endParaRPr lang="en-US">
              <a:solidFill>
                <a:srgbClr val="FFFEFF"/>
              </a:solidFill>
            </a:endParaRPr>
          </a:p>
        </p:txBody>
      </p:sp>
      <p:graphicFrame>
        <p:nvGraphicFramePr>
          <p:cNvPr id="5" name="Content Placeholder 2">
            <a:extLst>
              <a:ext uri="{FF2B5EF4-FFF2-40B4-BE49-F238E27FC236}">
                <a16:creationId xmlns:a16="http://schemas.microsoft.com/office/drawing/2014/main" id="{F2D068B5-BE43-4B46-9A75-9D947C1C4322}"/>
              </a:ext>
            </a:extLst>
          </p:cNvPr>
          <p:cNvGraphicFramePr>
            <a:graphicFrameLocks noGrp="1"/>
          </p:cNvGraphicFramePr>
          <p:nvPr>
            <p:ph idx="1"/>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896661"/>
      </p:ext>
    </p:extLst>
  </p:cSld>
  <p:clrMapOvr>
    <a:masterClrMapping/>
  </p:clrMapOvr>
</p:sld>
</file>

<file path=ppt/theme/theme1.xml><?xml version="1.0" encoding="utf-8"?>
<a:theme xmlns:a="http://schemas.openxmlformats.org/drawingml/2006/main" name="Dividen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18</TotalTime>
  <Words>725</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Gill Sans MT</vt:lpstr>
      <vt:lpstr>Wingdings 2</vt:lpstr>
      <vt:lpstr>Dividend</vt:lpstr>
      <vt:lpstr>UNIT 3: SOCIAL TRENDS </vt:lpstr>
      <vt:lpstr>tweens</vt:lpstr>
      <vt:lpstr>TWEEN BRANDS</vt:lpstr>
      <vt:lpstr>Sexualization of children </vt:lpstr>
      <vt:lpstr>ARTICLE</vt:lpstr>
      <vt:lpstr>THYLANE BLONDEAU</vt:lpstr>
      <vt:lpstr>Girls on edge</vt:lpstr>
      <vt:lpstr>Delayed transitions</vt:lpstr>
      <vt:lpstr>5 factors that enable young people to make the transition into adulthood</vt:lpstr>
      <vt:lpstr>CONSUMERISM</vt:lpstr>
      <vt:lpstr>Ethical consumption</vt:lpstr>
      <vt:lpstr>PowerPoint Presentation</vt:lpstr>
      <vt:lpstr>Why ethical consumption?</vt:lpstr>
      <vt:lpstr>Canada goose sourcing information</vt:lpstr>
      <vt:lpstr>PowerPoint Presentation</vt:lpstr>
      <vt:lpstr>PETA TO MCDONALDS </vt:lpstr>
      <vt:lpstr>PowerPoint Presentation</vt:lpstr>
      <vt:lpstr>THE COVE (2009)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SOCIAL TRENDS </dc:title>
  <dc:creator>Julie Bamford</dc:creator>
  <cp:lastModifiedBy>Julie Bamford</cp:lastModifiedBy>
  <cp:revision>1</cp:revision>
  <dcterms:created xsi:type="dcterms:W3CDTF">2024-02-02T17:55:24Z</dcterms:created>
  <dcterms:modified xsi:type="dcterms:W3CDTF">2024-02-02T18:13:40Z</dcterms:modified>
</cp:coreProperties>
</file>