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2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embeddedFontLs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Libre Franklin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2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8000"/>
              <a:buFont typeface="Bookman Old Style"/>
              <a:buNone/>
              <a:defRPr sz="8000">
                <a:solidFill>
                  <a:srgbClr val="FEFEFE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17" name="Google Shape;17;p2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5458984" y="812799"/>
            <a:ext cx="5928344" cy="5294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body" idx="2"/>
          </p:nvPr>
        </p:nvSpPr>
        <p:spPr>
          <a:xfrm>
            <a:off x="643465" y="3043050"/>
            <a:ext cx="3517567" cy="306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dt" idx="10"/>
          </p:nvPr>
        </p:nvSpPr>
        <p:spPr>
          <a:xfrm>
            <a:off x="643464" y="6446520"/>
            <a:ext cx="35175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ftr" idx="11"/>
          </p:nvPr>
        </p:nvSpPr>
        <p:spPr>
          <a:xfrm>
            <a:off x="5458983" y="6446520"/>
            <a:ext cx="533401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2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lvl="1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lvl="2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lvl="3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lvl="4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lvl="5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lvl="6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lvl="7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lvl="8" indent="0" algn="l">
              <a:spcBef>
                <a:spcPts val="0"/>
              </a:spcBef>
              <a:buNone/>
              <a:defRPr sz="800" b="0" i="0" u="none" strike="noStrike" cap="non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3"/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3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57835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body" idx="1"/>
          </p:nvPr>
        </p:nvSpPr>
        <p:spPr>
          <a:xfrm>
            <a:off x="1097279" y="5715000"/>
            <a:ext cx="1011326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cxnSp>
        <p:nvCxnSpPr>
          <p:cNvPr id="45" name="Google Shape;45;p6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Bookman Old Style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cxnSp>
        <p:nvCxnSpPr>
          <p:cNvPr id="53" name="Google Shape;53;p7"/>
          <p:cNvCxnSpPr/>
          <p:nvPr/>
        </p:nvCxnSpPr>
        <p:spPr>
          <a:xfrm>
            <a:off x="1207658" y="4485132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7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body" idx="1"/>
          </p:nvPr>
        </p:nvSpPr>
        <p:spPr>
          <a:xfrm>
            <a:off x="1097280" y="2120900"/>
            <a:ext cx="4639736" cy="3748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2"/>
          </p:nvPr>
        </p:nvSpPr>
        <p:spPr>
          <a:xfrm>
            <a:off x="6515944" y="2120900"/>
            <a:ext cx="4639736" cy="3748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body" idx="2"/>
          </p:nvPr>
        </p:nvSpPr>
        <p:spPr>
          <a:xfrm>
            <a:off x="1097280" y="2958274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3"/>
          </p:nvPr>
        </p:nvSpPr>
        <p:spPr>
          <a:xfrm>
            <a:off x="6515944" y="2057400"/>
            <a:ext cx="4639736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body" idx="4"/>
          </p:nvPr>
        </p:nvSpPr>
        <p:spPr>
          <a:xfrm>
            <a:off x="6515944" y="2958273"/>
            <a:ext cx="4639736" cy="2910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2pPr>
            <a:lvl3pPr marL="1371600" lvl="2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3pPr>
            <a:lvl4pPr marL="1828800" lvl="3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4pPr>
            <a:lvl5pPr marL="2286000" lvl="4" indent="-3429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0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FEFEFE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FEFEFE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EFEFE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FEFEFE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2" name="Google Shape;12;p1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  <a:defRPr sz="4700" b="0" i="0" u="none" strike="noStrike" cap="none">
                <a:solidFill>
                  <a:srgbClr val="3F3F3F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4925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Calibri"/>
              <a:buChar char=" "/>
              <a:defRPr sz="19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marR="0" lvl="1" indent="-33655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3F3F3F"/>
              </a:buClr>
              <a:buSzPts val="1700"/>
              <a:buFont typeface="Calibri"/>
              <a:buChar char="◦"/>
              <a:defRPr sz="17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marR="0" lvl="2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marR="0" lvl="3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marR="0" lvl="4" indent="-3111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Calibri"/>
              <a:buChar char="◦"/>
              <a:defRPr sz="13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0" marR="0" lvl="1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0" marR="0" lvl="2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0" marR="0" lvl="3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0" marR="0" lvl="4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0" marR="0" lvl="5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0" marR="0" lvl="6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0" marR="0" lvl="7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0" marR="0" lvl="8" indent="0" algn="l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4" name="Google Shape;34;p4"/>
          <p:cNvCxnSpPr/>
          <p:nvPr/>
        </p:nvCxnSpPr>
        <p:spPr>
          <a:xfrm>
            <a:off x="1193532" y="1897380"/>
            <a:ext cx="996696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4"/>
          <p:cNvSpPr/>
          <p:nvPr/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dk1">
              <a:alpha val="84705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6" name="Google Shape;106;p14"/>
          <p:cNvSpPr txBox="1">
            <a:spLocks noGrp="1"/>
          </p:cNvSpPr>
          <p:nvPr>
            <p:ph type="ctrTitle"/>
          </p:nvPr>
        </p:nvSpPr>
        <p:spPr>
          <a:xfrm>
            <a:off x="4985517" y="3331444"/>
            <a:ext cx="6470692" cy="1229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Bookman Old Style"/>
              <a:buNone/>
            </a:pPr>
            <a:r>
              <a:rPr lang="en-US" sz="5400">
                <a:solidFill>
                  <a:schemeClr val="lt1"/>
                </a:solidFill>
              </a:rPr>
              <a:t>Careers</a:t>
            </a:r>
            <a:endParaRPr/>
          </a:p>
        </p:txBody>
      </p:sp>
      <p:cxnSp>
        <p:nvCxnSpPr>
          <p:cNvPr id="107" name="Google Shape;107;p14"/>
          <p:cNvCxnSpPr/>
          <p:nvPr/>
        </p:nvCxnSpPr>
        <p:spPr>
          <a:xfrm>
            <a:off x="5110211" y="4641183"/>
            <a:ext cx="6309360" cy="0"/>
          </a:xfrm>
          <a:prstGeom prst="straightConnector1">
            <a:avLst/>
          </a:prstGeom>
          <a:noFill/>
          <a:ln w="19050" cap="flat" cmpd="sng">
            <a:solidFill>
              <a:schemeClr val="accent1">
                <a:alpha val="89803"/>
              </a:scheme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4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21" name="Google Shape;221;p23" descr="Invest in education: The best sector is higher education"/>
          <p:cNvPicPr preferRelativeResize="0"/>
          <p:nvPr/>
        </p:nvPicPr>
        <p:blipFill rotWithShape="1">
          <a:blip r:embed="rId3">
            <a:alphaModFix/>
          </a:blip>
          <a:srcRect l="1610" r="5544" b="-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3"/>
          <p:cNvSpPr/>
          <p:nvPr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23" name="Google Shape;223;p23"/>
          <p:cNvSpPr txBox="1"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r>
              <a:rPr lang="en-US" sz="2800">
                <a:solidFill>
                  <a:srgbClr val="FFFFFF"/>
                </a:solidFill>
              </a:rPr>
              <a:t>4. Work on your sub-sections</a:t>
            </a:r>
            <a:endParaRPr sz="2800">
              <a:solidFill>
                <a:srgbClr val="FFFFFF"/>
              </a:solidFill>
            </a:endParaRPr>
          </a:p>
        </p:txBody>
      </p:sp>
      <p:cxnSp>
        <p:nvCxnSpPr>
          <p:cNvPr id="224" name="Google Shape;224;p23"/>
          <p:cNvCxnSpPr/>
          <p:nvPr/>
        </p:nvCxnSpPr>
        <p:spPr>
          <a:xfrm>
            <a:off x="1038277" y="2865016"/>
            <a:ext cx="29260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5" name="Google Shape;225;p23"/>
          <p:cNvSpPr txBox="1">
            <a:spLocks noGrp="1"/>
          </p:cNvSpPr>
          <p:nvPr>
            <p:ph type="body" idx="1"/>
          </p:nvPr>
        </p:nvSpPr>
        <p:spPr>
          <a:xfrm>
            <a:off x="948648" y="2978254"/>
            <a:ext cx="3153580" cy="244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/>
          </a:bodyPr>
          <a:lstStyle/>
          <a:p>
            <a:pPr marL="384048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Personal skills</a:t>
            </a:r>
            <a:endParaRPr/>
          </a:p>
          <a:p>
            <a:pPr marL="566928" lvl="2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rgbClr val="FFFFFF"/>
                </a:solidFill>
              </a:rPr>
              <a:t>Communication, time management, leadership, teamwork, flexibility, etc.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Education</a:t>
            </a:r>
            <a:endParaRPr/>
          </a:p>
          <a:p>
            <a:pPr marL="566928" lvl="2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rgbClr val="FFFFFF"/>
                </a:solidFill>
              </a:rPr>
              <a:t>Year range that you attended, where you attended and what you studied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Job experience</a:t>
            </a:r>
            <a:endParaRPr/>
          </a:p>
          <a:p>
            <a:pPr marL="566928" lvl="2" indent="-18288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Char char="⮚"/>
            </a:pPr>
            <a:r>
              <a:rPr lang="en-US" sz="1200">
                <a:solidFill>
                  <a:srgbClr val="FFFFFF"/>
                </a:solidFill>
              </a:rPr>
              <a:t>Year range that you were employed, where you worked, and what you did there</a:t>
            </a:r>
            <a:endParaRPr/>
          </a:p>
        </p:txBody>
      </p:sp>
      <p:sp>
        <p:nvSpPr>
          <p:cNvPr id="226" name="Google Shape;226;p23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32" name="Google Shape;232;p24" descr="916,876 BEST Attention IMAGES, STOCK PHOTOS &amp;amp; VECTORS | Adobe Stoc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3999" y="1881890"/>
            <a:ext cx="6583227" cy="2830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24"/>
          <p:cNvCxnSpPr/>
          <p:nvPr/>
        </p:nvCxnSpPr>
        <p:spPr>
          <a:xfrm>
            <a:off x="7898967" y="2246569"/>
            <a:ext cx="34747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4" name="Google Shape;234;p24"/>
          <p:cNvSpPr txBox="1">
            <a:spLocks noGrp="1"/>
          </p:cNvSpPr>
          <p:nvPr>
            <p:ph type="body" idx="1"/>
          </p:nvPr>
        </p:nvSpPr>
        <p:spPr>
          <a:xfrm>
            <a:off x="7898967" y="2347088"/>
            <a:ext cx="3690257" cy="3461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-US" sz="1300"/>
              <a:t> There are many variations of resumes and the order of sections within the resume 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-US" sz="1300"/>
              <a:t> For the most part, if you are still in school or a recent graduate, your resume will be in the order listed on the previous slide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-US" sz="1300"/>
              <a:t> However, when you’ve been out of school for a while, you would put the education section towards the end of the document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300"/>
              <a:buFont typeface="Noto Sans Symbols"/>
              <a:buChar char="⮚"/>
            </a:pPr>
            <a:r>
              <a:rPr lang="en-US" sz="1300"/>
              <a:t> In that case, the order might look </a:t>
            </a:r>
            <a:r>
              <a:rPr lang="en-US" sz="1300" i="1"/>
              <a:t>something</a:t>
            </a:r>
            <a:r>
              <a:rPr lang="en-US" sz="1300"/>
              <a:t> like: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</a:pPr>
            <a:r>
              <a:rPr lang="en-US" sz="1300"/>
              <a:t>1. Objective/Personal statement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</a:pPr>
            <a:r>
              <a:rPr lang="en-US" sz="1300"/>
              <a:t>2. Job experience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</a:pPr>
            <a:r>
              <a:rPr lang="en-US" sz="1300"/>
              <a:t>3. Education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00"/>
              <a:buChar char="◦"/>
            </a:pPr>
            <a:r>
              <a:rPr lang="en-US" sz="1300"/>
              <a:t>4. Skills</a:t>
            </a:r>
            <a:endParaRPr sz="1300"/>
          </a:p>
        </p:txBody>
      </p:sp>
      <p:sp>
        <p:nvSpPr>
          <p:cNvPr id="235" name="Google Shape;235;p24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5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41" name="Google Shape;241;p25" descr="Winners of 2020 Canadian HR Awards | Canadian HR Reporter"/>
          <p:cNvPicPr preferRelativeResize="0"/>
          <p:nvPr/>
        </p:nvPicPr>
        <p:blipFill rotWithShape="1">
          <a:blip r:embed="rId3">
            <a:alphaModFix/>
          </a:blip>
          <a:srcRect r="1" b="6206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5"/>
          <p:cNvSpPr/>
          <p:nvPr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43" name="Google Shape;243;p25"/>
          <p:cNvSpPr txBox="1"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r>
              <a:rPr lang="en-US" sz="2800">
                <a:solidFill>
                  <a:srgbClr val="FFFFFF"/>
                </a:solidFill>
              </a:rPr>
              <a:t>5. Consider adding ‘optional’ sections</a:t>
            </a:r>
            <a:endParaRPr sz="2800">
              <a:solidFill>
                <a:srgbClr val="FFFFFF"/>
              </a:solidFill>
            </a:endParaRPr>
          </a:p>
        </p:txBody>
      </p:sp>
      <p:cxnSp>
        <p:nvCxnSpPr>
          <p:cNvPr id="244" name="Google Shape;244;p25"/>
          <p:cNvCxnSpPr/>
          <p:nvPr/>
        </p:nvCxnSpPr>
        <p:spPr>
          <a:xfrm>
            <a:off x="1038277" y="2865016"/>
            <a:ext cx="29260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5" name="Google Shape;245;p25"/>
          <p:cNvSpPr txBox="1">
            <a:spLocks noGrp="1"/>
          </p:cNvSpPr>
          <p:nvPr>
            <p:ph type="body" idx="1"/>
          </p:nvPr>
        </p:nvSpPr>
        <p:spPr>
          <a:xfrm>
            <a:off x="948648" y="2978254"/>
            <a:ext cx="3153580" cy="244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These are only to be included if appropriate or relevant</a:t>
            </a:r>
            <a:endParaRPr/>
          </a:p>
          <a:p>
            <a:pPr marL="91440" lvl="0" indent="-1016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Sections may include - awards, volunteer work, certifications/licenses, hobbies/interests, languages, and so on.</a:t>
            </a:r>
            <a:endParaRPr/>
          </a:p>
          <a:p>
            <a:pPr marL="91440" lvl="0" indent="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00"/>
              <a:buNone/>
            </a:pPr>
            <a:endParaRPr sz="1600">
              <a:solidFill>
                <a:srgbClr val="FFFFFF"/>
              </a:solidFill>
            </a:endParaRPr>
          </a:p>
        </p:txBody>
      </p:sp>
      <p:sp>
        <p:nvSpPr>
          <p:cNvPr id="246" name="Google Shape;246;p25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A3A3A"/>
            </a:gs>
            <a:gs pos="65000">
              <a:schemeClr val="dk1"/>
            </a:gs>
            <a:gs pos="100000">
              <a:schemeClr val="dk1"/>
            </a:gs>
          </a:gsLst>
          <a:lin ang="16200000" scaled="0"/>
        </a:gra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6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3A3A3A"/>
              </a:gs>
              <a:gs pos="65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52" name="Google Shape;252;p26"/>
          <p:cNvSpPr txBox="1"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300"/>
              <a:buFont typeface="Bookman Old Style"/>
              <a:buNone/>
            </a:pPr>
            <a:r>
              <a:rPr lang="en-US" sz="4300"/>
              <a:t>What about references?</a:t>
            </a:r>
            <a:endParaRPr sz="4300"/>
          </a:p>
        </p:txBody>
      </p:sp>
      <p:cxnSp>
        <p:nvCxnSpPr>
          <p:cNvPr id="253" name="Google Shape;253;p26"/>
          <p:cNvCxnSpPr/>
          <p:nvPr/>
        </p:nvCxnSpPr>
        <p:spPr>
          <a:xfrm>
            <a:off x="4335022" y="1791298"/>
            <a:ext cx="0" cy="274320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4" name="Google Shape;254;p26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5" name="Google Shape;255;p26"/>
          <p:cNvGrpSpPr/>
          <p:nvPr/>
        </p:nvGrpSpPr>
        <p:grpSpPr>
          <a:xfrm>
            <a:off x="4648201" y="641859"/>
            <a:ext cx="6910387" cy="5047232"/>
            <a:chOff x="0" y="2096"/>
            <a:chExt cx="6910387" cy="5047232"/>
          </a:xfrm>
        </p:grpSpPr>
        <p:sp>
          <p:nvSpPr>
            <p:cNvPr id="256" name="Google Shape;256;p26"/>
            <p:cNvSpPr/>
            <p:nvPr/>
          </p:nvSpPr>
          <p:spPr>
            <a:xfrm>
              <a:off x="0" y="2096"/>
              <a:ext cx="6910387" cy="1062575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6"/>
            <p:cNvSpPr/>
            <p:nvPr/>
          </p:nvSpPr>
          <p:spPr>
            <a:xfrm>
              <a:off x="321428" y="241175"/>
              <a:ext cx="584416" cy="584416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6"/>
            <p:cNvSpPr/>
            <p:nvPr/>
          </p:nvSpPr>
          <p:spPr>
            <a:xfrm>
              <a:off x="1227274" y="2096"/>
              <a:ext cx="5683112" cy="1062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6"/>
            <p:cNvSpPr txBox="1"/>
            <p:nvPr/>
          </p:nvSpPr>
          <p:spPr>
            <a:xfrm>
              <a:off x="1227274" y="2096"/>
              <a:ext cx="5683112" cy="1062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450" tIns="112450" rIns="112450" bIns="112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Libre Franklin"/>
                <a:buNone/>
              </a:pPr>
              <a:r>
                <a:rPr lang="en-US" sz="1900" b="0" i="0" u="none" strike="noStrike" cap="none" dirty="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Including references on your resume is a thing of the past. You can put “References available upon request” at the end of a resume. </a:t>
              </a:r>
              <a:endParaRPr dirty="0"/>
            </a:p>
          </p:txBody>
        </p:sp>
        <p:sp>
          <p:nvSpPr>
            <p:cNvPr id="260" name="Google Shape;260;p26"/>
            <p:cNvSpPr/>
            <p:nvPr/>
          </p:nvSpPr>
          <p:spPr>
            <a:xfrm>
              <a:off x="0" y="1330315"/>
              <a:ext cx="6910387" cy="1062575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6"/>
            <p:cNvSpPr/>
            <p:nvPr/>
          </p:nvSpPr>
          <p:spPr>
            <a:xfrm>
              <a:off x="321428" y="1569394"/>
              <a:ext cx="584416" cy="584416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6"/>
            <p:cNvSpPr/>
            <p:nvPr/>
          </p:nvSpPr>
          <p:spPr>
            <a:xfrm>
              <a:off x="1227274" y="1330315"/>
              <a:ext cx="5683112" cy="1062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6"/>
            <p:cNvSpPr txBox="1"/>
            <p:nvPr/>
          </p:nvSpPr>
          <p:spPr>
            <a:xfrm>
              <a:off x="1227274" y="1330315"/>
              <a:ext cx="5683112" cy="1062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450" tIns="112450" rIns="112450" bIns="112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Libre Franklin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All employers will ask for references, but you will send them on a separate document (usually one provided by the employer that they have you fill out)</a:t>
              </a:r>
              <a:endParaRPr/>
            </a:p>
          </p:txBody>
        </p:sp>
        <p:sp>
          <p:nvSpPr>
            <p:cNvPr id="264" name="Google Shape;264;p26"/>
            <p:cNvSpPr/>
            <p:nvPr/>
          </p:nvSpPr>
          <p:spPr>
            <a:xfrm>
              <a:off x="0" y="2658534"/>
              <a:ext cx="6910387" cy="1062575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6"/>
            <p:cNvSpPr/>
            <p:nvPr/>
          </p:nvSpPr>
          <p:spPr>
            <a:xfrm>
              <a:off x="321428" y="2897613"/>
              <a:ext cx="584416" cy="58441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6"/>
            <p:cNvSpPr/>
            <p:nvPr/>
          </p:nvSpPr>
          <p:spPr>
            <a:xfrm>
              <a:off x="1227274" y="2658534"/>
              <a:ext cx="5683112" cy="1062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6"/>
            <p:cNvSpPr txBox="1"/>
            <p:nvPr/>
          </p:nvSpPr>
          <p:spPr>
            <a:xfrm>
              <a:off x="1227274" y="2658534"/>
              <a:ext cx="5683112" cy="1062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450" tIns="112450" rIns="112450" bIns="112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Libre Franklin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Try to choose at least 2-3 good references that can vouch for the kind of worker you are</a:t>
              </a:r>
              <a:endParaRPr/>
            </a:p>
          </p:txBody>
        </p:sp>
        <p:sp>
          <p:nvSpPr>
            <p:cNvPr id="268" name="Google Shape;268;p26"/>
            <p:cNvSpPr/>
            <p:nvPr/>
          </p:nvSpPr>
          <p:spPr>
            <a:xfrm>
              <a:off x="0" y="3986753"/>
              <a:ext cx="6910387" cy="1062575"/>
            </a:xfrm>
            <a:prstGeom prst="roundRect">
              <a:avLst>
                <a:gd name="adj" fmla="val 10000"/>
              </a:avLst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6"/>
            <p:cNvSpPr/>
            <p:nvPr/>
          </p:nvSpPr>
          <p:spPr>
            <a:xfrm>
              <a:off x="321428" y="4225832"/>
              <a:ext cx="584416" cy="584416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6"/>
            <p:cNvSpPr/>
            <p:nvPr/>
          </p:nvSpPr>
          <p:spPr>
            <a:xfrm>
              <a:off x="1227274" y="3986753"/>
              <a:ext cx="5683112" cy="1062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6"/>
            <p:cNvSpPr txBox="1"/>
            <p:nvPr/>
          </p:nvSpPr>
          <p:spPr>
            <a:xfrm>
              <a:off x="1227274" y="3986753"/>
              <a:ext cx="5683112" cy="10625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2450" tIns="112450" rIns="112450" bIns="1124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Libre Franklin"/>
                <a:buNone/>
              </a:pPr>
              <a:r>
                <a:rPr lang="en-US" sz="19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You </a:t>
              </a:r>
              <a:r>
                <a:rPr lang="en-US" sz="1900" b="1" i="0" u="sng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must</a:t>
              </a:r>
              <a:r>
                <a:rPr lang="en-US" sz="19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 ask your contacts for permission before using them in the job process</a:t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77" name="Google Shape;277;p27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8" name="Google Shape;278;p2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79" name="Google Shape;279;p27"/>
          <p:cNvSpPr/>
          <p:nvPr/>
        </p:nvSpPr>
        <p:spPr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27"/>
          <p:cNvSpPr txBox="1"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Bookman Old Style"/>
              <a:buNone/>
            </a:pPr>
            <a:r>
              <a:rPr lang="en-US" sz="4400">
                <a:solidFill>
                  <a:srgbClr val="FFFFFF"/>
                </a:solidFill>
              </a:rPr>
              <a:t>Info you need for references</a:t>
            </a:r>
            <a:endParaRPr/>
          </a:p>
        </p:txBody>
      </p:sp>
      <p:cxnSp>
        <p:nvCxnSpPr>
          <p:cNvPr id="281" name="Google Shape;281;p27"/>
          <p:cNvCxnSpPr/>
          <p:nvPr/>
        </p:nvCxnSpPr>
        <p:spPr>
          <a:xfrm>
            <a:off x="573852" y="3663649"/>
            <a:ext cx="33832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82" name="Google Shape;282;p27" descr="How to List References on a Resume (Dos and Don&amp;#39;ts) | The Muse"/>
          <p:cNvPicPr preferRelativeResize="0"/>
          <p:nvPr/>
        </p:nvPicPr>
        <p:blipFill rotWithShape="1">
          <a:blip r:embed="rId3">
            <a:alphaModFix/>
          </a:blip>
          <a:srcRect t="16206" r="55129" b="32102"/>
          <a:stretch/>
        </p:blipFill>
        <p:spPr>
          <a:xfrm>
            <a:off x="6550058" y="640080"/>
            <a:ext cx="3740221" cy="557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88" name="Google Shape;288;p28"/>
          <p:cNvSpPr/>
          <p:nvPr/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4C31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8"/>
          <p:cNvSpPr txBox="1"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Tips - dos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290" name="Google Shape;290;p28"/>
          <p:cNvCxnSpPr/>
          <p:nvPr/>
        </p:nvCxnSpPr>
        <p:spPr>
          <a:xfrm>
            <a:off x="571752" y="2638787"/>
            <a:ext cx="274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1" name="Google Shape;291;p28"/>
          <p:cNvSpPr txBox="1">
            <a:spLocks noGrp="1"/>
          </p:cNvSpPr>
          <p:nvPr>
            <p:ph type="body" idx="1"/>
          </p:nvPr>
        </p:nvSpPr>
        <p:spPr>
          <a:xfrm>
            <a:off x="360217" y="2799653"/>
            <a:ext cx="3371273" cy="36565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9144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00"/>
              <a:buFont typeface="Noto Sans Symbols"/>
              <a:buChar char="⮚"/>
            </a:pPr>
            <a:r>
              <a:rPr lang="en-US" sz="700">
                <a:solidFill>
                  <a:srgbClr val="FFFFFF"/>
                </a:solidFill>
              </a:rPr>
              <a:t> </a:t>
            </a:r>
            <a:r>
              <a:rPr lang="en-US" sz="1000">
                <a:solidFill>
                  <a:srgbClr val="FFFFFF"/>
                </a:solidFill>
              </a:rPr>
              <a:t>Keep it short. Hiring managers spend on average 20 seconds reading a resume, so make your first impression count!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FFFFFF"/>
                </a:solidFill>
              </a:rPr>
              <a:t> Make sure your resume is neat, tidy, and stands out (in a good way)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FFFFFF"/>
                </a:solidFill>
              </a:rPr>
              <a:t> Write your resume with a targeted job in mind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FFFFFF"/>
                </a:solidFill>
              </a:rPr>
              <a:t>Analyze the job ads/descriptions and compose the resume to address the specific requirements they’re looking for in the ad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FFFFFF"/>
                </a:solidFill>
              </a:rPr>
              <a:t> </a:t>
            </a:r>
            <a:r>
              <a:rPr lang="en-US" sz="1000" u="sng">
                <a:solidFill>
                  <a:srgbClr val="FFFFFF"/>
                </a:solidFill>
              </a:rPr>
              <a:t>Proofread</a:t>
            </a:r>
            <a:r>
              <a:rPr lang="en-US" sz="1000">
                <a:solidFill>
                  <a:srgbClr val="FFFFFF"/>
                </a:solidFill>
              </a:rPr>
              <a:t> your resume to ensure it is error-free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FFFFFF"/>
                </a:solidFill>
              </a:rPr>
              <a:t> Use power words and synonyms to strengthen the verbiage on your resume</a:t>
            </a:r>
            <a:endParaRPr/>
          </a:p>
          <a:p>
            <a:pPr marL="384048" lvl="1" indent="-18288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FFFFFF"/>
                </a:solidFill>
              </a:rPr>
              <a:t>I.e. instead of writing “good at talking” try putting “strong communication skills” 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FFFFFF"/>
                </a:solidFill>
              </a:rPr>
              <a:t> Make sure everything is in reverse chronological order (most recent goes first)</a:t>
            </a:r>
            <a:endParaRPr/>
          </a:p>
          <a:p>
            <a:pPr marL="91440" lvl="0" indent="-9144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ts val="1000"/>
              <a:buFont typeface="Noto Sans Symbols"/>
              <a:buChar char="⮚"/>
            </a:pPr>
            <a:r>
              <a:rPr lang="en-US" sz="1000">
                <a:solidFill>
                  <a:srgbClr val="FFFFFF"/>
                </a:solidFill>
              </a:rPr>
              <a:t> Save/send your resume as a PDF to retain it’s original format; that way no matter what the employer uses to open your device, the format stays the same</a:t>
            </a:r>
            <a:endParaRPr/>
          </a:p>
        </p:txBody>
      </p:sp>
      <p:pic>
        <p:nvPicPr>
          <p:cNvPr id="292" name="Google Shape;292;p28" descr="Transcription Jobs - Work from Home - Starts $15 audio hr | TranscribeMe"/>
          <p:cNvPicPr preferRelativeResize="0"/>
          <p:nvPr/>
        </p:nvPicPr>
        <p:blipFill rotWithShape="1">
          <a:blip r:embed="rId3">
            <a:alphaModFix/>
          </a:blip>
          <a:srcRect l="21296" r="5887" b="-1"/>
          <a:stretch/>
        </p:blipFill>
        <p:spPr>
          <a:xfrm>
            <a:off x="5075717" y="640080"/>
            <a:ext cx="6130681" cy="557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9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98" name="Google Shape;298;p29"/>
          <p:cNvSpPr/>
          <p:nvPr/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4C31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"/>
          <p:cNvSpPr txBox="1"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 dirty="0">
                <a:solidFill>
                  <a:srgbClr val="FFFFFF"/>
                </a:solidFill>
              </a:rPr>
              <a:t>Tips – don'ts </a:t>
            </a:r>
            <a:r>
              <a:rPr lang="en-US" sz="3100" dirty="0">
                <a:solidFill>
                  <a:srgbClr val="FFFFFF"/>
                </a:solidFill>
              </a:rPr>
              <a:t>(note – I didn’t write this list)</a:t>
            </a:r>
            <a:endParaRPr sz="4000" dirty="0">
              <a:solidFill>
                <a:srgbClr val="FFFFFF"/>
              </a:solidFill>
            </a:endParaRPr>
          </a:p>
        </p:txBody>
      </p:sp>
      <p:cxnSp>
        <p:nvCxnSpPr>
          <p:cNvPr id="300" name="Google Shape;300;p29"/>
          <p:cNvCxnSpPr/>
          <p:nvPr/>
        </p:nvCxnSpPr>
        <p:spPr>
          <a:xfrm>
            <a:off x="571752" y="2638787"/>
            <a:ext cx="274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1" name="Google Shape;301;p29"/>
          <p:cNvSpPr txBox="1">
            <a:spLocks noGrp="1"/>
          </p:cNvSpPr>
          <p:nvPr>
            <p:ph type="body" idx="1"/>
          </p:nvPr>
        </p:nvSpPr>
        <p:spPr>
          <a:xfrm>
            <a:off x="226142" y="2799654"/>
            <a:ext cx="3677264" cy="3817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lvl="0" indent="-914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Noto Sans Symbols"/>
              <a:buChar char="⮚"/>
            </a:pPr>
            <a:r>
              <a:rPr lang="en-US" sz="800" dirty="0">
                <a:solidFill>
                  <a:srgbClr val="FFFFFF"/>
                </a:solidFill>
              </a:rPr>
              <a:t>  Don’t use weird font or make your font massive to fill up space on the page</a:t>
            </a:r>
            <a:endParaRPr dirty="0"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00"/>
              <a:buFont typeface="Noto Sans Symbols"/>
              <a:buChar char="⮚"/>
            </a:pPr>
            <a:r>
              <a:rPr lang="en-US" sz="800" dirty="0">
                <a:solidFill>
                  <a:srgbClr val="FFFFFF"/>
                </a:solidFill>
              </a:rPr>
              <a:t> Don’t lie</a:t>
            </a:r>
            <a:endParaRPr dirty="0"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00"/>
              <a:buFont typeface="Noto Sans Symbols"/>
              <a:buChar char="⮚"/>
            </a:pPr>
            <a:r>
              <a:rPr lang="en-US" sz="800" dirty="0">
                <a:solidFill>
                  <a:srgbClr val="FFFFFF"/>
                </a:solidFill>
              </a:rPr>
              <a:t> Don’t have too many gaps between your job experience, it will look suspicious to employers </a:t>
            </a:r>
            <a:endParaRPr dirty="0"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00"/>
              <a:buFont typeface="Noto Sans Symbols"/>
              <a:buChar char="⮚"/>
            </a:pPr>
            <a:r>
              <a:rPr lang="en-US" sz="800" dirty="0">
                <a:solidFill>
                  <a:srgbClr val="FFFFFF"/>
                </a:solidFill>
              </a:rPr>
              <a:t> Don’t be too wordy; use bullet points instead</a:t>
            </a:r>
            <a:endParaRPr dirty="0"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00"/>
              <a:buFont typeface="Noto Sans Symbols"/>
              <a:buChar char="⮚"/>
            </a:pPr>
            <a:r>
              <a:rPr lang="en-US" sz="800" dirty="0">
                <a:solidFill>
                  <a:srgbClr val="FFFFFF"/>
                </a:solidFill>
              </a:rPr>
              <a:t> Don’t use the same words over and over repetitively</a:t>
            </a:r>
            <a:endParaRPr dirty="0"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00"/>
              <a:buFont typeface="Noto Sans Symbols"/>
              <a:buChar char="⮚"/>
            </a:pPr>
            <a:r>
              <a:rPr lang="en-US" sz="800" dirty="0">
                <a:solidFill>
                  <a:srgbClr val="FFFFFF"/>
                </a:solidFill>
              </a:rPr>
              <a:t> Don’t talk poorly about your previous employer/place of work, it reflects poorly on you</a:t>
            </a:r>
            <a:endParaRPr dirty="0"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00"/>
              <a:buFont typeface="Noto Sans Symbols"/>
              <a:buChar char="⮚"/>
            </a:pPr>
            <a:r>
              <a:rPr lang="en-US" sz="800" dirty="0">
                <a:solidFill>
                  <a:srgbClr val="FFFFFF"/>
                </a:solidFill>
              </a:rPr>
              <a:t> Don’t use an unprofessional email address – try to stick to one involving your name</a:t>
            </a:r>
            <a:endParaRPr dirty="0"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00"/>
              <a:buFont typeface="Noto Sans Symbols"/>
              <a:buChar char="⮚"/>
            </a:pPr>
            <a:r>
              <a:rPr lang="en-US" sz="800" dirty="0">
                <a:solidFill>
                  <a:srgbClr val="FFFFFF"/>
                </a:solidFill>
              </a:rPr>
              <a:t> Don’t include the word “I”</a:t>
            </a:r>
            <a:endParaRPr dirty="0"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00"/>
              <a:buFont typeface="Noto Sans Symbols"/>
              <a:buChar char="⮚"/>
            </a:pPr>
            <a:r>
              <a:rPr lang="en-US" sz="800" dirty="0">
                <a:solidFill>
                  <a:srgbClr val="FFFFFF"/>
                </a:solidFill>
              </a:rPr>
              <a:t> Stick to one page at your age (once you are older and have more experience then 2 or more pages is possible)</a:t>
            </a:r>
            <a:endParaRPr dirty="0"/>
          </a:p>
          <a:p>
            <a:pPr marL="91440" lvl="0" indent="-9144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SzPts val="800"/>
              <a:buFont typeface="Noto Sans Symbols"/>
              <a:buChar char="⮚"/>
            </a:pPr>
            <a:r>
              <a:rPr lang="en-US" sz="800" dirty="0">
                <a:solidFill>
                  <a:srgbClr val="FFFFFF"/>
                </a:solidFill>
              </a:rPr>
              <a:t>If you are going to use a photo, make sure it is a professional one and never a selfie</a:t>
            </a:r>
            <a:endParaRPr dirty="0"/>
          </a:p>
        </p:txBody>
      </p:sp>
      <p:pic>
        <p:nvPicPr>
          <p:cNvPr id="302" name="Google Shape;302;p29" descr="The Best (and Worst) Email Sign-Offs for Job Seekers | FlexJobs"/>
          <p:cNvPicPr preferRelativeResize="0"/>
          <p:nvPr/>
        </p:nvPicPr>
        <p:blipFill rotWithShape="1">
          <a:blip r:embed="rId3">
            <a:alphaModFix/>
          </a:blip>
          <a:srcRect l="40863" r="4181"/>
          <a:stretch/>
        </p:blipFill>
        <p:spPr>
          <a:xfrm>
            <a:off x="4082545" y="10"/>
            <a:ext cx="8103770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0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08" name="Google Shape;308;p30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9" name="Google Shape;309;p30"/>
          <p:cNvSpPr/>
          <p:nvPr/>
        </p:nvSpPr>
        <p:spPr>
          <a:xfrm>
            <a:off x="3274" y="0"/>
            <a:ext cx="12188726" cy="68589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10" name="Google Shape;310;p30" descr="Magnifying glass on clear background"/>
          <p:cNvPicPr preferRelativeResize="0"/>
          <p:nvPr/>
        </p:nvPicPr>
        <p:blipFill rotWithShape="1">
          <a:blip r:embed="rId3">
            <a:alphaModFix/>
          </a:blip>
          <a:srcRect b="15730"/>
          <a:stretch/>
        </p:blipFill>
        <p:spPr>
          <a:xfrm>
            <a:off x="20" y="975"/>
            <a:ext cx="1219198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0"/>
          <p:cNvSpPr/>
          <p:nvPr/>
        </p:nvSpPr>
        <p:spPr>
          <a:xfrm rot="-5400000">
            <a:off x="338326" y="-341385"/>
            <a:ext cx="6858003" cy="7540754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48000">
                <a:srgbClr val="000000">
                  <a:alpha val="24705"/>
                </a:srgbClr>
              </a:gs>
              <a:gs pos="85000">
                <a:srgbClr val="000000">
                  <a:alpha val="44705"/>
                </a:srgbClr>
              </a:gs>
              <a:gs pos="100000">
                <a:srgbClr val="000000">
                  <a:alpha val="44705"/>
                </a:srgbClr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12" name="Google Shape;312;p30"/>
          <p:cNvSpPr txBox="1">
            <a:spLocks noGrp="1"/>
          </p:cNvSpPr>
          <p:nvPr>
            <p:ph type="title"/>
          </p:nvPr>
        </p:nvSpPr>
        <p:spPr>
          <a:xfrm>
            <a:off x="854277" y="1475234"/>
            <a:ext cx="3214307" cy="2901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</a:pPr>
            <a:r>
              <a:rPr lang="en-US" sz="4400">
                <a:solidFill>
                  <a:schemeClr val="lt1"/>
                </a:solidFill>
              </a:rPr>
              <a:t>Here’s what it might look like</a:t>
            </a:r>
            <a:endParaRPr/>
          </a:p>
        </p:txBody>
      </p:sp>
      <p:cxnSp>
        <p:nvCxnSpPr>
          <p:cNvPr id="313" name="Google Shape;313;p30"/>
          <p:cNvCxnSpPr/>
          <p:nvPr/>
        </p:nvCxnSpPr>
        <p:spPr>
          <a:xfrm>
            <a:off x="906950" y="4508519"/>
            <a:ext cx="310896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1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0" name="Google Shape;320;p31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21" name="Google Shape;321;p31" descr="Business Resume Sample - Career Center | CSU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81652" y="905933"/>
            <a:ext cx="3460700" cy="503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28" name="Google Shape;328;p32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29" name="Google Shape;329;p32" descr="87 for Resume Samples Business - Resume forma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5733" y="905933"/>
            <a:ext cx="3892537" cy="503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4" name="Google Shape;114;p15"/>
          <p:cNvSpPr/>
          <p:nvPr/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34E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5"/>
          <p:cNvSpPr txBox="1"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Bookman Old Style"/>
              <a:buNone/>
            </a:pPr>
            <a:r>
              <a:rPr lang="en-US" sz="4000">
                <a:solidFill>
                  <a:srgbClr val="FFFFFF"/>
                </a:solidFill>
              </a:rPr>
              <a:t>Overview</a:t>
            </a:r>
            <a:endParaRPr sz="4000">
              <a:solidFill>
                <a:srgbClr val="FFFFFF"/>
              </a:solidFill>
            </a:endParaRPr>
          </a:p>
        </p:txBody>
      </p:sp>
      <p:cxnSp>
        <p:nvCxnSpPr>
          <p:cNvPr id="116" name="Google Shape;116;p15"/>
          <p:cNvCxnSpPr/>
          <p:nvPr/>
        </p:nvCxnSpPr>
        <p:spPr>
          <a:xfrm>
            <a:off x="571752" y="2638787"/>
            <a:ext cx="27432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Google Shape;117;p15"/>
          <p:cNvSpPr txBox="1">
            <a:spLocks noGrp="1"/>
          </p:cNvSpPr>
          <p:nvPr>
            <p:ph type="body" idx="1"/>
          </p:nvPr>
        </p:nvSpPr>
        <p:spPr>
          <a:xfrm>
            <a:off x="571752" y="2799654"/>
            <a:ext cx="3005462" cy="3189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What we will be covering in class today: 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Resumes</a:t>
            </a:r>
            <a:endParaRPr dirty="0"/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Exit Ticket</a:t>
            </a:r>
          </a:p>
          <a:p>
            <a:pPr marL="91440" lvl="0" indent="-114300" algn="l" rtl="0">
              <a:lnSpc>
                <a:spcPct val="110000"/>
              </a:lnSpc>
              <a:spcBef>
                <a:spcPts val="2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en-US" sz="1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Moodle Work</a:t>
            </a:r>
            <a:endParaRPr sz="1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p15" descr="Find A New Career At 40 | Best Careers To Start At 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2017" y="1483049"/>
            <a:ext cx="6798082" cy="3891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36" name="Google Shape;336;p33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37" name="Google Shape;337;p33" descr="Resume Examples That&amp;#39;ll Get You Hired in 2021 | Resume Geniu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1663" y="905933"/>
            <a:ext cx="3560677" cy="503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3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4" name="Google Shape;344;p34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45" name="Google Shape;345;p34" descr="70+ Resume Examples &amp;amp; Guides for Any Job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31898" y="905933"/>
            <a:ext cx="3560207" cy="503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2" name="Google Shape;352;p35"/>
          <p:cNvSpPr/>
          <p:nvPr/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 cap="flat" cmpd="sng">
            <a:solidFill>
              <a:srgbClr val="FEFEF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53" name="Google Shape;353;p35" descr="Free Resume Templates | Editable and Downloadable"/>
          <p:cNvPicPr preferRelativeResize="0"/>
          <p:nvPr/>
        </p:nvPicPr>
        <p:blipFill rotWithShape="1">
          <a:blip r:embed="rId3">
            <a:alphaModFix/>
          </a:blip>
          <a:srcRect l="15389" t="4355" r="16271" b="5483"/>
          <a:stretch/>
        </p:blipFill>
        <p:spPr>
          <a:xfrm>
            <a:off x="4333276" y="905933"/>
            <a:ext cx="3557452" cy="50397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DDD9"/>
        </a:solidFill>
        <a:effectLst/>
      </p:bgPr>
    </p:bg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6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9" name="Google Shape;359;p36"/>
          <p:cNvSpPr/>
          <p:nvPr/>
        </p:nvSpPr>
        <p:spPr>
          <a:xfrm>
            <a:off x="458724" y="457200"/>
            <a:ext cx="11274552" cy="5943600"/>
          </a:xfrm>
          <a:prstGeom prst="rect">
            <a:avLst/>
          </a:prstGeom>
          <a:solidFill>
            <a:srgbClr val="E5DDD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endParaRPr sz="1800" b="0" i="0" u="none" strike="noStrike" cap="none">
              <a:solidFill>
                <a:srgbClr val="FFFFF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0" name="Google Shape;360;p36"/>
          <p:cNvSpPr txBox="1">
            <a:spLocks noGrp="1"/>
          </p:cNvSpPr>
          <p:nvPr>
            <p:ph type="title"/>
          </p:nvPr>
        </p:nvSpPr>
        <p:spPr>
          <a:xfrm>
            <a:off x="858749" y="963997"/>
            <a:ext cx="3787457" cy="4938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Bookman Old Style"/>
              <a:buNone/>
            </a:pPr>
            <a:r>
              <a:rPr lang="en-US" sz="4800"/>
              <a:t>Exit Ticket</a:t>
            </a:r>
            <a:br>
              <a:rPr lang="en-US" sz="4800"/>
            </a:br>
            <a:endParaRPr sz="4800"/>
          </a:p>
        </p:txBody>
      </p:sp>
      <p:cxnSp>
        <p:nvCxnSpPr>
          <p:cNvPr id="361" name="Google Shape;361;p36"/>
          <p:cNvCxnSpPr/>
          <p:nvPr/>
        </p:nvCxnSpPr>
        <p:spPr>
          <a:xfrm>
            <a:off x="4971974" y="2057399"/>
            <a:ext cx="0" cy="27432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2" name="Google Shape;362;p36"/>
          <p:cNvSpPr txBox="1"/>
          <p:nvPr/>
        </p:nvSpPr>
        <p:spPr>
          <a:xfrm>
            <a:off x="5277494" y="1222815"/>
            <a:ext cx="5498724" cy="493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Today’s exit ticket will use the resume example on the next slide to complete the activity.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endParaRPr lang="en-US" sz="1800" dirty="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will note the things you like about the resume and then note the things they don’t like about it.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endParaRPr lang="en-US" sz="1800" dirty="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will then edit and make improvements to the resume. In other words – you will rewrite the resume.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endParaRPr lang="en-US" sz="1800" dirty="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You will submit both parts of this exit ticket – your notes and your rewrite.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endParaRPr lang="en-US" sz="1800" dirty="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alibri"/>
              <a:buNone/>
            </a:pPr>
            <a:endParaRPr sz="1800" b="0" i="0" u="none" strike="noStrike" cap="none" dirty="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7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68" name="Google Shape;368;p37"/>
          <p:cNvCxnSpPr/>
          <p:nvPr/>
        </p:nvCxnSpPr>
        <p:spPr>
          <a:xfrm>
            <a:off x="1207658" y="4474741"/>
            <a:ext cx="9875520" cy="0"/>
          </a:xfrm>
          <a:prstGeom prst="straightConnector1">
            <a:avLst/>
          </a:prstGeom>
          <a:noFill/>
          <a:ln w="12700" cap="flat" cmpd="sng">
            <a:solidFill>
              <a:srgbClr val="3F3F3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9" name="Google Shape;369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70" name="Google Shape;370;p37"/>
          <p:cNvSpPr/>
          <p:nvPr/>
        </p:nvSpPr>
        <p:spPr>
          <a:xfrm>
            <a:off x="-6220" y="0"/>
            <a:ext cx="4641314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p37"/>
          <p:cNvSpPr txBox="1"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Bookman Old Style"/>
              <a:buNone/>
            </a:pPr>
            <a:r>
              <a:rPr lang="en-US" sz="4400">
                <a:solidFill>
                  <a:srgbClr val="FFFFFF"/>
                </a:solidFill>
              </a:rPr>
              <a:t>Exit Ticket Resume</a:t>
            </a:r>
            <a:endParaRPr/>
          </a:p>
        </p:txBody>
      </p:sp>
      <p:cxnSp>
        <p:nvCxnSpPr>
          <p:cNvPr id="372" name="Google Shape;372;p37"/>
          <p:cNvCxnSpPr/>
          <p:nvPr/>
        </p:nvCxnSpPr>
        <p:spPr>
          <a:xfrm>
            <a:off x="573852" y="3663649"/>
            <a:ext cx="33832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Google Shape;373;p37"/>
          <p:cNvSpPr/>
          <p:nvPr/>
        </p:nvSpPr>
        <p:spPr>
          <a:xfrm>
            <a:off x="4635094" y="2918887"/>
            <a:ext cx="1460906" cy="1167783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AC511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374" name="Google Shape;37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45418" y="0"/>
            <a:ext cx="5302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/>
          <p:nvPr/>
        </p:nvSpPr>
        <p:spPr>
          <a:xfrm>
            <a:off x="3175" y="0"/>
            <a:ext cx="12188952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949047" y="643466"/>
            <a:ext cx="2771273" cy="547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3600"/>
              <a:buFont typeface="Bookman Old Style"/>
              <a:buNone/>
            </a:pPr>
            <a:r>
              <a:rPr lang="en-US" sz="3600"/>
              <a:t>Please Note</a:t>
            </a:r>
            <a:endParaRPr sz="3600"/>
          </a:p>
        </p:txBody>
      </p:sp>
      <p:cxnSp>
        <p:nvCxnSpPr>
          <p:cNvPr id="125" name="Google Shape;125;p16"/>
          <p:cNvCxnSpPr/>
          <p:nvPr/>
        </p:nvCxnSpPr>
        <p:spPr>
          <a:xfrm>
            <a:off x="4042053" y="1778497"/>
            <a:ext cx="0" cy="32004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6" name="Google Shape;126;p16"/>
          <p:cNvSpPr txBox="1">
            <a:spLocks noGrp="1"/>
          </p:cNvSpPr>
          <p:nvPr>
            <p:ph type="body" idx="1"/>
          </p:nvPr>
        </p:nvSpPr>
        <p:spPr>
          <a:xfrm>
            <a:off x="4428565" y="643466"/>
            <a:ext cx="6818427" cy="5470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91440" lvl="0" indent="-12065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/>
              <a:t> There are varying opinions about resume writing (i.e. which sections to include and what order the sections should be in)</a:t>
            </a:r>
            <a:endParaRPr/>
          </a:p>
          <a:p>
            <a:pPr marL="91440" lvl="0" indent="-12065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900"/>
              <a:buFont typeface="Noto Sans Symbols"/>
              <a:buChar char="⮚"/>
            </a:pPr>
            <a:r>
              <a:rPr lang="en-US"/>
              <a:t> The following lesson is a blend of both traditional and modern opinions of how to write a resume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700"/>
              <a:buFont typeface="Bookman Old Style"/>
              <a:buNone/>
            </a:pPr>
            <a:r>
              <a:rPr lang="en-US"/>
              <a:t>What is a resume?</a:t>
            </a:r>
            <a:endParaRPr/>
          </a:p>
        </p:txBody>
      </p:sp>
      <p:grpSp>
        <p:nvGrpSpPr>
          <p:cNvPr id="132" name="Google Shape;132;p17"/>
          <p:cNvGrpSpPr/>
          <p:nvPr/>
        </p:nvGrpSpPr>
        <p:grpSpPr>
          <a:xfrm>
            <a:off x="1470085" y="3020249"/>
            <a:ext cx="9312789" cy="1936794"/>
            <a:chOff x="372805" y="912048"/>
            <a:chExt cx="9312789" cy="1936794"/>
          </a:xfrm>
        </p:grpSpPr>
        <p:sp>
          <p:nvSpPr>
            <p:cNvPr id="133" name="Google Shape;133;p17"/>
            <p:cNvSpPr/>
            <p:nvPr/>
          </p:nvSpPr>
          <p:spPr>
            <a:xfrm>
              <a:off x="938775" y="912048"/>
              <a:ext cx="926133" cy="9261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7"/>
            <p:cNvSpPr/>
            <p:nvPr/>
          </p:nvSpPr>
          <p:spPr>
            <a:xfrm>
              <a:off x="372805" y="2128842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7"/>
            <p:cNvSpPr txBox="1"/>
            <p:nvPr/>
          </p:nvSpPr>
          <p:spPr>
            <a:xfrm>
              <a:off x="372805" y="2128842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ibre Franklin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Is a document that advertises/helps you sell yourself to an employer when applying for a job</a:t>
              </a:r>
              <a:endParaRPr/>
            </a:p>
          </p:txBody>
        </p:sp>
        <p:sp>
          <p:nvSpPr>
            <p:cNvPr id="136" name="Google Shape;136;p17"/>
            <p:cNvSpPr/>
            <p:nvPr/>
          </p:nvSpPr>
          <p:spPr>
            <a:xfrm>
              <a:off x="3357014" y="912048"/>
              <a:ext cx="926133" cy="92613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7"/>
            <p:cNvSpPr/>
            <p:nvPr/>
          </p:nvSpPr>
          <p:spPr>
            <a:xfrm>
              <a:off x="2791043" y="2128842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7"/>
            <p:cNvSpPr txBox="1"/>
            <p:nvPr/>
          </p:nvSpPr>
          <p:spPr>
            <a:xfrm>
              <a:off x="2791043" y="2128842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ibre Franklin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Its purpose is to get you an interview</a:t>
              </a:r>
              <a:endParaRPr/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5775252" y="912048"/>
              <a:ext cx="926133" cy="92613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5209281" y="2128842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7"/>
            <p:cNvSpPr txBox="1"/>
            <p:nvPr/>
          </p:nvSpPr>
          <p:spPr>
            <a:xfrm>
              <a:off x="5209281" y="2128842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ibre Franklin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It includes things like your education, work experience, and so on</a:t>
              </a:r>
              <a:endParaRPr/>
            </a:p>
          </p:txBody>
        </p:sp>
        <p:sp>
          <p:nvSpPr>
            <p:cNvPr id="142" name="Google Shape;142;p17"/>
            <p:cNvSpPr/>
            <p:nvPr/>
          </p:nvSpPr>
          <p:spPr>
            <a:xfrm>
              <a:off x="8193490" y="912048"/>
              <a:ext cx="926133" cy="92613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7"/>
            <p:cNvSpPr/>
            <p:nvPr/>
          </p:nvSpPr>
          <p:spPr>
            <a:xfrm>
              <a:off x="7627519" y="2128842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7"/>
            <p:cNvSpPr txBox="1"/>
            <p:nvPr/>
          </p:nvSpPr>
          <p:spPr>
            <a:xfrm>
              <a:off x="7627519" y="2128842"/>
              <a:ext cx="2058075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Libre Franklin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It is sometimes called a CV which stands for curriculum vitae (latin meaning - course of one’s life) </a:t>
              </a: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50" name="Google Shape;150;p18" descr="LinkedIn: Most In-Demand Jobs For August 2020"/>
          <p:cNvPicPr preferRelativeResize="0"/>
          <p:nvPr/>
        </p:nvPicPr>
        <p:blipFill rotWithShape="1">
          <a:blip r:embed="rId3">
            <a:alphaModFix/>
          </a:blip>
          <a:srcRect l="6246" r="-1" b="-1"/>
          <a:stretch/>
        </p:blipFill>
        <p:spPr>
          <a:xfrm>
            <a:off x="1524" y="-12678"/>
            <a:ext cx="12188952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/>
          <p:nvPr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chemeClr val="lt1">
              <a:alpha val="9294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52" name="Google Shape;152;p18"/>
          <p:cNvSpPr txBox="1"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ookman Old Style"/>
              <a:buNone/>
            </a:pPr>
            <a:r>
              <a:rPr lang="en-US" sz="3600">
                <a:solidFill>
                  <a:schemeClr val="dk1"/>
                </a:solidFill>
              </a:rPr>
              <a:t>Why is it important?</a:t>
            </a:r>
            <a:endParaRPr sz="3600">
              <a:solidFill>
                <a:schemeClr val="dk1"/>
              </a:solidFill>
            </a:endParaRPr>
          </a:p>
        </p:txBody>
      </p:sp>
      <p:cxnSp>
        <p:nvCxnSpPr>
          <p:cNvPr id="153" name="Google Shape;153;p18"/>
          <p:cNvCxnSpPr/>
          <p:nvPr/>
        </p:nvCxnSpPr>
        <p:spPr>
          <a:xfrm>
            <a:off x="1038277" y="2865016"/>
            <a:ext cx="2926080" cy="0"/>
          </a:xfrm>
          <a:prstGeom prst="straightConnector1">
            <a:avLst/>
          </a:prstGeom>
          <a:noFill/>
          <a:ln w="12700" cap="flat" cmpd="sng">
            <a:solidFill>
              <a:srgbClr val="3F3F3F">
                <a:alpha val="89803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" name="Google Shape;154;p18"/>
          <p:cNvSpPr txBox="1">
            <a:spLocks noGrp="1"/>
          </p:cNvSpPr>
          <p:nvPr>
            <p:ph type="body" idx="1"/>
          </p:nvPr>
        </p:nvSpPr>
        <p:spPr>
          <a:xfrm>
            <a:off x="948648" y="2978254"/>
            <a:ext cx="3153580" cy="244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9144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</a:rPr>
              <a:t> It is the key to getting a job</a:t>
            </a:r>
            <a:endParaRPr/>
          </a:p>
          <a:p>
            <a:pPr marL="91440" lvl="0" indent="-10160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</a:rPr>
              <a:t> It is also the basis for which an employer justifies your hiring</a:t>
            </a:r>
            <a:endParaRPr/>
          </a:p>
          <a:p>
            <a:pPr marL="384048" lvl="1" indent="-18288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oto Sans Symbols"/>
              <a:buChar char="⮚"/>
            </a:pPr>
            <a:r>
              <a:rPr lang="en-US" sz="1600">
                <a:solidFill>
                  <a:schemeClr val="dk1"/>
                </a:solidFill>
              </a:rPr>
              <a:t>Example: If your resume indicates you went to medical school, you can justifiably be hired as a doctor… but without med school on your resume, you can’t</a:t>
            </a:r>
            <a:endParaRPr/>
          </a:p>
        </p:txBody>
      </p:sp>
      <p:sp>
        <p:nvSpPr>
          <p:cNvPr id="155" name="Google Shape;155;p1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3A3A3A"/>
            </a:gs>
            <a:gs pos="65000">
              <a:schemeClr val="dk1"/>
            </a:gs>
            <a:gs pos="100000">
              <a:schemeClr val="dk1"/>
            </a:gs>
          </a:gsLst>
          <a:lin ang="16200000" scaled="0"/>
        </a:gra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gradFill>
            <a:gsLst>
              <a:gs pos="0">
                <a:srgbClr val="3A3A3A"/>
              </a:gs>
              <a:gs pos="65000">
                <a:schemeClr val="dk1"/>
              </a:gs>
              <a:gs pos="100000">
                <a:schemeClr val="dk1"/>
              </a:gs>
            </a:gsLst>
            <a:lin ang="16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" name="Google Shape;161;p19"/>
          <p:cNvSpPr txBox="1">
            <a:spLocks noGrp="1"/>
          </p:cNvSpPr>
          <p:nvPr>
            <p:ph type="title"/>
          </p:nvPr>
        </p:nvSpPr>
        <p:spPr>
          <a:xfrm>
            <a:off x="642259" y="634946"/>
            <a:ext cx="3372529" cy="5055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700"/>
              <a:buFont typeface="Bookman Old Style"/>
              <a:buNone/>
            </a:pPr>
            <a:r>
              <a:rPr lang="en-US"/>
              <a:t>Steps</a:t>
            </a:r>
            <a:endParaRPr/>
          </a:p>
        </p:txBody>
      </p:sp>
      <p:cxnSp>
        <p:nvCxnSpPr>
          <p:cNvPr id="162" name="Google Shape;162;p19"/>
          <p:cNvCxnSpPr/>
          <p:nvPr/>
        </p:nvCxnSpPr>
        <p:spPr>
          <a:xfrm>
            <a:off x="4335022" y="1791298"/>
            <a:ext cx="0" cy="2743200"/>
          </a:xfrm>
          <a:prstGeom prst="straightConnector1">
            <a:avLst/>
          </a:prstGeom>
          <a:noFill/>
          <a:ln w="12700" cap="flat" cmpd="sng">
            <a:solidFill>
              <a:srgbClr val="FEFEF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3" name="Google Shape;163;p19"/>
          <p:cNvSpPr/>
          <p:nvPr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19"/>
          <p:cNvGrpSpPr/>
          <p:nvPr/>
        </p:nvGrpSpPr>
        <p:grpSpPr>
          <a:xfrm>
            <a:off x="4648201" y="639763"/>
            <a:ext cx="6910386" cy="5051424"/>
            <a:chOff x="0" y="0"/>
            <a:chExt cx="6910386" cy="5051424"/>
          </a:xfrm>
        </p:grpSpPr>
        <p:sp>
          <p:nvSpPr>
            <p:cNvPr id="165" name="Google Shape;165;p19"/>
            <p:cNvSpPr/>
            <p:nvPr/>
          </p:nvSpPr>
          <p:spPr>
            <a:xfrm>
              <a:off x="0" y="0"/>
              <a:ext cx="5320997" cy="909256"/>
            </a:xfrm>
            <a:prstGeom prst="roundRect">
              <a:avLst>
                <a:gd name="adj" fmla="val 10000"/>
              </a:avLst>
            </a:prstGeom>
            <a:solidFill>
              <a:srgbClr val="F7931B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9"/>
            <p:cNvSpPr txBox="1"/>
            <p:nvPr/>
          </p:nvSpPr>
          <p:spPr>
            <a:xfrm>
              <a:off x="26631" y="26631"/>
              <a:ext cx="4233456" cy="855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1. Template</a:t>
              </a:r>
              <a:endParaRPr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397347" y="1035542"/>
              <a:ext cx="5320997" cy="909256"/>
            </a:xfrm>
            <a:prstGeom prst="roundRect">
              <a:avLst>
                <a:gd name="adj" fmla="val 10000"/>
              </a:avLst>
            </a:prstGeom>
            <a:solidFill>
              <a:srgbClr val="EB9024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9"/>
            <p:cNvSpPr txBox="1"/>
            <p:nvPr/>
          </p:nvSpPr>
          <p:spPr>
            <a:xfrm>
              <a:off x="423978" y="1062173"/>
              <a:ext cx="4279372" cy="855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2. Contact Info</a:t>
              </a:r>
              <a:endParaRPr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794694" y="2071084"/>
              <a:ext cx="5320997" cy="909256"/>
            </a:xfrm>
            <a:prstGeom prst="roundRect">
              <a:avLst>
                <a:gd name="adj" fmla="val 10000"/>
              </a:avLst>
            </a:prstGeom>
            <a:solidFill>
              <a:srgbClr val="E18F2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9"/>
            <p:cNvSpPr txBox="1"/>
            <p:nvPr/>
          </p:nvSpPr>
          <p:spPr>
            <a:xfrm>
              <a:off x="821325" y="2097715"/>
              <a:ext cx="4279372" cy="855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3. Objective/Personal Statement</a:t>
              </a:r>
              <a:endParaRPr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1192041" y="3106626"/>
              <a:ext cx="5320997" cy="909256"/>
            </a:xfrm>
            <a:prstGeom prst="roundRect">
              <a:avLst>
                <a:gd name="adj" fmla="val 10000"/>
              </a:avLst>
            </a:prstGeom>
            <a:solidFill>
              <a:srgbClr val="D68D35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9"/>
            <p:cNvSpPr txBox="1"/>
            <p:nvPr/>
          </p:nvSpPr>
          <p:spPr>
            <a:xfrm>
              <a:off x="1218672" y="3133257"/>
              <a:ext cx="4279372" cy="855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4. Sub-Sections</a:t>
              </a:r>
              <a:endParaRPr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1589389" y="4142168"/>
              <a:ext cx="5320997" cy="909256"/>
            </a:xfrm>
            <a:prstGeom prst="roundRect">
              <a:avLst>
                <a:gd name="adj" fmla="val 10000"/>
              </a:avLst>
            </a:prstGeom>
            <a:solidFill>
              <a:srgbClr val="CC8B3D"/>
            </a:solidFill>
            <a:ln w="158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9"/>
            <p:cNvSpPr txBox="1"/>
            <p:nvPr/>
          </p:nvSpPr>
          <p:spPr>
            <a:xfrm>
              <a:off x="1616020" y="4168799"/>
              <a:ext cx="4279372" cy="8559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Libre Franklin"/>
                <a:buNone/>
              </a:pPr>
              <a:r>
                <a:rPr lang="en-US" sz="2500" b="0" i="0" u="none" strike="noStrike" cap="none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5. Optional Sections</a:t>
              </a:r>
              <a:endParaRPr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4729981" y="664262"/>
              <a:ext cx="591016" cy="59101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BDBCA">
                <a:alpha val="89803"/>
              </a:srgbClr>
            </a:solidFill>
            <a:ln w="15875" cap="flat" cmpd="sng">
              <a:solidFill>
                <a:srgbClr val="FBDBCA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9"/>
            <p:cNvSpPr txBox="1"/>
            <p:nvPr/>
          </p:nvSpPr>
          <p:spPr>
            <a:xfrm>
              <a:off x="4862960" y="664262"/>
              <a:ext cx="325058" cy="444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Franklin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5127328" y="1699804"/>
              <a:ext cx="591016" cy="59101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5DACB">
                <a:alpha val="89803"/>
              </a:srgbClr>
            </a:solidFill>
            <a:ln w="15875" cap="flat" cmpd="sng">
              <a:solidFill>
                <a:srgbClr val="F5DACB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9"/>
            <p:cNvSpPr txBox="1"/>
            <p:nvPr/>
          </p:nvSpPr>
          <p:spPr>
            <a:xfrm>
              <a:off x="5260307" y="1699804"/>
              <a:ext cx="325058" cy="444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Franklin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9" name="Google Shape;179;p19"/>
            <p:cNvSpPr/>
            <p:nvPr/>
          </p:nvSpPr>
          <p:spPr>
            <a:xfrm>
              <a:off x="5524675" y="2720192"/>
              <a:ext cx="591016" cy="59101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F0DACC">
                <a:alpha val="89803"/>
              </a:srgbClr>
            </a:solidFill>
            <a:ln w="15875" cap="flat" cmpd="sng">
              <a:solidFill>
                <a:srgbClr val="F0DACC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9"/>
            <p:cNvSpPr txBox="1"/>
            <p:nvPr/>
          </p:nvSpPr>
          <p:spPr>
            <a:xfrm>
              <a:off x="5657654" y="2720192"/>
              <a:ext cx="325058" cy="444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Franklin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1" name="Google Shape;181;p19"/>
            <p:cNvSpPr/>
            <p:nvPr/>
          </p:nvSpPr>
          <p:spPr>
            <a:xfrm>
              <a:off x="5922023" y="3765837"/>
              <a:ext cx="591016" cy="591016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EAD8CD">
                <a:alpha val="89803"/>
              </a:srgbClr>
            </a:solidFill>
            <a:ln w="15875" cap="flat" cmpd="sng">
              <a:solidFill>
                <a:srgbClr val="EAD8CD">
                  <a:alpha val="89803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9"/>
            <p:cNvSpPr txBox="1"/>
            <p:nvPr/>
          </p:nvSpPr>
          <p:spPr>
            <a:xfrm>
              <a:off x="6055002" y="3765837"/>
              <a:ext cx="325058" cy="4447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550" tIns="35550" rIns="35550" bIns="355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Libre Franklin"/>
                <a:buNone/>
              </a:pPr>
              <a:endParaRPr sz="280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0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88" name="Google Shape;188;p20" descr="What is an email template? Find out and learn the benefits - Litmus"/>
          <p:cNvPicPr preferRelativeResize="0"/>
          <p:nvPr/>
        </p:nvPicPr>
        <p:blipFill rotWithShape="1">
          <a:blip r:embed="rId3">
            <a:alphaModFix/>
          </a:blip>
          <a:srcRect l="6710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20"/>
          <p:cNvSpPr/>
          <p:nvPr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Bookman Old Style"/>
              <a:buNone/>
            </a:pPr>
            <a:r>
              <a:rPr lang="en-US" sz="3600">
                <a:solidFill>
                  <a:srgbClr val="FFFFFF"/>
                </a:solidFill>
              </a:rPr>
              <a:t>1. Choose a template</a:t>
            </a:r>
            <a:endParaRPr sz="3600">
              <a:solidFill>
                <a:srgbClr val="FFFFFF"/>
              </a:solidFill>
            </a:endParaRPr>
          </a:p>
        </p:txBody>
      </p:sp>
      <p:cxnSp>
        <p:nvCxnSpPr>
          <p:cNvPr id="191" name="Google Shape;191;p20"/>
          <p:cNvCxnSpPr/>
          <p:nvPr/>
        </p:nvCxnSpPr>
        <p:spPr>
          <a:xfrm>
            <a:off x="1038277" y="2865016"/>
            <a:ext cx="29260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2" name="Google Shape;192;p20"/>
          <p:cNvSpPr txBox="1">
            <a:spLocks noGrp="1"/>
          </p:cNvSpPr>
          <p:nvPr>
            <p:ph type="body" idx="1"/>
          </p:nvPr>
        </p:nvSpPr>
        <p:spPr>
          <a:xfrm>
            <a:off x="948648" y="2978254"/>
            <a:ext cx="3153580" cy="244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Choose a template to help your resume </a:t>
            </a:r>
            <a:r>
              <a:rPr lang="en-US" sz="1600" u="sng">
                <a:solidFill>
                  <a:srgbClr val="FFFFFF"/>
                </a:solidFill>
              </a:rPr>
              <a:t>stand out</a:t>
            </a:r>
            <a:r>
              <a:rPr lang="en-US" sz="1600" i="1">
                <a:solidFill>
                  <a:srgbClr val="FFFFFF"/>
                </a:solidFill>
              </a:rPr>
              <a:t> </a:t>
            </a:r>
            <a:r>
              <a:rPr lang="en-US" sz="1600">
                <a:solidFill>
                  <a:srgbClr val="FFFFFF"/>
                </a:solidFill>
              </a:rPr>
              <a:t>and look more professional/aesthetic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93" name="Google Shape;193;p20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99" name="Google Shape;199;p21" descr="10 things you can cut from a resume - AnyGulfJobs.com 2021"/>
          <p:cNvPicPr preferRelativeResize="0"/>
          <p:nvPr/>
        </p:nvPicPr>
        <p:blipFill rotWithShape="1">
          <a:blip r:embed="rId3">
            <a:alphaModFix/>
          </a:blip>
          <a:srcRect t="2184" b="6782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1"/>
          <p:cNvSpPr/>
          <p:nvPr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1" name="Google Shape;201;p21"/>
          <p:cNvSpPr txBox="1"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Bookman Old Style"/>
              <a:buNone/>
            </a:pPr>
            <a:r>
              <a:rPr lang="en-US" sz="2800">
                <a:solidFill>
                  <a:srgbClr val="FFFFFF"/>
                </a:solidFill>
              </a:rPr>
              <a:t>2. Put your name and contact info at the top</a:t>
            </a:r>
            <a:endParaRPr sz="2800">
              <a:solidFill>
                <a:srgbClr val="FFFFFF"/>
              </a:solidFill>
            </a:endParaRPr>
          </a:p>
        </p:txBody>
      </p:sp>
      <p:cxnSp>
        <p:nvCxnSpPr>
          <p:cNvPr id="202" name="Google Shape;202;p21"/>
          <p:cNvCxnSpPr/>
          <p:nvPr/>
        </p:nvCxnSpPr>
        <p:spPr>
          <a:xfrm>
            <a:off x="1038277" y="2865016"/>
            <a:ext cx="29260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3" name="Google Shape;203;p21"/>
          <p:cNvSpPr txBox="1">
            <a:spLocks noGrp="1"/>
          </p:cNvSpPr>
          <p:nvPr>
            <p:ph type="body" idx="1"/>
          </p:nvPr>
        </p:nvSpPr>
        <p:spPr>
          <a:xfrm>
            <a:off x="948648" y="2978254"/>
            <a:ext cx="3153580" cy="244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-1016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An employer needs to know who is applying for the job and how to reach you if they choose to interview you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04" name="Google Shape;204;p2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2"/>
          <p:cNvSpPr/>
          <p:nvPr/>
        </p:nvSpPr>
        <p:spPr>
          <a:xfrm>
            <a:off x="5685" y="0"/>
            <a:ext cx="12186316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210" name="Google Shape;210;p22" descr="Write to Learn: The power of personal writing - Center for the Professional  Education of Teachers"/>
          <p:cNvPicPr preferRelativeResize="0"/>
          <p:nvPr/>
        </p:nvPicPr>
        <p:blipFill rotWithShape="1">
          <a:blip r:embed="rId3">
            <a:alphaModFix/>
          </a:blip>
          <a:srcRect l="7154" r="-1" b="-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/>
          <p:nvPr/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882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12" name="Google Shape;212;p22"/>
          <p:cNvSpPr txBox="1"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Font typeface="Bookman Old Style"/>
              <a:buNone/>
            </a:pPr>
            <a:r>
              <a:rPr lang="en-US" sz="2500">
                <a:solidFill>
                  <a:srgbClr val="FFFFFF"/>
                </a:solidFill>
              </a:rPr>
              <a:t>3. Write your objective/personal statement</a:t>
            </a:r>
            <a:endParaRPr sz="2500">
              <a:solidFill>
                <a:srgbClr val="FFFFFF"/>
              </a:solidFill>
            </a:endParaRPr>
          </a:p>
        </p:txBody>
      </p:sp>
      <p:cxnSp>
        <p:nvCxnSpPr>
          <p:cNvPr id="213" name="Google Shape;213;p22"/>
          <p:cNvCxnSpPr/>
          <p:nvPr/>
        </p:nvCxnSpPr>
        <p:spPr>
          <a:xfrm>
            <a:off x="1038277" y="2865016"/>
            <a:ext cx="292608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4" name="Google Shape;214;p22"/>
          <p:cNvSpPr txBox="1">
            <a:spLocks noGrp="1"/>
          </p:cNvSpPr>
          <p:nvPr>
            <p:ph type="body" idx="1"/>
          </p:nvPr>
        </p:nvSpPr>
        <p:spPr>
          <a:xfrm>
            <a:off x="948648" y="2978254"/>
            <a:ext cx="3153580" cy="244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20000"/>
          </a:bodyPr>
          <a:lstStyle/>
          <a:p>
            <a:pPr marL="91440" lvl="0" indent="-9398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This should be short and to the point (2-3 sentences)</a:t>
            </a:r>
            <a:endParaRPr/>
          </a:p>
          <a:p>
            <a:pPr marL="91440" lvl="0" indent="-9398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It may explain what your objective is, why you are interested in the job, and/or highlight why you should be hired</a:t>
            </a:r>
            <a:endParaRPr/>
          </a:p>
          <a:p>
            <a:pPr marL="91440" lvl="0" indent="-93980" algn="l" rtl="0">
              <a:lnSpc>
                <a:spcPct val="11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Noto Sans Symbols"/>
              <a:buChar char="⮚"/>
            </a:pPr>
            <a:r>
              <a:rPr lang="en-US" sz="1600">
                <a:solidFill>
                  <a:srgbClr val="FFFFFF"/>
                </a:solidFill>
              </a:rPr>
              <a:t> It’s an opportunity to showcase yourself outside of the facts written in the resume below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215" name="Google Shape;215;p22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4901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RetrospectVTI">
  <a:themeElements>
    <a:clrScheme name="Custom 34">
      <a:dk1>
        <a:srgbClr val="000000"/>
      </a:dk1>
      <a:lt1>
        <a:srgbClr val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1027</Words>
  <Application>Microsoft Office PowerPoint</Application>
  <PresentationFormat>Widescreen</PresentationFormat>
  <Paragraphs>87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Bookman Old Style</vt:lpstr>
      <vt:lpstr>Arial</vt:lpstr>
      <vt:lpstr>Libre Franklin</vt:lpstr>
      <vt:lpstr>Noto Sans Symbols</vt:lpstr>
      <vt:lpstr>Calibri</vt:lpstr>
      <vt:lpstr>1_RetrospectVTI</vt:lpstr>
      <vt:lpstr>1_RetrospectVTI</vt:lpstr>
      <vt:lpstr>Careers</vt:lpstr>
      <vt:lpstr>Overview</vt:lpstr>
      <vt:lpstr>Please Note</vt:lpstr>
      <vt:lpstr>What is a resume?</vt:lpstr>
      <vt:lpstr>Why is it important?</vt:lpstr>
      <vt:lpstr>Steps</vt:lpstr>
      <vt:lpstr>1. Choose a template</vt:lpstr>
      <vt:lpstr>2. Put your name and contact info at the top</vt:lpstr>
      <vt:lpstr>3. Write your objective/personal statement</vt:lpstr>
      <vt:lpstr>4. Work on your sub-sections</vt:lpstr>
      <vt:lpstr>PowerPoint Presentation</vt:lpstr>
      <vt:lpstr>5. Consider adding ‘optional’ sections</vt:lpstr>
      <vt:lpstr>What about references?</vt:lpstr>
      <vt:lpstr>Info you need for references</vt:lpstr>
      <vt:lpstr>Tips - dos</vt:lpstr>
      <vt:lpstr>Tips – don'ts (note – I didn’t write this list)</vt:lpstr>
      <vt:lpstr>Here’s what it might look like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 </vt:lpstr>
      <vt:lpstr>Exit Ticket Resume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Careers</dc:title>
  <dc:creator>Owner</dc:creator>
  <cp:lastModifiedBy>Julie Bamford</cp:lastModifiedBy>
  <cp:revision>7</cp:revision>
  <dcterms:modified xsi:type="dcterms:W3CDTF">2023-03-28T00:18:33Z</dcterms:modified>
</cp:coreProperties>
</file>