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9" r:id="rId2"/>
    <p:sldId id="357" r:id="rId3"/>
    <p:sldId id="356" r:id="rId4"/>
    <p:sldId id="355" r:id="rId5"/>
    <p:sldId id="354" r:id="rId6"/>
    <p:sldId id="353" r:id="rId7"/>
    <p:sldId id="352" r:id="rId8"/>
    <p:sldId id="351" r:id="rId9"/>
    <p:sldId id="350" r:id="rId10"/>
    <p:sldId id="349" r:id="rId11"/>
    <p:sldId id="348" r:id="rId12"/>
    <p:sldId id="347" r:id="rId13"/>
    <p:sldId id="346" r:id="rId14"/>
    <p:sldId id="345" r:id="rId15"/>
    <p:sldId id="344" r:id="rId16"/>
    <p:sldId id="343" r:id="rId17"/>
    <p:sldId id="388" r:id="rId18"/>
    <p:sldId id="387" r:id="rId19"/>
    <p:sldId id="386" r:id="rId20"/>
    <p:sldId id="385" r:id="rId21"/>
    <p:sldId id="384" r:id="rId22"/>
    <p:sldId id="383" r:id="rId23"/>
    <p:sldId id="382" r:id="rId24"/>
    <p:sldId id="381" r:id="rId25"/>
    <p:sldId id="3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4" autoAdjust="0"/>
    <p:restoredTop sz="94660"/>
  </p:normalViewPr>
  <p:slideViewPr>
    <p:cSldViewPr snapToGrid="0">
      <p:cViewPr varScale="1">
        <p:scale>
          <a:sx n="94" d="100"/>
          <a:sy n="94" d="100"/>
        </p:scale>
        <p:origin x="11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74F3C3-C463-47C5-9DE2-30E50879BEF4}"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A41C030-B769-44AB-9AF8-1917ACF042FB}">
      <dgm:prSet/>
      <dgm:spPr/>
      <dgm:t>
        <a:bodyPr/>
        <a:lstStyle/>
        <a:p>
          <a:pPr>
            <a:defRPr cap="all"/>
          </a:pPr>
          <a:r>
            <a:rPr lang="en-CA"/>
            <a:t>Violation of social norms are dealt with through various forms of social control</a:t>
          </a:r>
          <a:endParaRPr lang="en-US"/>
        </a:p>
      </dgm:t>
    </dgm:pt>
    <dgm:pt modelId="{EF351B18-43ED-49A1-B61D-C1532E3D7CE8}" type="parTrans" cxnId="{B9998671-9074-43A8-9A8B-51D2532E36B0}">
      <dgm:prSet/>
      <dgm:spPr/>
      <dgm:t>
        <a:bodyPr/>
        <a:lstStyle/>
        <a:p>
          <a:endParaRPr lang="en-US"/>
        </a:p>
      </dgm:t>
    </dgm:pt>
    <dgm:pt modelId="{0CA4E3E5-FFE7-4D67-85C6-A5679913ACC4}" type="sibTrans" cxnId="{B9998671-9074-43A8-9A8B-51D2532E36B0}">
      <dgm:prSet/>
      <dgm:spPr/>
      <dgm:t>
        <a:bodyPr/>
        <a:lstStyle/>
        <a:p>
          <a:endParaRPr lang="en-US"/>
        </a:p>
      </dgm:t>
    </dgm:pt>
    <dgm:pt modelId="{7F05EC6E-C573-430C-82FB-9022E2C4838E}">
      <dgm:prSet/>
      <dgm:spPr/>
      <dgm:t>
        <a:bodyPr/>
        <a:lstStyle/>
        <a:p>
          <a:pPr>
            <a:defRPr cap="all"/>
          </a:pPr>
          <a:r>
            <a:rPr lang="en-CA" b="1"/>
            <a:t>Internal social control</a:t>
          </a:r>
          <a:r>
            <a:rPr lang="en-CA"/>
            <a:t> is developed through the socialization process and lies with the individual. </a:t>
          </a:r>
          <a:endParaRPr lang="en-US"/>
        </a:p>
      </dgm:t>
    </dgm:pt>
    <dgm:pt modelId="{08B1D72F-61F3-417C-BF28-13626DC38E03}" type="parTrans" cxnId="{77A323D3-80BE-4D1D-84BF-6876111A06F3}">
      <dgm:prSet/>
      <dgm:spPr/>
      <dgm:t>
        <a:bodyPr/>
        <a:lstStyle/>
        <a:p>
          <a:endParaRPr lang="en-US"/>
        </a:p>
      </dgm:t>
    </dgm:pt>
    <dgm:pt modelId="{9B1CF8BC-85E8-4CCE-B609-57D6F6FA61E6}" type="sibTrans" cxnId="{77A323D3-80BE-4D1D-84BF-6876111A06F3}">
      <dgm:prSet/>
      <dgm:spPr/>
      <dgm:t>
        <a:bodyPr/>
        <a:lstStyle/>
        <a:p>
          <a:endParaRPr lang="en-US"/>
        </a:p>
      </dgm:t>
    </dgm:pt>
    <dgm:pt modelId="{82C7BE57-4F5A-45BA-93FB-5178031BF7F0}">
      <dgm:prSet/>
      <dgm:spPr/>
      <dgm:t>
        <a:bodyPr/>
        <a:lstStyle/>
        <a:p>
          <a:pPr>
            <a:defRPr cap="all"/>
          </a:pPr>
          <a:r>
            <a:rPr lang="en-CA"/>
            <a:t>You are practicing internal social control when you do something because you know it is the right thing to do or when you don’t do something because you know it is wrong</a:t>
          </a:r>
          <a:endParaRPr lang="en-US"/>
        </a:p>
      </dgm:t>
    </dgm:pt>
    <dgm:pt modelId="{A5A22459-3D96-4B45-BE2B-42FB03D5A089}" type="parTrans" cxnId="{C64A7E9B-9187-4211-9C54-DDF1BED30E59}">
      <dgm:prSet/>
      <dgm:spPr/>
      <dgm:t>
        <a:bodyPr/>
        <a:lstStyle/>
        <a:p>
          <a:endParaRPr lang="en-US"/>
        </a:p>
      </dgm:t>
    </dgm:pt>
    <dgm:pt modelId="{33A3705C-6CEE-436D-8F61-1DD761AB529D}" type="sibTrans" cxnId="{C64A7E9B-9187-4211-9C54-DDF1BED30E59}">
      <dgm:prSet/>
      <dgm:spPr/>
      <dgm:t>
        <a:bodyPr/>
        <a:lstStyle/>
        <a:p>
          <a:endParaRPr lang="en-US"/>
        </a:p>
      </dgm:t>
    </dgm:pt>
    <dgm:pt modelId="{F71595A7-2ACD-42E2-A0FF-99DCE436196C}">
      <dgm:prSet/>
      <dgm:spPr/>
      <dgm:t>
        <a:bodyPr/>
        <a:lstStyle/>
        <a:p>
          <a:pPr>
            <a:defRPr cap="all"/>
          </a:pPr>
          <a:r>
            <a:rPr lang="en-CA"/>
            <a:t>This type of socialization process does not ensure that all people will conform all of the time </a:t>
          </a:r>
          <a:endParaRPr lang="en-US"/>
        </a:p>
      </dgm:t>
    </dgm:pt>
    <dgm:pt modelId="{BC2F8756-C70D-4398-89B4-C921774C5F23}" type="parTrans" cxnId="{59CE6E38-A88D-4374-9447-DA874984D940}">
      <dgm:prSet/>
      <dgm:spPr/>
      <dgm:t>
        <a:bodyPr/>
        <a:lstStyle/>
        <a:p>
          <a:endParaRPr lang="en-US"/>
        </a:p>
      </dgm:t>
    </dgm:pt>
    <dgm:pt modelId="{816EF38A-B7DE-46C8-BB3D-1D99E7181F90}" type="sibTrans" cxnId="{59CE6E38-A88D-4374-9447-DA874984D940}">
      <dgm:prSet/>
      <dgm:spPr/>
      <dgm:t>
        <a:bodyPr/>
        <a:lstStyle/>
        <a:p>
          <a:endParaRPr lang="en-US"/>
        </a:p>
      </dgm:t>
    </dgm:pt>
    <dgm:pt modelId="{20A2FFAD-9C11-4D2E-B9BB-44818DD481CF}" type="pres">
      <dgm:prSet presAssocID="{1774F3C3-C463-47C5-9DE2-30E50879BEF4}" presName="root" presStyleCnt="0">
        <dgm:presLayoutVars>
          <dgm:dir/>
          <dgm:resizeHandles val="exact"/>
        </dgm:presLayoutVars>
      </dgm:prSet>
      <dgm:spPr/>
    </dgm:pt>
    <dgm:pt modelId="{6607B6C4-2A29-4D0C-BF90-C71A99511667}" type="pres">
      <dgm:prSet presAssocID="{EA41C030-B769-44AB-9AF8-1917ACF042FB}" presName="compNode" presStyleCnt="0"/>
      <dgm:spPr/>
    </dgm:pt>
    <dgm:pt modelId="{DDF25017-38AE-4B19-BD15-AF60E34EEAC1}" type="pres">
      <dgm:prSet presAssocID="{EA41C030-B769-44AB-9AF8-1917ACF042FB}" presName="iconBgRect" presStyleLbl="bgShp" presStyleIdx="0" presStyleCnt="4"/>
      <dgm:spPr>
        <a:prstGeom prst="round2DiagRect">
          <a:avLst>
            <a:gd name="adj1" fmla="val 29727"/>
            <a:gd name="adj2" fmla="val 0"/>
          </a:avLst>
        </a:prstGeom>
      </dgm:spPr>
    </dgm:pt>
    <dgm:pt modelId="{2C56450B-AD30-43BD-94B6-90E8F60C7758}" type="pres">
      <dgm:prSet presAssocID="{EA41C030-B769-44AB-9AF8-1917ACF042F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64B2D426-0089-4A2E-9561-1B09ADE87010}" type="pres">
      <dgm:prSet presAssocID="{EA41C030-B769-44AB-9AF8-1917ACF042FB}" presName="spaceRect" presStyleCnt="0"/>
      <dgm:spPr/>
    </dgm:pt>
    <dgm:pt modelId="{5F860C05-4BA3-408A-8A3B-E9553694857B}" type="pres">
      <dgm:prSet presAssocID="{EA41C030-B769-44AB-9AF8-1917ACF042FB}" presName="textRect" presStyleLbl="revTx" presStyleIdx="0" presStyleCnt="4">
        <dgm:presLayoutVars>
          <dgm:chMax val="1"/>
          <dgm:chPref val="1"/>
        </dgm:presLayoutVars>
      </dgm:prSet>
      <dgm:spPr/>
    </dgm:pt>
    <dgm:pt modelId="{27807596-E119-4A77-8ACB-895C835D43B6}" type="pres">
      <dgm:prSet presAssocID="{0CA4E3E5-FFE7-4D67-85C6-A5679913ACC4}" presName="sibTrans" presStyleCnt="0"/>
      <dgm:spPr/>
    </dgm:pt>
    <dgm:pt modelId="{246277D8-FFCB-40BC-887A-8995B91FA776}" type="pres">
      <dgm:prSet presAssocID="{7F05EC6E-C573-430C-82FB-9022E2C4838E}" presName="compNode" presStyleCnt="0"/>
      <dgm:spPr/>
    </dgm:pt>
    <dgm:pt modelId="{53C48DAE-724A-4D20-87F8-CF2017275C45}" type="pres">
      <dgm:prSet presAssocID="{7F05EC6E-C573-430C-82FB-9022E2C4838E}" presName="iconBgRect" presStyleLbl="bgShp" presStyleIdx="1" presStyleCnt="4"/>
      <dgm:spPr>
        <a:prstGeom prst="round2DiagRect">
          <a:avLst>
            <a:gd name="adj1" fmla="val 29727"/>
            <a:gd name="adj2" fmla="val 0"/>
          </a:avLst>
        </a:prstGeom>
      </dgm:spPr>
    </dgm:pt>
    <dgm:pt modelId="{ECBC986F-715C-4729-8147-47B989B28BE1}" type="pres">
      <dgm:prSet presAssocID="{7F05EC6E-C573-430C-82FB-9022E2C4838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cial Network"/>
        </a:ext>
      </dgm:extLst>
    </dgm:pt>
    <dgm:pt modelId="{579DE60C-9813-4C8F-9339-110C9498C13F}" type="pres">
      <dgm:prSet presAssocID="{7F05EC6E-C573-430C-82FB-9022E2C4838E}" presName="spaceRect" presStyleCnt="0"/>
      <dgm:spPr/>
    </dgm:pt>
    <dgm:pt modelId="{4E2F21AA-96E2-4E13-A363-36D62196868B}" type="pres">
      <dgm:prSet presAssocID="{7F05EC6E-C573-430C-82FB-9022E2C4838E}" presName="textRect" presStyleLbl="revTx" presStyleIdx="1" presStyleCnt="4">
        <dgm:presLayoutVars>
          <dgm:chMax val="1"/>
          <dgm:chPref val="1"/>
        </dgm:presLayoutVars>
      </dgm:prSet>
      <dgm:spPr/>
    </dgm:pt>
    <dgm:pt modelId="{06E465B1-02AF-45DF-96D2-8734E530372C}" type="pres">
      <dgm:prSet presAssocID="{9B1CF8BC-85E8-4CCE-B609-57D6F6FA61E6}" presName="sibTrans" presStyleCnt="0"/>
      <dgm:spPr/>
    </dgm:pt>
    <dgm:pt modelId="{50A2565F-9897-4D17-B2D6-DEEAFED86A36}" type="pres">
      <dgm:prSet presAssocID="{82C7BE57-4F5A-45BA-93FB-5178031BF7F0}" presName="compNode" presStyleCnt="0"/>
      <dgm:spPr/>
    </dgm:pt>
    <dgm:pt modelId="{C9FE1CFD-EABF-4CDD-8271-864D04A4EEFB}" type="pres">
      <dgm:prSet presAssocID="{82C7BE57-4F5A-45BA-93FB-5178031BF7F0}" presName="iconBgRect" presStyleLbl="bgShp" presStyleIdx="2" presStyleCnt="4"/>
      <dgm:spPr>
        <a:prstGeom prst="round2DiagRect">
          <a:avLst>
            <a:gd name="adj1" fmla="val 29727"/>
            <a:gd name="adj2" fmla="val 0"/>
          </a:avLst>
        </a:prstGeom>
      </dgm:spPr>
    </dgm:pt>
    <dgm:pt modelId="{AAE15198-9FB0-44DE-AD49-42D0FFF56531}" type="pres">
      <dgm:prSet presAssocID="{82C7BE57-4F5A-45BA-93FB-5178031BF7F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BEC1B7B5-E1B5-43BF-AFEA-FE7B5E31FDA0}" type="pres">
      <dgm:prSet presAssocID="{82C7BE57-4F5A-45BA-93FB-5178031BF7F0}" presName="spaceRect" presStyleCnt="0"/>
      <dgm:spPr/>
    </dgm:pt>
    <dgm:pt modelId="{07EB2BB3-5D54-4B5A-98E2-E96601E5263D}" type="pres">
      <dgm:prSet presAssocID="{82C7BE57-4F5A-45BA-93FB-5178031BF7F0}" presName="textRect" presStyleLbl="revTx" presStyleIdx="2" presStyleCnt="4">
        <dgm:presLayoutVars>
          <dgm:chMax val="1"/>
          <dgm:chPref val="1"/>
        </dgm:presLayoutVars>
      </dgm:prSet>
      <dgm:spPr/>
    </dgm:pt>
    <dgm:pt modelId="{CDADAC5D-0B89-45DF-9EB1-44F81EDC77ED}" type="pres">
      <dgm:prSet presAssocID="{33A3705C-6CEE-436D-8F61-1DD761AB529D}" presName="sibTrans" presStyleCnt="0"/>
      <dgm:spPr/>
    </dgm:pt>
    <dgm:pt modelId="{18EF87F6-6ADF-46DC-A14D-1EFE50ECC37C}" type="pres">
      <dgm:prSet presAssocID="{F71595A7-2ACD-42E2-A0FF-99DCE436196C}" presName="compNode" presStyleCnt="0"/>
      <dgm:spPr/>
    </dgm:pt>
    <dgm:pt modelId="{B73B3864-073B-43E5-B7E0-D0FF92E76366}" type="pres">
      <dgm:prSet presAssocID="{F71595A7-2ACD-42E2-A0FF-99DCE436196C}" presName="iconBgRect" presStyleLbl="bgShp" presStyleIdx="3" presStyleCnt="4"/>
      <dgm:spPr>
        <a:prstGeom prst="round2DiagRect">
          <a:avLst>
            <a:gd name="adj1" fmla="val 29727"/>
            <a:gd name="adj2" fmla="val 0"/>
          </a:avLst>
        </a:prstGeom>
      </dgm:spPr>
    </dgm:pt>
    <dgm:pt modelId="{87DA3C6F-750A-493F-9B33-98A740293FF4}" type="pres">
      <dgm:prSet presAssocID="{F71595A7-2ACD-42E2-A0FF-99DCE436196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10A55A1A-F15A-4C14-AC1E-5C42BA3E05D3}" type="pres">
      <dgm:prSet presAssocID="{F71595A7-2ACD-42E2-A0FF-99DCE436196C}" presName="spaceRect" presStyleCnt="0"/>
      <dgm:spPr/>
    </dgm:pt>
    <dgm:pt modelId="{EF77A4D5-FDCE-4A91-8B65-837B8CD33E9F}" type="pres">
      <dgm:prSet presAssocID="{F71595A7-2ACD-42E2-A0FF-99DCE436196C}" presName="textRect" presStyleLbl="revTx" presStyleIdx="3" presStyleCnt="4">
        <dgm:presLayoutVars>
          <dgm:chMax val="1"/>
          <dgm:chPref val="1"/>
        </dgm:presLayoutVars>
      </dgm:prSet>
      <dgm:spPr/>
    </dgm:pt>
  </dgm:ptLst>
  <dgm:cxnLst>
    <dgm:cxn modelId="{59CE6E38-A88D-4374-9447-DA874984D940}" srcId="{1774F3C3-C463-47C5-9DE2-30E50879BEF4}" destId="{F71595A7-2ACD-42E2-A0FF-99DCE436196C}" srcOrd="3" destOrd="0" parTransId="{BC2F8756-C70D-4398-89B4-C921774C5F23}" sibTransId="{816EF38A-B7DE-46C8-BB3D-1D99E7181F90}"/>
    <dgm:cxn modelId="{6A264666-4640-4AD2-9A6A-1E58D85F7774}" type="presOf" srcId="{7F05EC6E-C573-430C-82FB-9022E2C4838E}" destId="{4E2F21AA-96E2-4E13-A363-36D62196868B}" srcOrd="0" destOrd="0" presId="urn:microsoft.com/office/officeart/2018/5/layout/IconLeafLabelList"/>
    <dgm:cxn modelId="{B9998671-9074-43A8-9A8B-51D2532E36B0}" srcId="{1774F3C3-C463-47C5-9DE2-30E50879BEF4}" destId="{EA41C030-B769-44AB-9AF8-1917ACF042FB}" srcOrd="0" destOrd="0" parTransId="{EF351B18-43ED-49A1-B61D-C1532E3D7CE8}" sibTransId="{0CA4E3E5-FFE7-4D67-85C6-A5679913ACC4}"/>
    <dgm:cxn modelId="{392B3B55-0A67-444A-A16C-C354536DDE50}" type="presOf" srcId="{EA41C030-B769-44AB-9AF8-1917ACF042FB}" destId="{5F860C05-4BA3-408A-8A3B-E9553694857B}" srcOrd="0" destOrd="0" presId="urn:microsoft.com/office/officeart/2018/5/layout/IconLeafLabelList"/>
    <dgm:cxn modelId="{C64A7E9B-9187-4211-9C54-DDF1BED30E59}" srcId="{1774F3C3-C463-47C5-9DE2-30E50879BEF4}" destId="{82C7BE57-4F5A-45BA-93FB-5178031BF7F0}" srcOrd="2" destOrd="0" parTransId="{A5A22459-3D96-4B45-BE2B-42FB03D5A089}" sibTransId="{33A3705C-6CEE-436D-8F61-1DD761AB529D}"/>
    <dgm:cxn modelId="{56C382AB-BDBE-4D01-AEC6-8AC5A72210A4}" type="presOf" srcId="{F71595A7-2ACD-42E2-A0FF-99DCE436196C}" destId="{EF77A4D5-FDCE-4A91-8B65-837B8CD33E9F}" srcOrd="0" destOrd="0" presId="urn:microsoft.com/office/officeart/2018/5/layout/IconLeafLabelList"/>
    <dgm:cxn modelId="{51301EB9-51CB-4B9D-88C2-DCE27FF1A896}" type="presOf" srcId="{1774F3C3-C463-47C5-9DE2-30E50879BEF4}" destId="{20A2FFAD-9C11-4D2E-B9BB-44818DD481CF}" srcOrd="0" destOrd="0" presId="urn:microsoft.com/office/officeart/2018/5/layout/IconLeafLabelList"/>
    <dgm:cxn modelId="{77A323D3-80BE-4D1D-84BF-6876111A06F3}" srcId="{1774F3C3-C463-47C5-9DE2-30E50879BEF4}" destId="{7F05EC6E-C573-430C-82FB-9022E2C4838E}" srcOrd="1" destOrd="0" parTransId="{08B1D72F-61F3-417C-BF28-13626DC38E03}" sibTransId="{9B1CF8BC-85E8-4CCE-B609-57D6F6FA61E6}"/>
    <dgm:cxn modelId="{09D3DEEC-8717-46C6-A878-DF5F75A29A13}" type="presOf" srcId="{82C7BE57-4F5A-45BA-93FB-5178031BF7F0}" destId="{07EB2BB3-5D54-4B5A-98E2-E96601E5263D}" srcOrd="0" destOrd="0" presId="urn:microsoft.com/office/officeart/2018/5/layout/IconLeafLabelList"/>
    <dgm:cxn modelId="{D950A848-1195-4FF6-B508-CFA61384112E}" type="presParOf" srcId="{20A2FFAD-9C11-4D2E-B9BB-44818DD481CF}" destId="{6607B6C4-2A29-4D0C-BF90-C71A99511667}" srcOrd="0" destOrd="0" presId="urn:microsoft.com/office/officeart/2018/5/layout/IconLeafLabelList"/>
    <dgm:cxn modelId="{24669B07-7511-405A-B41A-606EDD16CF1A}" type="presParOf" srcId="{6607B6C4-2A29-4D0C-BF90-C71A99511667}" destId="{DDF25017-38AE-4B19-BD15-AF60E34EEAC1}" srcOrd="0" destOrd="0" presId="urn:microsoft.com/office/officeart/2018/5/layout/IconLeafLabelList"/>
    <dgm:cxn modelId="{83EF72FA-BFFE-4015-90CA-8D2E0B94ED56}" type="presParOf" srcId="{6607B6C4-2A29-4D0C-BF90-C71A99511667}" destId="{2C56450B-AD30-43BD-94B6-90E8F60C7758}" srcOrd="1" destOrd="0" presId="urn:microsoft.com/office/officeart/2018/5/layout/IconLeafLabelList"/>
    <dgm:cxn modelId="{68835B03-4650-4C08-9C63-9EE39D32D6D1}" type="presParOf" srcId="{6607B6C4-2A29-4D0C-BF90-C71A99511667}" destId="{64B2D426-0089-4A2E-9561-1B09ADE87010}" srcOrd="2" destOrd="0" presId="urn:microsoft.com/office/officeart/2018/5/layout/IconLeafLabelList"/>
    <dgm:cxn modelId="{9BC92ACA-AA8A-4572-8320-A800AE374EB0}" type="presParOf" srcId="{6607B6C4-2A29-4D0C-BF90-C71A99511667}" destId="{5F860C05-4BA3-408A-8A3B-E9553694857B}" srcOrd="3" destOrd="0" presId="urn:microsoft.com/office/officeart/2018/5/layout/IconLeafLabelList"/>
    <dgm:cxn modelId="{9ECFBD09-4AD3-4BD7-9DCF-B7334D70D546}" type="presParOf" srcId="{20A2FFAD-9C11-4D2E-B9BB-44818DD481CF}" destId="{27807596-E119-4A77-8ACB-895C835D43B6}" srcOrd="1" destOrd="0" presId="urn:microsoft.com/office/officeart/2018/5/layout/IconLeafLabelList"/>
    <dgm:cxn modelId="{23978722-86C6-4790-89BD-BECBE031217B}" type="presParOf" srcId="{20A2FFAD-9C11-4D2E-B9BB-44818DD481CF}" destId="{246277D8-FFCB-40BC-887A-8995B91FA776}" srcOrd="2" destOrd="0" presId="urn:microsoft.com/office/officeart/2018/5/layout/IconLeafLabelList"/>
    <dgm:cxn modelId="{8516721C-6637-41EF-8540-B2D8B1AB5C15}" type="presParOf" srcId="{246277D8-FFCB-40BC-887A-8995B91FA776}" destId="{53C48DAE-724A-4D20-87F8-CF2017275C45}" srcOrd="0" destOrd="0" presId="urn:microsoft.com/office/officeart/2018/5/layout/IconLeafLabelList"/>
    <dgm:cxn modelId="{4F18D679-1183-49EC-AF4C-4459EDD7E1B8}" type="presParOf" srcId="{246277D8-FFCB-40BC-887A-8995B91FA776}" destId="{ECBC986F-715C-4729-8147-47B989B28BE1}" srcOrd="1" destOrd="0" presId="urn:microsoft.com/office/officeart/2018/5/layout/IconLeafLabelList"/>
    <dgm:cxn modelId="{08BB2624-A8EE-4E99-B6E4-E717EB067771}" type="presParOf" srcId="{246277D8-FFCB-40BC-887A-8995B91FA776}" destId="{579DE60C-9813-4C8F-9339-110C9498C13F}" srcOrd="2" destOrd="0" presId="urn:microsoft.com/office/officeart/2018/5/layout/IconLeafLabelList"/>
    <dgm:cxn modelId="{4DC16A1F-198A-4F6E-9BED-3823FDBCE5E7}" type="presParOf" srcId="{246277D8-FFCB-40BC-887A-8995B91FA776}" destId="{4E2F21AA-96E2-4E13-A363-36D62196868B}" srcOrd="3" destOrd="0" presId="urn:microsoft.com/office/officeart/2018/5/layout/IconLeafLabelList"/>
    <dgm:cxn modelId="{6A291E1B-2FA9-4D4B-BD20-A70FAD9EA172}" type="presParOf" srcId="{20A2FFAD-9C11-4D2E-B9BB-44818DD481CF}" destId="{06E465B1-02AF-45DF-96D2-8734E530372C}" srcOrd="3" destOrd="0" presId="urn:microsoft.com/office/officeart/2018/5/layout/IconLeafLabelList"/>
    <dgm:cxn modelId="{D70B78F7-A7F7-462C-8F1D-7D36CD4A1C68}" type="presParOf" srcId="{20A2FFAD-9C11-4D2E-B9BB-44818DD481CF}" destId="{50A2565F-9897-4D17-B2D6-DEEAFED86A36}" srcOrd="4" destOrd="0" presId="urn:microsoft.com/office/officeart/2018/5/layout/IconLeafLabelList"/>
    <dgm:cxn modelId="{F6594819-3ABF-421D-BB74-753EE9BAAF4F}" type="presParOf" srcId="{50A2565F-9897-4D17-B2D6-DEEAFED86A36}" destId="{C9FE1CFD-EABF-4CDD-8271-864D04A4EEFB}" srcOrd="0" destOrd="0" presId="urn:microsoft.com/office/officeart/2018/5/layout/IconLeafLabelList"/>
    <dgm:cxn modelId="{3C269242-23DE-44D8-8F1A-CBAAD58CF790}" type="presParOf" srcId="{50A2565F-9897-4D17-B2D6-DEEAFED86A36}" destId="{AAE15198-9FB0-44DE-AD49-42D0FFF56531}" srcOrd="1" destOrd="0" presId="urn:microsoft.com/office/officeart/2018/5/layout/IconLeafLabelList"/>
    <dgm:cxn modelId="{4ADF4BC0-A01B-4C57-AE91-E99BDBF75E93}" type="presParOf" srcId="{50A2565F-9897-4D17-B2D6-DEEAFED86A36}" destId="{BEC1B7B5-E1B5-43BF-AFEA-FE7B5E31FDA0}" srcOrd="2" destOrd="0" presId="urn:microsoft.com/office/officeart/2018/5/layout/IconLeafLabelList"/>
    <dgm:cxn modelId="{9BDF5618-4EB5-4157-8CE6-AD2EBFDD1F12}" type="presParOf" srcId="{50A2565F-9897-4D17-B2D6-DEEAFED86A36}" destId="{07EB2BB3-5D54-4B5A-98E2-E96601E5263D}" srcOrd="3" destOrd="0" presId="urn:microsoft.com/office/officeart/2018/5/layout/IconLeafLabelList"/>
    <dgm:cxn modelId="{6D5E551B-88B6-4D78-9FAA-72DF2F619D32}" type="presParOf" srcId="{20A2FFAD-9C11-4D2E-B9BB-44818DD481CF}" destId="{CDADAC5D-0B89-45DF-9EB1-44F81EDC77ED}" srcOrd="5" destOrd="0" presId="urn:microsoft.com/office/officeart/2018/5/layout/IconLeafLabelList"/>
    <dgm:cxn modelId="{16C24AE4-5A86-48FB-B121-A9507940F65F}" type="presParOf" srcId="{20A2FFAD-9C11-4D2E-B9BB-44818DD481CF}" destId="{18EF87F6-6ADF-46DC-A14D-1EFE50ECC37C}" srcOrd="6" destOrd="0" presId="urn:microsoft.com/office/officeart/2018/5/layout/IconLeafLabelList"/>
    <dgm:cxn modelId="{2D650785-4611-4F56-A5CC-040E8FDCCB8F}" type="presParOf" srcId="{18EF87F6-6ADF-46DC-A14D-1EFE50ECC37C}" destId="{B73B3864-073B-43E5-B7E0-D0FF92E76366}" srcOrd="0" destOrd="0" presId="urn:microsoft.com/office/officeart/2018/5/layout/IconLeafLabelList"/>
    <dgm:cxn modelId="{91D473E9-1C8D-4E8C-A32D-88C8243FB486}" type="presParOf" srcId="{18EF87F6-6ADF-46DC-A14D-1EFE50ECC37C}" destId="{87DA3C6F-750A-493F-9B33-98A740293FF4}" srcOrd="1" destOrd="0" presId="urn:microsoft.com/office/officeart/2018/5/layout/IconLeafLabelList"/>
    <dgm:cxn modelId="{82CF552B-D2DA-4E94-8C24-34E55410FE11}" type="presParOf" srcId="{18EF87F6-6ADF-46DC-A14D-1EFE50ECC37C}" destId="{10A55A1A-F15A-4C14-AC1E-5C42BA3E05D3}" srcOrd="2" destOrd="0" presId="urn:microsoft.com/office/officeart/2018/5/layout/IconLeafLabelList"/>
    <dgm:cxn modelId="{95FE95A4-66C0-463E-BC49-EB757DDDD097}" type="presParOf" srcId="{18EF87F6-6ADF-46DC-A14D-1EFE50ECC37C}" destId="{EF77A4D5-FDCE-4A91-8B65-837B8CD33E9F}"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B3E7F9-5509-4904-AC87-09E30AA051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0F4A30F-F3DB-4921-9D8B-DF4F18BB8AC1}">
      <dgm:prSet phldrT="[Text]"/>
      <dgm:spPr/>
      <dgm:t>
        <a:bodyPr/>
        <a:lstStyle/>
        <a:p>
          <a:r>
            <a:rPr lang="en-CA" dirty="0"/>
            <a:t>Retribution: imposes a penalty on the offender based on the premise that the punishment should fit the crime</a:t>
          </a:r>
          <a:endParaRPr lang="en-US" dirty="0"/>
        </a:p>
      </dgm:t>
    </dgm:pt>
    <dgm:pt modelId="{D94700CD-B19E-4AED-89E8-8AF491E2C526}" type="parTrans" cxnId="{72DB6A32-0931-4C8F-B9A9-555B74B20353}">
      <dgm:prSet/>
      <dgm:spPr/>
      <dgm:t>
        <a:bodyPr/>
        <a:lstStyle/>
        <a:p>
          <a:endParaRPr lang="en-US"/>
        </a:p>
      </dgm:t>
    </dgm:pt>
    <dgm:pt modelId="{BD8EA3FD-1BB8-4D80-A3D3-B25282312AC0}" type="sibTrans" cxnId="{72DB6A32-0931-4C8F-B9A9-555B74B20353}">
      <dgm:prSet/>
      <dgm:spPr/>
      <dgm:t>
        <a:bodyPr/>
        <a:lstStyle/>
        <a:p>
          <a:endParaRPr lang="en-US"/>
        </a:p>
      </dgm:t>
    </dgm:pt>
    <dgm:pt modelId="{92C16F6C-B31E-4B95-97D5-B3259A8D4AFD}">
      <dgm:prSet phldrT="[Text]"/>
      <dgm:spPr/>
      <dgm:t>
        <a:bodyPr/>
        <a:lstStyle/>
        <a:p>
          <a:r>
            <a:rPr lang="en-CA" dirty="0"/>
            <a:t>Social Protection: Stops an offender from getting other offences through incarceration </a:t>
          </a:r>
          <a:endParaRPr lang="en-US" dirty="0"/>
        </a:p>
      </dgm:t>
    </dgm:pt>
    <dgm:pt modelId="{D0418177-C21B-4803-9F48-A044D61FA048}" type="parTrans" cxnId="{6843153C-8888-4AB6-A12A-098DFF34B7F5}">
      <dgm:prSet/>
      <dgm:spPr/>
      <dgm:t>
        <a:bodyPr/>
        <a:lstStyle/>
        <a:p>
          <a:endParaRPr lang="en-US"/>
        </a:p>
      </dgm:t>
    </dgm:pt>
    <dgm:pt modelId="{9D364E5C-29E5-49D6-B18A-0D2F8514442C}" type="sibTrans" cxnId="{6843153C-8888-4AB6-A12A-098DFF34B7F5}">
      <dgm:prSet/>
      <dgm:spPr/>
      <dgm:t>
        <a:bodyPr/>
        <a:lstStyle/>
        <a:p>
          <a:endParaRPr lang="en-US"/>
        </a:p>
      </dgm:t>
    </dgm:pt>
    <dgm:pt modelId="{B5DD8BC6-1E2A-47C7-BE04-43BA7F3CE56F}">
      <dgm:prSet phldrT="[Text]"/>
      <dgm:spPr/>
      <dgm:t>
        <a:bodyPr/>
        <a:lstStyle/>
        <a:p>
          <a:r>
            <a:rPr lang="en-CA" dirty="0"/>
            <a:t>Rehabilitation: Seeks to return offenders to the community as law-abiding citizens</a:t>
          </a:r>
          <a:endParaRPr lang="en-US" dirty="0"/>
        </a:p>
      </dgm:t>
    </dgm:pt>
    <dgm:pt modelId="{0EB511FA-73FE-4259-8A3C-08E05B19157C}" type="parTrans" cxnId="{7ADF7AC6-DB14-4774-9C17-535F22458A6E}">
      <dgm:prSet/>
      <dgm:spPr/>
      <dgm:t>
        <a:bodyPr/>
        <a:lstStyle/>
        <a:p>
          <a:endParaRPr lang="en-US"/>
        </a:p>
      </dgm:t>
    </dgm:pt>
    <dgm:pt modelId="{DA1392B2-F447-4FAC-847E-8AB6EC2B1F1B}" type="sibTrans" cxnId="{7ADF7AC6-DB14-4774-9C17-535F22458A6E}">
      <dgm:prSet/>
      <dgm:spPr/>
      <dgm:t>
        <a:bodyPr/>
        <a:lstStyle/>
        <a:p>
          <a:endParaRPr lang="en-US"/>
        </a:p>
      </dgm:t>
    </dgm:pt>
    <dgm:pt modelId="{3D7DD287-014F-4524-A2DE-4850138276A9}">
      <dgm:prSet/>
      <dgm:spPr/>
      <dgm:t>
        <a:bodyPr/>
        <a:lstStyle/>
        <a:p>
          <a:r>
            <a:rPr lang="en-CA" dirty="0"/>
            <a:t>Deterrence: Seeks to reduce criminal activity by instilling a fear </a:t>
          </a:r>
          <a:r>
            <a:rPr lang="en-CA"/>
            <a:t>of punishment</a:t>
          </a:r>
          <a:endParaRPr lang="en-US"/>
        </a:p>
      </dgm:t>
    </dgm:pt>
    <dgm:pt modelId="{B325391F-E0C6-4398-80B5-B96A2FBC51A3}" type="parTrans" cxnId="{9762C328-92EE-4BAE-A7A4-5C5F7D769A88}">
      <dgm:prSet/>
      <dgm:spPr/>
      <dgm:t>
        <a:bodyPr/>
        <a:lstStyle/>
        <a:p>
          <a:endParaRPr lang="en-US"/>
        </a:p>
      </dgm:t>
    </dgm:pt>
    <dgm:pt modelId="{CFDB6D26-4725-43E9-B1FE-A16F574AB56B}" type="sibTrans" cxnId="{9762C328-92EE-4BAE-A7A4-5C5F7D769A88}">
      <dgm:prSet/>
      <dgm:spPr/>
      <dgm:t>
        <a:bodyPr/>
        <a:lstStyle/>
        <a:p>
          <a:endParaRPr lang="en-US"/>
        </a:p>
      </dgm:t>
    </dgm:pt>
    <dgm:pt modelId="{0CF0DF07-AA21-48C1-8C6B-2A01F3A8CC15}" type="pres">
      <dgm:prSet presAssocID="{4DB3E7F9-5509-4904-AC87-09E30AA051F1}" presName="Name0" presStyleCnt="0">
        <dgm:presLayoutVars>
          <dgm:chMax val="7"/>
          <dgm:chPref val="7"/>
          <dgm:dir/>
        </dgm:presLayoutVars>
      </dgm:prSet>
      <dgm:spPr/>
    </dgm:pt>
    <dgm:pt modelId="{2F7FB3F3-9443-45DF-BC13-F4A82F2FC874}" type="pres">
      <dgm:prSet presAssocID="{4DB3E7F9-5509-4904-AC87-09E30AA051F1}" presName="Name1" presStyleCnt="0"/>
      <dgm:spPr/>
    </dgm:pt>
    <dgm:pt modelId="{FAC6C146-C47D-420F-8AD7-17E931D00309}" type="pres">
      <dgm:prSet presAssocID="{4DB3E7F9-5509-4904-AC87-09E30AA051F1}" presName="cycle" presStyleCnt="0"/>
      <dgm:spPr/>
    </dgm:pt>
    <dgm:pt modelId="{99E2441A-1A94-4797-8D58-C5DC93664D4D}" type="pres">
      <dgm:prSet presAssocID="{4DB3E7F9-5509-4904-AC87-09E30AA051F1}" presName="srcNode" presStyleLbl="node1" presStyleIdx="0" presStyleCnt="4"/>
      <dgm:spPr/>
    </dgm:pt>
    <dgm:pt modelId="{F9FA4527-FDF0-4D90-9A2D-293FEB066025}" type="pres">
      <dgm:prSet presAssocID="{4DB3E7F9-5509-4904-AC87-09E30AA051F1}" presName="conn" presStyleLbl="parChTrans1D2" presStyleIdx="0" presStyleCnt="1"/>
      <dgm:spPr/>
    </dgm:pt>
    <dgm:pt modelId="{C5A1957F-5F43-45AF-A8D1-A20BB2179F47}" type="pres">
      <dgm:prSet presAssocID="{4DB3E7F9-5509-4904-AC87-09E30AA051F1}" presName="extraNode" presStyleLbl="node1" presStyleIdx="0" presStyleCnt="4"/>
      <dgm:spPr/>
    </dgm:pt>
    <dgm:pt modelId="{472F546D-5380-4217-8DBD-879BEAD3FF9A}" type="pres">
      <dgm:prSet presAssocID="{4DB3E7F9-5509-4904-AC87-09E30AA051F1}" presName="dstNode" presStyleLbl="node1" presStyleIdx="0" presStyleCnt="4"/>
      <dgm:spPr/>
    </dgm:pt>
    <dgm:pt modelId="{FDE5E8BE-808C-487B-BCD0-FF387E082E12}" type="pres">
      <dgm:prSet presAssocID="{10F4A30F-F3DB-4921-9D8B-DF4F18BB8AC1}" presName="text_1" presStyleLbl="node1" presStyleIdx="0" presStyleCnt="4">
        <dgm:presLayoutVars>
          <dgm:bulletEnabled val="1"/>
        </dgm:presLayoutVars>
      </dgm:prSet>
      <dgm:spPr/>
    </dgm:pt>
    <dgm:pt modelId="{134263A7-780C-49EA-B682-BABE4D444AE3}" type="pres">
      <dgm:prSet presAssocID="{10F4A30F-F3DB-4921-9D8B-DF4F18BB8AC1}" presName="accent_1" presStyleCnt="0"/>
      <dgm:spPr/>
    </dgm:pt>
    <dgm:pt modelId="{08845983-61FF-4712-9098-CAA1650231FD}" type="pres">
      <dgm:prSet presAssocID="{10F4A30F-F3DB-4921-9D8B-DF4F18BB8AC1}" presName="accentRepeatNode" presStyleLbl="solidFgAcc1" presStyleIdx="0" presStyleCnt="4"/>
      <dgm:spPr/>
    </dgm:pt>
    <dgm:pt modelId="{C4CBF026-8E85-4CB9-8DFD-4AD3A72EFFEF}" type="pres">
      <dgm:prSet presAssocID="{92C16F6C-B31E-4B95-97D5-B3259A8D4AFD}" presName="text_2" presStyleLbl="node1" presStyleIdx="1" presStyleCnt="4">
        <dgm:presLayoutVars>
          <dgm:bulletEnabled val="1"/>
        </dgm:presLayoutVars>
      </dgm:prSet>
      <dgm:spPr/>
    </dgm:pt>
    <dgm:pt modelId="{A843D166-6D9E-4C54-9C09-6B5C4909035B}" type="pres">
      <dgm:prSet presAssocID="{92C16F6C-B31E-4B95-97D5-B3259A8D4AFD}" presName="accent_2" presStyleCnt="0"/>
      <dgm:spPr/>
    </dgm:pt>
    <dgm:pt modelId="{7E39C628-96BA-4157-9962-559F1D5AB27A}" type="pres">
      <dgm:prSet presAssocID="{92C16F6C-B31E-4B95-97D5-B3259A8D4AFD}" presName="accentRepeatNode" presStyleLbl="solidFgAcc1" presStyleIdx="1" presStyleCnt="4"/>
      <dgm:spPr/>
    </dgm:pt>
    <dgm:pt modelId="{366359A4-C79C-45B3-BE46-23FC95F34E09}" type="pres">
      <dgm:prSet presAssocID="{B5DD8BC6-1E2A-47C7-BE04-43BA7F3CE56F}" presName="text_3" presStyleLbl="node1" presStyleIdx="2" presStyleCnt="4">
        <dgm:presLayoutVars>
          <dgm:bulletEnabled val="1"/>
        </dgm:presLayoutVars>
      </dgm:prSet>
      <dgm:spPr/>
    </dgm:pt>
    <dgm:pt modelId="{0A5760A8-BFA2-4C54-BF80-4295E6B55310}" type="pres">
      <dgm:prSet presAssocID="{B5DD8BC6-1E2A-47C7-BE04-43BA7F3CE56F}" presName="accent_3" presStyleCnt="0"/>
      <dgm:spPr/>
    </dgm:pt>
    <dgm:pt modelId="{FB89A323-424F-4675-A2E2-8D3C4D7949A7}" type="pres">
      <dgm:prSet presAssocID="{B5DD8BC6-1E2A-47C7-BE04-43BA7F3CE56F}" presName="accentRepeatNode" presStyleLbl="solidFgAcc1" presStyleIdx="2" presStyleCnt="4"/>
      <dgm:spPr/>
    </dgm:pt>
    <dgm:pt modelId="{94E8C0A6-656E-4DF1-8261-36AADC990979}" type="pres">
      <dgm:prSet presAssocID="{3D7DD287-014F-4524-A2DE-4850138276A9}" presName="text_4" presStyleLbl="node1" presStyleIdx="3" presStyleCnt="4">
        <dgm:presLayoutVars>
          <dgm:bulletEnabled val="1"/>
        </dgm:presLayoutVars>
      </dgm:prSet>
      <dgm:spPr/>
    </dgm:pt>
    <dgm:pt modelId="{4E761D9D-3930-4994-B353-C1E87772FCFE}" type="pres">
      <dgm:prSet presAssocID="{3D7DD287-014F-4524-A2DE-4850138276A9}" presName="accent_4" presStyleCnt="0"/>
      <dgm:spPr/>
    </dgm:pt>
    <dgm:pt modelId="{B6A7ECCA-B20A-457F-B608-A1E7244463FF}" type="pres">
      <dgm:prSet presAssocID="{3D7DD287-014F-4524-A2DE-4850138276A9}" presName="accentRepeatNode" presStyleLbl="solidFgAcc1" presStyleIdx="3" presStyleCnt="4"/>
      <dgm:spPr/>
    </dgm:pt>
  </dgm:ptLst>
  <dgm:cxnLst>
    <dgm:cxn modelId="{13096417-B55D-45F6-8BEA-AA97D0E0337E}" type="presOf" srcId="{BD8EA3FD-1BB8-4D80-A3D3-B25282312AC0}" destId="{F9FA4527-FDF0-4D90-9A2D-293FEB066025}" srcOrd="0" destOrd="0" presId="urn:microsoft.com/office/officeart/2008/layout/VerticalCurvedList"/>
    <dgm:cxn modelId="{9762C328-92EE-4BAE-A7A4-5C5F7D769A88}" srcId="{4DB3E7F9-5509-4904-AC87-09E30AA051F1}" destId="{3D7DD287-014F-4524-A2DE-4850138276A9}" srcOrd="3" destOrd="0" parTransId="{B325391F-E0C6-4398-80B5-B96A2FBC51A3}" sibTransId="{CFDB6D26-4725-43E9-B1FE-A16F574AB56B}"/>
    <dgm:cxn modelId="{72DB6A32-0931-4C8F-B9A9-555B74B20353}" srcId="{4DB3E7F9-5509-4904-AC87-09E30AA051F1}" destId="{10F4A30F-F3DB-4921-9D8B-DF4F18BB8AC1}" srcOrd="0" destOrd="0" parTransId="{D94700CD-B19E-4AED-89E8-8AF491E2C526}" sibTransId="{BD8EA3FD-1BB8-4D80-A3D3-B25282312AC0}"/>
    <dgm:cxn modelId="{6843153C-8888-4AB6-A12A-098DFF34B7F5}" srcId="{4DB3E7F9-5509-4904-AC87-09E30AA051F1}" destId="{92C16F6C-B31E-4B95-97D5-B3259A8D4AFD}" srcOrd="1" destOrd="0" parTransId="{D0418177-C21B-4803-9F48-A044D61FA048}" sibTransId="{9D364E5C-29E5-49D6-B18A-0D2F8514442C}"/>
    <dgm:cxn modelId="{B013FE43-E9F2-4BB2-91CA-0B63EE4B1C7D}" type="presOf" srcId="{B5DD8BC6-1E2A-47C7-BE04-43BA7F3CE56F}" destId="{366359A4-C79C-45B3-BE46-23FC95F34E09}" srcOrd="0" destOrd="0" presId="urn:microsoft.com/office/officeart/2008/layout/VerticalCurvedList"/>
    <dgm:cxn modelId="{EFF3D651-0248-4DB1-ADE0-1E95F598E3DF}" type="presOf" srcId="{4DB3E7F9-5509-4904-AC87-09E30AA051F1}" destId="{0CF0DF07-AA21-48C1-8C6B-2A01F3A8CC15}" srcOrd="0" destOrd="0" presId="urn:microsoft.com/office/officeart/2008/layout/VerticalCurvedList"/>
    <dgm:cxn modelId="{7338898D-DEB9-46E9-A8BF-A1805CA73BD8}" type="presOf" srcId="{92C16F6C-B31E-4B95-97D5-B3259A8D4AFD}" destId="{C4CBF026-8E85-4CB9-8DFD-4AD3A72EFFEF}" srcOrd="0" destOrd="0" presId="urn:microsoft.com/office/officeart/2008/layout/VerticalCurvedList"/>
    <dgm:cxn modelId="{7ADF7AC6-DB14-4774-9C17-535F22458A6E}" srcId="{4DB3E7F9-5509-4904-AC87-09E30AA051F1}" destId="{B5DD8BC6-1E2A-47C7-BE04-43BA7F3CE56F}" srcOrd="2" destOrd="0" parTransId="{0EB511FA-73FE-4259-8A3C-08E05B19157C}" sibTransId="{DA1392B2-F447-4FAC-847E-8AB6EC2B1F1B}"/>
    <dgm:cxn modelId="{2C27DEED-0436-4EBF-AD18-C7CA3FD871B5}" type="presOf" srcId="{3D7DD287-014F-4524-A2DE-4850138276A9}" destId="{94E8C0A6-656E-4DF1-8261-36AADC990979}" srcOrd="0" destOrd="0" presId="urn:microsoft.com/office/officeart/2008/layout/VerticalCurvedList"/>
    <dgm:cxn modelId="{88E9F3F0-9FEF-42EE-888A-53AB23F46623}" type="presOf" srcId="{10F4A30F-F3DB-4921-9D8B-DF4F18BB8AC1}" destId="{FDE5E8BE-808C-487B-BCD0-FF387E082E12}" srcOrd="0" destOrd="0" presId="urn:microsoft.com/office/officeart/2008/layout/VerticalCurvedList"/>
    <dgm:cxn modelId="{49E9FABA-714F-4DC7-B0F3-7321DF655F50}" type="presParOf" srcId="{0CF0DF07-AA21-48C1-8C6B-2A01F3A8CC15}" destId="{2F7FB3F3-9443-45DF-BC13-F4A82F2FC874}" srcOrd="0" destOrd="0" presId="urn:microsoft.com/office/officeart/2008/layout/VerticalCurvedList"/>
    <dgm:cxn modelId="{EE3CC90C-88C4-45AB-8F69-AC06977BC8D5}" type="presParOf" srcId="{2F7FB3F3-9443-45DF-BC13-F4A82F2FC874}" destId="{FAC6C146-C47D-420F-8AD7-17E931D00309}" srcOrd="0" destOrd="0" presId="urn:microsoft.com/office/officeart/2008/layout/VerticalCurvedList"/>
    <dgm:cxn modelId="{B177F48E-3C3E-460F-A85E-86B7FB4C95E1}" type="presParOf" srcId="{FAC6C146-C47D-420F-8AD7-17E931D00309}" destId="{99E2441A-1A94-4797-8D58-C5DC93664D4D}" srcOrd="0" destOrd="0" presId="urn:microsoft.com/office/officeart/2008/layout/VerticalCurvedList"/>
    <dgm:cxn modelId="{3F78410E-7CA4-44D0-8864-F9EF6FAC0AC4}" type="presParOf" srcId="{FAC6C146-C47D-420F-8AD7-17E931D00309}" destId="{F9FA4527-FDF0-4D90-9A2D-293FEB066025}" srcOrd="1" destOrd="0" presId="urn:microsoft.com/office/officeart/2008/layout/VerticalCurvedList"/>
    <dgm:cxn modelId="{9160C932-DD39-4824-A891-AA098AF051E1}" type="presParOf" srcId="{FAC6C146-C47D-420F-8AD7-17E931D00309}" destId="{C5A1957F-5F43-45AF-A8D1-A20BB2179F47}" srcOrd="2" destOrd="0" presId="urn:microsoft.com/office/officeart/2008/layout/VerticalCurvedList"/>
    <dgm:cxn modelId="{C7774B6D-B9E8-4F64-89B6-ED5335253AF8}" type="presParOf" srcId="{FAC6C146-C47D-420F-8AD7-17E931D00309}" destId="{472F546D-5380-4217-8DBD-879BEAD3FF9A}" srcOrd="3" destOrd="0" presId="urn:microsoft.com/office/officeart/2008/layout/VerticalCurvedList"/>
    <dgm:cxn modelId="{33E6C072-8A9B-496C-AE5C-E7836703ED3E}" type="presParOf" srcId="{2F7FB3F3-9443-45DF-BC13-F4A82F2FC874}" destId="{FDE5E8BE-808C-487B-BCD0-FF387E082E12}" srcOrd="1" destOrd="0" presId="urn:microsoft.com/office/officeart/2008/layout/VerticalCurvedList"/>
    <dgm:cxn modelId="{7E4473FE-1192-4865-A431-1A437ED32D55}" type="presParOf" srcId="{2F7FB3F3-9443-45DF-BC13-F4A82F2FC874}" destId="{134263A7-780C-49EA-B682-BABE4D444AE3}" srcOrd="2" destOrd="0" presId="urn:microsoft.com/office/officeart/2008/layout/VerticalCurvedList"/>
    <dgm:cxn modelId="{308680F2-6397-44A2-ACDF-E1C79058246A}" type="presParOf" srcId="{134263A7-780C-49EA-B682-BABE4D444AE3}" destId="{08845983-61FF-4712-9098-CAA1650231FD}" srcOrd="0" destOrd="0" presId="urn:microsoft.com/office/officeart/2008/layout/VerticalCurvedList"/>
    <dgm:cxn modelId="{93EBAC10-207E-49E7-9E9B-486A4634AA09}" type="presParOf" srcId="{2F7FB3F3-9443-45DF-BC13-F4A82F2FC874}" destId="{C4CBF026-8E85-4CB9-8DFD-4AD3A72EFFEF}" srcOrd="3" destOrd="0" presId="urn:microsoft.com/office/officeart/2008/layout/VerticalCurvedList"/>
    <dgm:cxn modelId="{27854040-3B37-4750-9C6F-692807850ED5}" type="presParOf" srcId="{2F7FB3F3-9443-45DF-BC13-F4A82F2FC874}" destId="{A843D166-6D9E-4C54-9C09-6B5C4909035B}" srcOrd="4" destOrd="0" presId="urn:microsoft.com/office/officeart/2008/layout/VerticalCurvedList"/>
    <dgm:cxn modelId="{39D1D9BD-46F8-4CBE-B00E-D349DCA68DC8}" type="presParOf" srcId="{A843D166-6D9E-4C54-9C09-6B5C4909035B}" destId="{7E39C628-96BA-4157-9962-559F1D5AB27A}" srcOrd="0" destOrd="0" presId="urn:microsoft.com/office/officeart/2008/layout/VerticalCurvedList"/>
    <dgm:cxn modelId="{EE00AFD7-0620-41E0-A9D0-0F10915DDCBD}" type="presParOf" srcId="{2F7FB3F3-9443-45DF-BC13-F4A82F2FC874}" destId="{366359A4-C79C-45B3-BE46-23FC95F34E09}" srcOrd="5" destOrd="0" presId="urn:microsoft.com/office/officeart/2008/layout/VerticalCurvedList"/>
    <dgm:cxn modelId="{15C90683-4A12-47BE-B1BC-A1A5B11D8F50}" type="presParOf" srcId="{2F7FB3F3-9443-45DF-BC13-F4A82F2FC874}" destId="{0A5760A8-BFA2-4C54-BF80-4295E6B55310}" srcOrd="6" destOrd="0" presId="urn:microsoft.com/office/officeart/2008/layout/VerticalCurvedList"/>
    <dgm:cxn modelId="{7D2B4C79-5246-4FE6-91A3-82E66912827F}" type="presParOf" srcId="{0A5760A8-BFA2-4C54-BF80-4295E6B55310}" destId="{FB89A323-424F-4675-A2E2-8D3C4D7949A7}" srcOrd="0" destOrd="0" presId="urn:microsoft.com/office/officeart/2008/layout/VerticalCurvedList"/>
    <dgm:cxn modelId="{785795E1-A8E2-496F-9661-CF77ED1048E3}" type="presParOf" srcId="{2F7FB3F3-9443-45DF-BC13-F4A82F2FC874}" destId="{94E8C0A6-656E-4DF1-8261-36AADC990979}" srcOrd="7" destOrd="0" presId="urn:microsoft.com/office/officeart/2008/layout/VerticalCurvedList"/>
    <dgm:cxn modelId="{21A880C7-26B4-472F-A48C-3DCEBA41D856}" type="presParOf" srcId="{2F7FB3F3-9443-45DF-BC13-F4A82F2FC874}" destId="{4E761D9D-3930-4994-B353-C1E87772FCFE}" srcOrd="8" destOrd="0" presId="urn:microsoft.com/office/officeart/2008/layout/VerticalCurvedList"/>
    <dgm:cxn modelId="{2AC51513-E435-4BEC-8290-CA9711259347}" type="presParOf" srcId="{4E761D9D-3930-4994-B353-C1E87772FCFE}" destId="{B6A7ECCA-B20A-457F-B608-A1E7244463F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25017-38AE-4B19-BD15-AF60E34EEAC1}">
      <dsp:nvSpPr>
        <dsp:cNvPr id="0" name=""/>
        <dsp:cNvSpPr/>
      </dsp:nvSpPr>
      <dsp:spPr>
        <a:xfrm>
          <a:off x="304386" y="1168893"/>
          <a:ext cx="944666" cy="944666"/>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56450B-AD30-43BD-94B6-90E8F60C7758}">
      <dsp:nvSpPr>
        <dsp:cNvPr id="0" name=""/>
        <dsp:cNvSpPr/>
      </dsp:nvSpPr>
      <dsp:spPr>
        <a:xfrm>
          <a:off x="505708" y="1370215"/>
          <a:ext cx="542021" cy="5420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860C05-4BA3-408A-8A3B-E9553694857B}">
      <dsp:nvSpPr>
        <dsp:cNvPr id="0" name=""/>
        <dsp:cNvSpPr/>
      </dsp:nvSpPr>
      <dsp:spPr>
        <a:xfrm>
          <a:off x="2403" y="2407799"/>
          <a:ext cx="1548632" cy="113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CA" sz="1100" kern="1200"/>
            <a:t>Violation of social norms are dealt with through various forms of social control</a:t>
          </a:r>
          <a:endParaRPr lang="en-US" sz="1100" kern="1200"/>
        </a:p>
      </dsp:txBody>
      <dsp:txXfrm>
        <a:off x="2403" y="2407799"/>
        <a:ext cx="1548632" cy="1132437"/>
      </dsp:txXfrm>
    </dsp:sp>
    <dsp:sp modelId="{53C48DAE-724A-4D20-87F8-CF2017275C45}">
      <dsp:nvSpPr>
        <dsp:cNvPr id="0" name=""/>
        <dsp:cNvSpPr/>
      </dsp:nvSpPr>
      <dsp:spPr>
        <a:xfrm>
          <a:off x="2124030" y="1168893"/>
          <a:ext cx="944666" cy="944666"/>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BC986F-715C-4729-8147-47B989B28BE1}">
      <dsp:nvSpPr>
        <dsp:cNvPr id="0" name=""/>
        <dsp:cNvSpPr/>
      </dsp:nvSpPr>
      <dsp:spPr>
        <a:xfrm>
          <a:off x="2325352" y="1370215"/>
          <a:ext cx="542021" cy="5420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E2F21AA-96E2-4E13-A363-36D62196868B}">
      <dsp:nvSpPr>
        <dsp:cNvPr id="0" name=""/>
        <dsp:cNvSpPr/>
      </dsp:nvSpPr>
      <dsp:spPr>
        <a:xfrm>
          <a:off x="1822046" y="2407799"/>
          <a:ext cx="1548632" cy="113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CA" sz="1100" b="1" kern="1200"/>
            <a:t>Internal social control</a:t>
          </a:r>
          <a:r>
            <a:rPr lang="en-CA" sz="1100" kern="1200"/>
            <a:t> is developed through the socialization process and lies with the individual. </a:t>
          </a:r>
          <a:endParaRPr lang="en-US" sz="1100" kern="1200"/>
        </a:p>
      </dsp:txBody>
      <dsp:txXfrm>
        <a:off x="1822046" y="2407799"/>
        <a:ext cx="1548632" cy="1132437"/>
      </dsp:txXfrm>
    </dsp:sp>
    <dsp:sp modelId="{C9FE1CFD-EABF-4CDD-8271-864D04A4EEFB}">
      <dsp:nvSpPr>
        <dsp:cNvPr id="0" name=""/>
        <dsp:cNvSpPr/>
      </dsp:nvSpPr>
      <dsp:spPr>
        <a:xfrm>
          <a:off x="3943673" y="1168893"/>
          <a:ext cx="944666" cy="944666"/>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E15198-9FB0-44DE-AD49-42D0FFF56531}">
      <dsp:nvSpPr>
        <dsp:cNvPr id="0" name=""/>
        <dsp:cNvSpPr/>
      </dsp:nvSpPr>
      <dsp:spPr>
        <a:xfrm>
          <a:off x="4144996" y="1370215"/>
          <a:ext cx="542021" cy="5420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EB2BB3-5D54-4B5A-98E2-E96601E5263D}">
      <dsp:nvSpPr>
        <dsp:cNvPr id="0" name=""/>
        <dsp:cNvSpPr/>
      </dsp:nvSpPr>
      <dsp:spPr>
        <a:xfrm>
          <a:off x="3641690" y="2407799"/>
          <a:ext cx="1548632" cy="113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CA" sz="1100" kern="1200"/>
            <a:t>You are practicing internal social control when you do something because you know it is the right thing to do or when you don’t do something because you know it is wrong</a:t>
          </a:r>
          <a:endParaRPr lang="en-US" sz="1100" kern="1200"/>
        </a:p>
      </dsp:txBody>
      <dsp:txXfrm>
        <a:off x="3641690" y="2407799"/>
        <a:ext cx="1548632" cy="1132437"/>
      </dsp:txXfrm>
    </dsp:sp>
    <dsp:sp modelId="{B73B3864-073B-43E5-B7E0-D0FF92E76366}">
      <dsp:nvSpPr>
        <dsp:cNvPr id="0" name=""/>
        <dsp:cNvSpPr/>
      </dsp:nvSpPr>
      <dsp:spPr>
        <a:xfrm>
          <a:off x="5763317" y="1168893"/>
          <a:ext cx="944666" cy="944666"/>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DA3C6F-750A-493F-9B33-98A740293FF4}">
      <dsp:nvSpPr>
        <dsp:cNvPr id="0" name=""/>
        <dsp:cNvSpPr/>
      </dsp:nvSpPr>
      <dsp:spPr>
        <a:xfrm>
          <a:off x="5964639" y="1370215"/>
          <a:ext cx="542021" cy="5420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F77A4D5-FDCE-4A91-8B65-837B8CD33E9F}">
      <dsp:nvSpPr>
        <dsp:cNvPr id="0" name=""/>
        <dsp:cNvSpPr/>
      </dsp:nvSpPr>
      <dsp:spPr>
        <a:xfrm>
          <a:off x="5461333" y="2407799"/>
          <a:ext cx="1548632" cy="113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CA" sz="1100" kern="1200"/>
            <a:t>This type of socialization process does not ensure that all people will conform all of the time </a:t>
          </a:r>
          <a:endParaRPr lang="en-US" sz="1100" kern="1200"/>
        </a:p>
      </dsp:txBody>
      <dsp:txXfrm>
        <a:off x="5461333" y="2407799"/>
        <a:ext cx="1548632" cy="1132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A4527-FDF0-4D90-9A2D-293FEB066025}">
      <dsp:nvSpPr>
        <dsp:cNvPr id="0" name=""/>
        <dsp:cNvSpPr/>
      </dsp:nvSpPr>
      <dsp:spPr>
        <a:xfrm>
          <a:off x="-6126981" y="-937410"/>
          <a:ext cx="7293488" cy="7293488"/>
        </a:xfrm>
        <a:prstGeom prst="blockArc">
          <a:avLst>
            <a:gd name="adj1" fmla="val 18900000"/>
            <a:gd name="adj2" fmla="val 2700000"/>
            <a:gd name="adj3" fmla="val 296"/>
          </a:avLst>
        </a:pr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E5E8BE-808C-487B-BCD0-FF387E082E12}">
      <dsp:nvSpPr>
        <dsp:cNvPr id="0" name=""/>
        <dsp:cNvSpPr/>
      </dsp:nvSpPr>
      <dsp:spPr>
        <a:xfrm>
          <a:off x="610504" y="416587"/>
          <a:ext cx="7440913" cy="833607"/>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8420" rIns="58420" bIns="58420" numCol="1" spcCol="1270" anchor="ctr" anchorCtr="0">
          <a:noAutofit/>
        </a:bodyPr>
        <a:lstStyle/>
        <a:p>
          <a:pPr marL="0" lvl="0" indent="0" algn="l" defTabSz="1022350">
            <a:lnSpc>
              <a:spcPct val="90000"/>
            </a:lnSpc>
            <a:spcBef>
              <a:spcPct val="0"/>
            </a:spcBef>
            <a:spcAft>
              <a:spcPct val="35000"/>
            </a:spcAft>
            <a:buNone/>
          </a:pPr>
          <a:r>
            <a:rPr lang="en-CA" sz="2300" kern="1200" dirty="0"/>
            <a:t>Retribution: imposes a penalty on the offender based on the premise that the punishment should fit the crime</a:t>
          </a:r>
          <a:endParaRPr lang="en-US" sz="2300" kern="1200" dirty="0"/>
        </a:p>
      </dsp:txBody>
      <dsp:txXfrm>
        <a:off x="610504" y="416587"/>
        <a:ext cx="7440913" cy="833607"/>
      </dsp:txXfrm>
    </dsp:sp>
    <dsp:sp modelId="{08845983-61FF-4712-9098-CAA1650231FD}">
      <dsp:nvSpPr>
        <dsp:cNvPr id="0" name=""/>
        <dsp:cNvSpPr/>
      </dsp:nvSpPr>
      <dsp:spPr>
        <a:xfrm>
          <a:off x="89500" y="312386"/>
          <a:ext cx="1042009" cy="1042009"/>
        </a:xfrm>
        <a:prstGeom prst="ellipse">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CBF026-8E85-4CB9-8DFD-4AD3A72EFFEF}">
      <dsp:nvSpPr>
        <dsp:cNvPr id="0" name=""/>
        <dsp:cNvSpPr/>
      </dsp:nvSpPr>
      <dsp:spPr>
        <a:xfrm>
          <a:off x="1088431" y="1667215"/>
          <a:ext cx="6962986" cy="833607"/>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8420" rIns="58420" bIns="58420" numCol="1" spcCol="1270" anchor="ctr" anchorCtr="0">
          <a:noAutofit/>
        </a:bodyPr>
        <a:lstStyle/>
        <a:p>
          <a:pPr marL="0" lvl="0" indent="0" algn="l" defTabSz="1022350">
            <a:lnSpc>
              <a:spcPct val="90000"/>
            </a:lnSpc>
            <a:spcBef>
              <a:spcPct val="0"/>
            </a:spcBef>
            <a:spcAft>
              <a:spcPct val="35000"/>
            </a:spcAft>
            <a:buNone/>
          </a:pPr>
          <a:r>
            <a:rPr lang="en-CA" sz="2300" kern="1200" dirty="0"/>
            <a:t>Social Protection: Stops an offender from getting other offences through incarceration </a:t>
          </a:r>
          <a:endParaRPr lang="en-US" sz="2300" kern="1200" dirty="0"/>
        </a:p>
      </dsp:txBody>
      <dsp:txXfrm>
        <a:off x="1088431" y="1667215"/>
        <a:ext cx="6962986" cy="833607"/>
      </dsp:txXfrm>
    </dsp:sp>
    <dsp:sp modelId="{7E39C628-96BA-4157-9962-559F1D5AB27A}">
      <dsp:nvSpPr>
        <dsp:cNvPr id="0" name=""/>
        <dsp:cNvSpPr/>
      </dsp:nvSpPr>
      <dsp:spPr>
        <a:xfrm>
          <a:off x="567426" y="1563014"/>
          <a:ext cx="1042009" cy="1042009"/>
        </a:xfrm>
        <a:prstGeom prst="ellipse">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6359A4-C79C-45B3-BE46-23FC95F34E09}">
      <dsp:nvSpPr>
        <dsp:cNvPr id="0" name=""/>
        <dsp:cNvSpPr/>
      </dsp:nvSpPr>
      <dsp:spPr>
        <a:xfrm>
          <a:off x="1088431" y="2917843"/>
          <a:ext cx="6962986" cy="833607"/>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8420" rIns="58420" bIns="58420" numCol="1" spcCol="1270" anchor="ctr" anchorCtr="0">
          <a:noAutofit/>
        </a:bodyPr>
        <a:lstStyle/>
        <a:p>
          <a:pPr marL="0" lvl="0" indent="0" algn="l" defTabSz="1022350">
            <a:lnSpc>
              <a:spcPct val="90000"/>
            </a:lnSpc>
            <a:spcBef>
              <a:spcPct val="0"/>
            </a:spcBef>
            <a:spcAft>
              <a:spcPct val="35000"/>
            </a:spcAft>
            <a:buNone/>
          </a:pPr>
          <a:r>
            <a:rPr lang="en-CA" sz="2300" kern="1200" dirty="0"/>
            <a:t>Rehabilitation: Seeks to return offenders to the community as law-abiding citizens</a:t>
          </a:r>
          <a:endParaRPr lang="en-US" sz="2300" kern="1200" dirty="0"/>
        </a:p>
      </dsp:txBody>
      <dsp:txXfrm>
        <a:off x="1088431" y="2917843"/>
        <a:ext cx="6962986" cy="833607"/>
      </dsp:txXfrm>
    </dsp:sp>
    <dsp:sp modelId="{FB89A323-424F-4675-A2E2-8D3C4D7949A7}">
      <dsp:nvSpPr>
        <dsp:cNvPr id="0" name=""/>
        <dsp:cNvSpPr/>
      </dsp:nvSpPr>
      <dsp:spPr>
        <a:xfrm>
          <a:off x="567426" y="2813642"/>
          <a:ext cx="1042009" cy="1042009"/>
        </a:xfrm>
        <a:prstGeom prst="ellipse">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E8C0A6-656E-4DF1-8261-36AADC990979}">
      <dsp:nvSpPr>
        <dsp:cNvPr id="0" name=""/>
        <dsp:cNvSpPr/>
      </dsp:nvSpPr>
      <dsp:spPr>
        <a:xfrm>
          <a:off x="610504" y="4168472"/>
          <a:ext cx="7440913" cy="833607"/>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8420" rIns="58420" bIns="58420" numCol="1" spcCol="1270" anchor="ctr" anchorCtr="0">
          <a:noAutofit/>
        </a:bodyPr>
        <a:lstStyle/>
        <a:p>
          <a:pPr marL="0" lvl="0" indent="0" algn="l" defTabSz="1022350">
            <a:lnSpc>
              <a:spcPct val="90000"/>
            </a:lnSpc>
            <a:spcBef>
              <a:spcPct val="0"/>
            </a:spcBef>
            <a:spcAft>
              <a:spcPct val="35000"/>
            </a:spcAft>
            <a:buNone/>
          </a:pPr>
          <a:r>
            <a:rPr lang="en-CA" sz="2300" kern="1200" dirty="0"/>
            <a:t>Deterrence: Seeks to reduce criminal activity by instilling a fear </a:t>
          </a:r>
          <a:r>
            <a:rPr lang="en-CA" sz="2300" kern="1200"/>
            <a:t>of punishment</a:t>
          </a:r>
          <a:endParaRPr lang="en-US" sz="2300" kern="1200"/>
        </a:p>
      </dsp:txBody>
      <dsp:txXfrm>
        <a:off x="610504" y="4168472"/>
        <a:ext cx="7440913" cy="833607"/>
      </dsp:txXfrm>
    </dsp:sp>
    <dsp:sp modelId="{B6A7ECCA-B20A-457F-B608-A1E7244463FF}">
      <dsp:nvSpPr>
        <dsp:cNvPr id="0" name=""/>
        <dsp:cNvSpPr/>
      </dsp:nvSpPr>
      <dsp:spPr>
        <a:xfrm>
          <a:off x="89500" y="4064271"/>
          <a:ext cx="1042009" cy="1042009"/>
        </a:xfrm>
        <a:prstGeom prst="ellipse">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2/13/2024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85435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4320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2/13/2024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52041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7208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2/13/2024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36312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4828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5630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92820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18187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2/13/2024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401371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4626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2/13/2024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37498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shock399/25727993838/"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83F1FFD-1AA8-4EC2-97B9-FEC7564F48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3" name="Rectangle 72">
            <a:extLst>
              <a:ext uri="{FF2B5EF4-FFF2-40B4-BE49-F238E27FC236}">
                <a16:creationId xmlns:a16="http://schemas.microsoft.com/office/drawing/2014/main" id="{8FF0F8A7-C9E3-49D9-A67E-09FF582C782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Image result for tattoo face">
            <a:extLst>
              <a:ext uri="{FF2B5EF4-FFF2-40B4-BE49-F238E27FC236}">
                <a16:creationId xmlns:a16="http://schemas.microsoft.com/office/drawing/2014/main" id="{BB6DDB50-5D2E-4BF9-B2AD-BFD637FABD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22" r="2" b="23274"/>
          <a:stretch/>
        </p:blipFill>
        <p:spPr bwMode="auto">
          <a:xfrm>
            <a:off x="446534" y="723899"/>
            <a:ext cx="7498616" cy="5676901"/>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A4274C20-A98B-4AC3-B16A-B7F41CB582D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76" name="Rectangle 75">
              <a:extLst>
                <a:ext uri="{FF2B5EF4-FFF2-40B4-BE49-F238E27FC236}">
                  <a16:creationId xmlns:a16="http://schemas.microsoft.com/office/drawing/2014/main" id="{43ECC69B-2243-424A-8237-CF490F8B06C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6D2EA3B9-3D17-4510-8464-E74F67267C00}"/>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AA5DFA43-F31D-4C31-8826-6B40A21CF9AD}"/>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8B851D70-B42B-4929-A76B-984D56E201AF}"/>
              </a:ext>
            </a:extLst>
          </p:cNvPr>
          <p:cNvSpPr>
            <a:spLocks noGrp="1"/>
          </p:cNvSpPr>
          <p:nvPr>
            <p:ph type="ctrTitle"/>
          </p:nvPr>
        </p:nvSpPr>
        <p:spPr>
          <a:xfrm>
            <a:off x="8296275" y="1419225"/>
            <a:ext cx="3081576" cy="2085869"/>
          </a:xfrm>
        </p:spPr>
        <p:txBody>
          <a:bodyPr>
            <a:normAutofit/>
          </a:bodyPr>
          <a:lstStyle/>
          <a:p>
            <a:r>
              <a:rPr lang="en-CA" dirty="0">
                <a:solidFill>
                  <a:srgbClr val="FFFFFF"/>
                </a:solidFill>
              </a:rPr>
              <a:t>Social deviance Continued </a:t>
            </a:r>
            <a:endParaRPr lang="en-US" dirty="0">
              <a:solidFill>
                <a:srgbClr val="FFFFFF"/>
              </a:solidFill>
            </a:endParaRPr>
          </a:p>
        </p:txBody>
      </p:sp>
      <p:sp>
        <p:nvSpPr>
          <p:cNvPr id="3" name="Subtitle 2">
            <a:extLst>
              <a:ext uri="{FF2B5EF4-FFF2-40B4-BE49-F238E27FC236}">
                <a16:creationId xmlns:a16="http://schemas.microsoft.com/office/drawing/2014/main" id="{5A7E3E66-100A-4F60-B1E5-B283E3E35F50}"/>
              </a:ext>
            </a:extLst>
          </p:cNvPr>
          <p:cNvSpPr>
            <a:spLocks noGrp="1"/>
          </p:cNvSpPr>
          <p:nvPr>
            <p:ph type="subTitle" idx="1"/>
          </p:nvPr>
        </p:nvSpPr>
        <p:spPr>
          <a:xfrm>
            <a:off x="8296275" y="3505095"/>
            <a:ext cx="3081576" cy="1733655"/>
          </a:xfrm>
        </p:spPr>
        <p:txBody>
          <a:bodyPr>
            <a:normAutofit/>
          </a:bodyPr>
          <a:lstStyle/>
          <a:p>
            <a:r>
              <a:rPr lang="en-CA" dirty="0">
                <a:solidFill>
                  <a:schemeClr val="bg2"/>
                </a:solidFill>
              </a:rPr>
              <a:t>Subculture</a:t>
            </a:r>
            <a:endParaRPr lang="en-US" dirty="0">
              <a:solidFill>
                <a:schemeClr val="bg2"/>
              </a:solidFill>
            </a:endParaRPr>
          </a:p>
        </p:txBody>
      </p:sp>
    </p:spTree>
    <p:extLst>
      <p:ext uri="{BB962C8B-B14F-4D97-AF65-F5344CB8AC3E}">
        <p14:creationId xmlns:p14="http://schemas.microsoft.com/office/powerpoint/2010/main" val="867266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6EE2D-1B2F-4900-AE00-FD7B7106393B}"/>
              </a:ext>
            </a:extLst>
          </p:cNvPr>
          <p:cNvSpPr>
            <a:spLocks noGrp="1"/>
          </p:cNvSpPr>
          <p:nvPr>
            <p:ph type="title"/>
          </p:nvPr>
        </p:nvSpPr>
        <p:spPr/>
        <p:txBody>
          <a:bodyPr/>
          <a:lstStyle/>
          <a:p>
            <a:r>
              <a:rPr lang="en-CA" dirty="0"/>
              <a:t>Likely offenders</a:t>
            </a:r>
            <a:endParaRPr lang="en-US" dirty="0"/>
          </a:p>
        </p:txBody>
      </p:sp>
      <p:sp>
        <p:nvSpPr>
          <p:cNvPr id="3" name="Content Placeholder 2">
            <a:extLst>
              <a:ext uri="{FF2B5EF4-FFF2-40B4-BE49-F238E27FC236}">
                <a16:creationId xmlns:a16="http://schemas.microsoft.com/office/drawing/2014/main" id="{AB75A2EF-14AE-4C36-B6B9-8E069BED6908}"/>
              </a:ext>
            </a:extLst>
          </p:cNvPr>
          <p:cNvSpPr>
            <a:spLocks noGrp="1"/>
          </p:cNvSpPr>
          <p:nvPr>
            <p:ph idx="1"/>
          </p:nvPr>
        </p:nvSpPr>
        <p:spPr/>
        <p:txBody>
          <a:bodyPr/>
          <a:lstStyle/>
          <a:p>
            <a:r>
              <a:rPr lang="en-CA" dirty="0"/>
              <a:t>Sociologists examining crime and deviance study statistics on who is more likely to be arrested for violent and property crimes</a:t>
            </a:r>
          </a:p>
          <a:p>
            <a:r>
              <a:rPr lang="en-CA" dirty="0"/>
              <a:t>Sociologists study these arrest statistics by age, gender, social class, and race and ethnicity  </a:t>
            </a:r>
            <a:endParaRPr lang="en-US" dirty="0"/>
          </a:p>
        </p:txBody>
      </p:sp>
    </p:spTree>
    <p:extLst>
      <p:ext uri="{BB962C8B-B14F-4D97-AF65-F5344CB8AC3E}">
        <p14:creationId xmlns:p14="http://schemas.microsoft.com/office/powerpoint/2010/main" val="321630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DE7A5-FA30-467A-880B-3092AC9B8F50}"/>
              </a:ext>
            </a:extLst>
          </p:cNvPr>
          <p:cNvSpPr>
            <a:spLocks noGrp="1"/>
          </p:cNvSpPr>
          <p:nvPr>
            <p:ph type="title"/>
          </p:nvPr>
        </p:nvSpPr>
        <p:spPr/>
        <p:txBody>
          <a:bodyPr/>
          <a:lstStyle/>
          <a:p>
            <a:r>
              <a:rPr lang="en-CA" dirty="0"/>
              <a:t>What age group is the most likely to offend?</a:t>
            </a:r>
            <a:endParaRPr lang="en-US" dirty="0"/>
          </a:p>
        </p:txBody>
      </p:sp>
      <p:sp>
        <p:nvSpPr>
          <p:cNvPr id="3" name="Content Placeholder 2">
            <a:extLst>
              <a:ext uri="{FF2B5EF4-FFF2-40B4-BE49-F238E27FC236}">
                <a16:creationId xmlns:a16="http://schemas.microsoft.com/office/drawing/2014/main" id="{8519CC27-B253-4AFA-A13F-C9C21CF42CA7}"/>
              </a:ext>
            </a:extLst>
          </p:cNvPr>
          <p:cNvSpPr>
            <a:spLocks noGrp="1"/>
          </p:cNvSpPr>
          <p:nvPr>
            <p:ph idx="1"/>
          </p:nvPr>
        </p:nvSpPr>
        <p:spPr/>
        <p:txBody>
          <a:bodyPr/>
          <a:lstStyle/>
          <a:p>
            <a:r>
              <a:rPr lang="en-CA" dirty="0"/>
              <a:t>12-15</a:t>
            </a:r>
          </a:p>
          <a:p>
            <a:r>
              <a:rPr lang="en-CA" dirty="0"/>
              <a:t>16-19</a:t>
            </a:r>
          </a:p>
          <a:p>
            <a:r>
              <a:rPr lang="en-CA" dirty="0"/>
              <a:t>20-23</a:t>
            </a:r>
          </a:p>
          <a:p>
            <a:r>
              <a:rPr lang="en-CA" dirty="0"/>
              <a:t>24-28</a:t>
            </a:r>
          </a:p>
          <a:p>
            <a:pPr marL="0" indent="0">
              <a:buNone/>
            </a:pPr>
            <a:endParaRPr lang="en-US" dirty="0"/>
          </a:p>
        </p:txBody>
      </p:sp>
      <p:pic>
        <p:nvPicPr>
          <p:cNvPr id="7" name="Picture 6">
            <a:extLst>
              <a:ext uri="{FF2B5EF4-FFF2-40B4-BE49-F238E27FC236}">
                <a16:creationId xmlns:a16="http://schemas.microsoft.com/office/drawing/2014/main" id="{F3592B8F-4A91-4F8A-A432-C4513B3451FD}"/>
              </a:ext>
            </a:extLst>
          </p:cNvPr>
          <p:cNvPicPr>
            <a:picLocks noChangeAspect="1"/>
          </p:cNvPicPr>
          <p:nvPr/>
        </p:nvPicPr>
        <p:blipFill>
          <a:blip r:embed="rId2"/>
          <a:stretch>
            <a:fillRect/>
          </a:stretch>
        </p:blipFill>
        <p:spPr>
          <a:xfrm>
            <a:off x="8229600" y="2038447"/>
            <a:ext cx="3962400" cy="3962400"/>
          </a:xfrm>
          <a:prstGeom prst="rect">
            <a:avLst/>
          </a:prstGeom>
        </p:spPr>
      </p:pic>
    </p:spTree>
    <p:extLst>
      <p:ext uri="{BB962C8B-B14F-4D97-AF65-F5344CB8AC3E}">
        <p14:creationId xmlns:p14="http://schemas.microsoft.com/office/powerpoint/2010/main" val="290830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505C94F1-E14B-40A7-A768-96364D08ED1C}"/>
              </a:ext>
            </a:extLst>
          </p:cNvPr>
          <p:cNvSpPr>
            <a:spLocks noGrp="1"/>
          </p:cNvSpPr>
          <p:nvPr>
            <p:ph type="title"/>
          </p:nvPr>
        </p:nvSpPr>
        <p:spPr>
          <a:xfrm>
            <a:off x="4449934" y="702156"/>
            <a:ext cx="7157865" cy="1013800"/>
          </a:xfrm>
        </p:spPr>
        <p:txBody>
          <a:bodyPr>
            <a:normAutofit/>
          </a:bodyPr>
          <a:lstStyle/>
          <a:p>
            <a:r>
              <a:rPr lang="en-CA">
                <a:solidFill>
                  <a:schemeClr val="accent1"/>
                </a:solidFill>
              </a:rPr>
              <a:t>age</a:t>
            </a:r>
            <a:endParaRPr lang="en-US">
              <a:solidFill>
                <a:schemeClr val="accent1"/>
              </a:solidFill>
            </a:endParaRPr>
          </a:p>
        </p:txBody>
      </p:sp>
      <p:pic>
        <p:nvPicPr>
          <p:cNvPr id="5" name="Picture 4" descr="Red toy person in front of two lines of white figures">
            <a:extLst>
              <a:ext uri="{FF2B5EF4-FFF2-40B4-BE49-F238E27FC236}">
                <a16:creationId xmlns:a16="http://schemas.microsoft.com/office/drawing/2014/main" id="{4F082321-9E83-4345-9D12-0C2F4819F1BB}"/>
              </a:ext>
            </a:extLst>
          </p:cNvPr>
          <p:cNvPicPr>
            <a:picLocks noChangeAspect="1"/>
          </p:cNvPicPr>
          <p:nvPr/>
        </p:nvPicPr>
        <p:blipFill rotWithShape="1">
          <a:blip r:embed="rId2"/>
          <a:srcRect l="31919" r="28399" b="5"/>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FDB859"/>
          </a:solidFill>
          <a:ln>
            <a:solidFill>
              <a:srgbClr val="FDB859"/>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8CC240D-C609-4D74-BDB1-EA31A3F5C0F2}"/>
              </a:ext>
            </a:extLst>
          </p:cNvPr>
          <p:cNvSpPr>
            <a:spLocks noGrp="1"/>
          </p:cNvSpPr>
          <p:nvPr>
            <p:ph idx="1"/>
          </p:nvPr>
        </p:nvSpPr>
        <p:spPr>
          <a:xfrm>
            <a:off x="4449934" y="1896533"/>
            <a:ext cx="7157866" cy="3962266"/>
          </a:xfrm>
        </p:spPr>
        <p:txBody>
          <a:bodyPr>
            <a:normAutofit/>
          </a:bodyPr>
          <a:lstStyle/>
          <a:p>
            <a:pPr>
              <a:buClr>
                <a:srgbClr val="FDB859"/>
              </a:buClr>
            </a:pPr>
            <a:r>
              <a:rPr lang="en-CA" dirty="0"/>
              <a:t>The age of the person who commits the crime is the most significant factor associated with crime and most other forms of deviance </a:t>
            </a:r>
            <a:endParaRPr lang="en-CA"/>
          </a:p>
          <a:p>
            <a:pPr>
              <a:buClr>
                <a:srgbClr val="FDB859"/>
              </a:buClr>
            </a:pPr>
            <a:r>
              <a:rPr lang="en-CA" dirty="0"/>
              <a:t>Arrests increase with early adulthood, peak in young adulthood, and steadily decline with age </a:t>
            </a:r>
            <a:endParaRPr lang="en-CA"/>
          </a:p>
          <a:p>
            <a:pPr>
              <a:buClr>
                <a:srgbClr val="FDB859"/>
              </a:buClr>
            </a:pPr>
            <a:r>
              <a:rPr lang="en-CA" dirty="0"/>
              <a:t>There is a separate justice system for youth (age 12 to 17) and adults (age 18 or older) </a:t>
            </a:r>
            <a:endParaRPr lang="en-CA"/>
          </a:p>
          <a:p>
            <a:pPr>
              <a:buClr>
                <a:srgbClr val="FDB859"/>
              </a:buClr>
            </a:pPr>
            <a:r>
              <a:rPr lang="en-CA" dirty="0"/>
              <a:t>Although youth should be held accountable for the crimes they perpetrate, they lack the maturity of adults to fully understand the nature of their actions  </a:t>
            </a:r>
            <a:endParaRPr lang="en-CA"/>
          </a:p>
          <a:p>
            <a:pPr>
              <a:buClr>
                <a:srgbClr val="FDB859"/>
              </a:buClr>
            </a:pPr>
            <a:endParaRPr lang="en-US"/>
          </a:p>
        </p:txBody>
      </p:sp>
    </p:spTree>
    <p:extLst>
      <p:ext uri="{BB962C8B-B14F-4D97-AF65-F5344CB8AC3E}">
        <p14:creationId xmlns:p14="http://schemas.microsoft.com/office/powerpoint/2010/main" val="196612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73733-7F58-4D2B-B8A5-9DCACC773A54}"/>
              </a:ext>
            </a:extLst>
          </p:cNvPr>
          <p:cNvSpPr>
            <a:spLocks noGrp="1"/>
          </p:cNvSpPr>
          <p:nvPr>
            <p:ph type="title"/>
          </p:nvPr>
        </p:nvSpPr>
        <p:spPr/>
        <p:txBody>
          <a:bodyPr/>
          <a:lstStyle/>
          <a:p>
            <a:r>
              <a:rPr lang="en-CA" dirty="0"/>
              <a:t>gender</a:t>
            </a:r>
            <a:endParaRPr lang="en-US" dirty="0"/>
          </a:p>
        </p:txBody>
      </p:sp>
      <p:sp>
        <p:nvSpPr>
          <p:cNvPr id="3" name="Content Placeholder 2">
            <a:extLst>
              <a:ext uri="{FF2B5EF4-FFF2-40B4-BE49-F238E27FC236}">
                <a16:creationId xmlns:a16="http://schemas.microsoft.com/office/drawing/2014/main" id="{55D5A675-5D44-4631-97D8-B231570126F1}"/>
              </a:ext>
            </a:extLst>
          </p:cNvPr>
          <p:cNvSpPr>
            <a:spLocks noGrp="1"/>
          </p:cNvSpPr>
          <p:nvPr>
            <p:ph idx="1"/>
          </p:nvPr>
        </p:nvSpPr>
        <p:spPr/>
        <p:txBody>
          <a:bodyPr/>
          <a:lstStyle/>
          <a:p>
            <a:r>
              <a:rPr lang="en-CA" dirty="0"/>
              <a:t>Most crimes are committed by males </a:t>
            </a:r>
          </a:p>
          <a:p>
            <a:r>
              <a:rPr lang="en-CA" dirty="0"/>
              <a:t>122 police services in 9 provinces, females aged 12 years and older accounted for 21 percent of people accused of a </a:t>
            </a:r>
            <a:r>
              <a:rPr lang="en-CA" i="1" dirty="0"/>
              <a:t>Criminal Code</a:t>
            </a:r>
            <a:r>
              <a:rPr lang="en-CA" dirty="0"/>
              <a:t> offence in 2005</a:t>
            </a:r>
          </a:p>
          <a:p>
            <a:r>
              <a:rPr lang="en-CA" dirty="0"/>
              <a:t>These police-reported data indicate that the overall rate of offending by females that year was almost one-quarter that of males </a:t>
            </a:r>
          </a:p>
          <a:p>
            <a:r>
              <a:rPr lang="en-CA" dirty="0"/>
              <a:t>Most females committed property crimes (47%) and some committed violent crimes (28%)</a:t>
            </a:r>
            <a:endParaRPr lang="en-US" dirty="0"/>
          </a:p>
        </p:txBody>
      </p:sp>
    </p:spTree>
    <p:extLst>
      <p:ext uri="{BB962C8B-B14F-4D97-AF65-F5344CB8AC3E}">
        <p14:creationId xmlns:p14="http://schemas.microsoft.com/office/powerpoint/2010/main" val="339377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8D1A-411E-48A4-BB50-51349F022189}"/>
              </a:ext>
            </a:extLst>
          </p:cNvPr>
          <p:cNvSpPr>
            <a:spLocks noGrp="1"/>
          </p:cNvSpPr>
          <p:nvPr>
            <p:ph type="title"/>
          </p:nvPr>
        </p:nvSpPr>
        <p:spPr/>
        <p:txBody>
          <a:bodyPr/>
          <a:lstStyle/>
          <a:p>
            <a:r>
              <a:rPr lang="en-CA" dirty="0"/>
              <a:t>Social class</a:t>
            </a:r>
            <a:endParaRPr lang="en-US" dirty="0"/>
          </a:p>
        </p:txBody>
      </p:sp>
      <p:sp>
        <p:nvSpPr>
          <p:cNvPr id="3" name="Content Placeholder 2">
            <a:extLst>
              <a:ext uri="{FF2B5EF4-FFF2-40B4-BE49-F238E27FC236}">
                <a16:creationId xmlns:a16="http://schemas.microsoft.com/office/drawing/2014/main" id="{62AD89C9-02FE-4D69-BC86-08165FD7E31C}"/>
              </a:ext>
            </a:extLst>
          </p:cNvPr>
          <p:cNvSpPr>
            <a:spLocks noGrp="1"/>
          </p:cNvSpPr>
          <p:nvPr>
            <p:ph idx="1"/>
          </p:nvPr>
        </p:nvSpPr>
        <p:spPr/>
        <p:txBody>
          <a:bodyPr/>
          <a:lstStyle/>
          <a:p>
            <a:r>
              <a:rPr lang="en-CA" dirty="0"/>
              <a:t>Social scientists from different disciplines often have opposing perspectives on whether social class is relevant to crime</a:t>
            </a:r>
          </a:p>
          <a:p>
            <a:r>
              <a:rPr lang="en-CA" dirty="0"/>
              <a:t>Some hold that there is a link between social class and crime, while others believe it is irrelevant </a:t>
            </a:r>
          </a:p>
          <a:p>
            <a:r>
              <a:rPr lang="en-CA" dirty="0"/>
              <a:t>Many sociological theorists assume that crime is economically motivated and that poverty will lead to criminal behaviour</a:t>
            </a:r>
          </a:p>
          <a:p>
            <a:r>
              <a:rPr lang="en-CA" dirty="0"/>
              <a:t>Yet, the evidence to support this is unclear </a:t>
            </a:r>
          </a:p>
          <a:p>
            <a:r>
              <a:rPr lang="en-CA" dirty="0"/>
              <a:t>People from lower-income families are more likely to be arrested for violent and property crimes </a:t>
            </a:r>
          </a:p>
          <a:p>
            <a:r>
              <a:rPr lang="en-CA" dirty="0"/>
              <a:t>Also, white collar crimes are typically not reported, so evidence is lacking to support the relationship between class and crime  </a:t>
            </a:r>
            <a:endParaRPr lang="en-US" dirty="0"/>
          </a:p>
        </p:txBody>
      </p:sp>
    </p:spTree>
    <p:extLst>
      <p:ext uri="{BB962C8B-B14F-4D97-AF65-F5344CB8AC3E}">
        <p14:creationId xmlns:p14="http://schemas.microsoft.com/office/powerpoint/2010/main" val="186095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98611-B094-42E0-9B35-89765AF6623A}"/>
              </a:ext>
            </a:extLst>
          </p:cNvPr>
          <p:cNvSpPr>
            <a:spLocks noGrp="1"/>
          </p:cNvSpPr>
          <p:nvPr>
            <p:ph type="title"/>
          </p:nvPr>
        </p:nvSpPr>
        <p:spPr/>
        <p:txBody>
          <a:bodyPr/>
          <a:lstStyle/>
          <a:p>
            <a:r>
              <a:rPr lang="en-CA" dirty="0"/>
              <a:t>Race and ethnicity </a:t>
            </a:r>
            <a:endParaRPr lang="en-US" dirty="0"/>
          </a:p>
        </p:txBody>
      </p:sp>
      <p:sp>
        <p:nvSpPr>
          <p:cNvPr id="3" name="Content Placeholder 2">
            <a:extLst>
              <a:ext uri="{FF2B5EF4-FFF2-40B4-BE49-F238E27FC236}">
                <a16:creationId xmlns:a16="http://schemas.microsoft.com/office/drawing/2014/main" id="{C080CEB5-A449-481D-AD3B-9DC2045AFE68}"/>
              </a:ext>
            </a:extLst>
          </p:cNvPr>
          <p:cNvSpPr>
            <a:spLocks noGrp="1"/>
          </p:cNvSpPr>
          <p:nvPr>
            <p:ph idx="1"/>
          </p:nvPr>
        </p:nvSpPr>
        <p:spPr/>
        <p:txBody>
          <a:bodyPr/>
          <a:lstStyle/>
          <a:p>
            <a:r>
              <a:rPr lang="en-CA" dirty="0"/>
              <a:t>In societies with heterogenous populations, some ethnic and racial groups will have higher crime rates than others</a:t>
            </a:r>
          </a:p>
          <a:p>
            <a:r>
              <a:rPr lang="en-CA" dirty="0"/>
              <a:t>In the U.S. African-Americans and Hispanics are overrepresented in arrest data </a:t>
            </a:r>
          </a:p>
          <a:p>
            <a:r>
              <a:rPr lang="en-CA" dirty="0"/>
              <a:t>Statistics Canada do not collect data about race and crime </a:t>
            </a:r>
          </a:p>
          <a:p>
            <a:r>
              <a:rPr lang="en-CA" dirty="0"/>
              <a:t>Correctional Service Canada reports that black people, and especially Indigenous peoples are arrested in disproportionate numbers</a:t>
            </a:r>
          </a:p>
          <a:p>
            <a:r>
              <a:rPr lang="en-CA" dirty="0"/>
              <a:t>Black people represent 1% of Canada’s population, and 3.8% of federal inmates </a:t>
            </a:r>
          </a:p>
          <a:p>
            <a:r>
              <a:rPr lang="en-CA" dirty="0"/>
              <a:t>First Nations represent 2.7% of the adult population, but 17% of federal inmates </a:t>
            </a:r>
          </a:p>
          <a:p>
            <a:r>
              <a:rPr lang="en-CA" dirty="0"/>
              <a:t>Discrimination against minorities is evident within the justice system </a:t>
            </a:r>
            <a:endParaRPr lang="en-US" dirty="0"/>
          </a:p>
        </p:txBody>
      </p:sp>
    </p:spTree>
    <p:extLst>
      <p:ext uri="{BB962C8B-B14F-4D97-AF65-F5344CB8AC3E}">
        <p14:creationId xmlns:p14="http://schemas.microsoft.com/office/powerpoint/2010/main" val="190375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94B8-9959-4C06-92D6-0575FF037DAF}"/>
              </a:ext>
            </a:extLst>
          </p:cNvPr>
          <p:cNvSpPr>
            <a:spLocks noGrp="1"/>
          </p:cNvSpPr>
          <p:nvPr>
            <p:ph type="title"/>
          </p:nvPr>
        </p:nvSpPr>
        <p:spPr/>
        <p:txBody>
          <a:bodyPr/>
          <a:lstStyle/>
          <a:p>
            <a:r>
              <a:rPr lang="en-CA" dirty="0"/>
              <a:t>Donald Marshall </a:t>
            </a:r>
            <a:endParaRPr lang="en-US" dirty="0"/>
          </a:p>
        </p:txBody>
      </p:sp>
      <p:sp>
        <p:nvSpPr>
          <p:cNvPr id="3" name="Content Placeholder 2">
            <a:extLst>
              <a:ext uri="{FF2B5EF4-FFF2-40B4-BE49-F238E27FC236}">
                <a16:creationId xmlns:a16="http://schemas.microsoft.com/office/drawing/2014/main" id="{9E5DBD1C-3986-4336-B8C0-43FD49A8017E}"/>
              </a:ext>
            </a:extLst>
          </p:cNvPr>
          <p:cNvSpPr>
            <a:spLocks noGrp="1"/>
          </p:cNvSpPr>
          <p:nvPr>
            <p:ph idx="1"/>
          </p:nvPr>
        </p:nvSpPr>
        <p:spPr/>
        <p:txBody>
          <a:bodyPr/>
          <a:lstStyle/>
          <a:p>
            <a:r>
              <a:rPr lang="en-CA" dirty="0"/>
              <a:t>A Mi`kmaq man from Nova Scotia spent 11 years in prison for a murder he did not commit </a:t>
            </a:r>
          </a:p>
          <a:p>
            <a:r>
              <a:rPr lang="en-CA" dirty="0"/>
              <a:t>He was accused of stabbing a friend at the age of 17</a:t>
            </a:r>
          </a:p>
          <a:p>
            <a:r>
              <a:rPr lang="en-CA" dirty="0"/>
              <a:t>He found himself in a system that was predisposed to find himself guilty</a:t>
            </a:r>
          </a:p>
          <a:p>
            <a:r>
              <a:rPr lang="en-CA" dirty="0"/>
              <a:t>A royal commission found that systematic racism in the criminal justice system contributed to his wrongful conviction </a:t>
            </a:r>
            <a:endParaRPr lang="en-US" dirty="0"/>
          </a:p>
        </p:txBody>
      </p:sp>
    </p:spTree>
    <p:extLst>
      <p:ext uri="{BB962C8B-B14F-4D97-AF65-F5344CB8AC3E}">
        <p14:creationId xmlns:p14="http://schemas.microsoft.com/office/powerpoint/2010/main" val="22558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857BE85-C5AC-49E9-81CA-28509FB7F9AE}"/>
              </a:ext>
            </a:extLst>
          </p:cNvPr>
          <p:cNvGraphicFramePr/>
          <p:nvPr/>
        </p:nvGraphicFramePr>
        <p:xfrm>
          <a:off x="2247152"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0070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71">
            <a:extLst>
              <a:ext uri="{FF2B5EF4-FFF2-40B4-BE49-F238E27FC236}">
                <a16:creationId xmlns:a16="http://schemas.microsoft.com/office/drawing/2014/main" id="{0DBD4729-DBDF-40A6-9BA4-E4C97EF6DD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56" name="Rectangle 73">
            <a:extLst>
              <a:ext uri="{FF2B5EF4-FFF2-40B4-BE49-F238E27FC236}">
                <a16:creationId xmlns:a16="http://schemas.microsoft.com/office/drawing/2014/main" id="{55125130-F4AB-465E-8AE2-E583FCAAB22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57" name="Rectangle 75">
            <a:extLst>
              <a:ext uri="{FF2B5EF4-FFF2-40B4-BE49-F238E27FC236}">
                <a16:creationId xmlns:a16="http://schemas.microsoft.com/office/drawing/2014/main" id="{E0BA65A2-0302-4468-ADA7-9EC3F9593F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058" name="Rectangle 77">
            <a:extLst>
              <a:ext uri="{FF2B5EF4-FFF2-40B4-BE49-F238E27FC236}">
                <a16:creationId xmlns:a16="http://schemas.microsoft.com/office/drawing/2014/main" id="{8C266B9D-DC87-430A-8D3A-2E83639A17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0" name="Rectangle 79">
            <a:extLst>
              <a:ext uri="{FF2B5EF4-FFF2-40B4-BE49-F238E27FC236}">
                <a16:creationId xmlns:a16="http://schemas.microsoft.com/office/drawing/2014/main" id="{1EEE7F17-8E08-4C69-8E22-661908E6D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69282F36-261B-49B3-8CA9-FB857C475A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13A105D4-2907-419E-8223-4C266BA1E5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B87215C3-3B83-4BE7-9213-26E084BD61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2059" name="Picture 2" descr="Image result for prison in lindsay ontario">
            <a:extLst>
              <a:ext uri="{FF2B5EF4-FFF2-40B4-BE49-F238E27FC236}">
                <a16:creationId xmlns:a16="http://schemas.microsoft.com/office/drawing/2014/main" id="{74A0F0C0-1D90-40B1-A970-F242BEA15E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5723" y="599724"/>
            <a:ext cx="6933761" cy="520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506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0DBD4729-DBDF-40A6-9BA4-E4C97EF6DD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55125130-F4AB-465E-8AE2-E583FCAAB22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E0BA65A2-0302-4468-ADA7-9EC3F9593F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8C266B9D-DC87-430A-8D3A-2E83639A17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0" name="Rectangle 79">
            <a:extLst>
              <a:ext uri="{FF2B5EF4-FFF2-40B4-BE49-F238E27FC236}">
                <a16:creationId xmlns:a16="http://schemas.microsoft.com/office/drawing/2014/main" id="{1EEE7F17-8E08-4C69-8E22-661908E6D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69282F36-261B-49B3-8CA9-FB857C475A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13A105D4-2907-419E-8223-4C266BA1E5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B87215C3-3B83-4BE7-9213-26E084BD61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3077" name="Picture 2" descr="Image result for prison in lindsay ontario">
            <a:extLst>
              <a:ext uri="{FF2B5EF4-FFF2-40B4-BE49-F238E27FC236}">
                <a16:creationId xmlns:a16="http://schemas.microsoft.com/office/drawing/2014/main" id="{F97C0423-150B-47BB-BCAE-92E9673F8A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2348" y="599724"/>
            <a:ext cx="8320511" cy="520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090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98E696-4BBA-46BE-AD86-F7E300B8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090B0CA3-C333-4560-9975-E31D1B7B9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7E13357-CAD0-4EC8-A963-ADBE7EB86545}"/>
              </a:ext>
            </a:extLst>
          </p:cNvPr>
          <p:cNvSpPr>
            <a:spLocks noGrp="1"/>
          </p:cNvSpPr>
          <p:nvPr>
            <p:ph type="title"/>
          </p:nvPr>
        </p:nvSpPr>
        <p:spPr>
          <a:xfrm>
            <a:off x="8369643" y="1037967"/>
            <a:ext cx="3054091" cy="4709131"/>
          </a:xfrm>
        </p:spPr>
        <p:txBody>
          <a:bodyPr anchor="ctr">
            <a:normAutofit/>
          </a:bodyPr>
          <a:lstStyle/>
          <a:p>
            <a:r>
              <a:rPr lang="en-CA">
                <a:solidFill>
                  <a:srgbClr val="FFFEFF"/>
                </a:solidFill>
              </a:rPr>
              <a:t>Social control</a:t>
            </a:r>
            <a:endParaRPr lang="en-US">
              <a:solidFill>
                <a:srgbClr val="FFFEFF"/>
              </a:solidFill>
            </a:endParaRPr>
          </a:p>
        </p:txBody>
      </p:sp>
      <p:graphicFrame>
        <p:nvGraphicFramePr>
          <p:cNvPr id="5" name="Content Placeholder 2">
            <a:extLst>
              <a:ext uri="{FF2B5EF4-FFF2-40B4-BE49-F238E27FC236}">
                <a16:creationId xmlns:a16="http://schemas.microsoft.com/office/drawing/2014/main" id="{C59D4C0A-2FE9-4632-8A95-85D53A6775C4}"/>
              </a:ext>
            </a:extLst>
          </p:cNvPr>
          <p:cNvGraphicFramePr>
            <a:graphicFrameLocks noGrp="1"/>
          </p:cNvGraphicFramePr>
          <p:nvPr>
            <p:ph idx="1"/>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2616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13AC-CA7B-4FAA-86F5-157F10F41CE1}"/>
              </a:ext>
            </a:extLst>
          </p:cNvPr>
          <p:cNvSpPr>
            <a:spLocks noGrp="1"/>
          </p:cNvSpPr>
          <p:nvPr>
            <p:ph type="title"/>
          </p:nvPr>
        </p:nvSpPr>
        <p:spPr/>
        <p:txBody>
          <a:bodyPr/>
          <a:lstStyle/>
          <a:p>
            <a:r>
              <a:rPr lang="en-CA" dirty="0"/>
              <a:t>recidivism</a:t>
            </a:r>
            <a:endParaRPr lang="en-US" dirty="0"/>
          </a:p>
        </p:txBody>
      </p:sp>
      <p:sp>
        <p:nvSpPr>
          <p:cNvPr id="3" name="Content Placeholder 2">
            <a:extLst>
              <a:ext uri="{FF2B5EF4-FFF2-40B4-BE49-F238E27FC236}">
                <a16:creationId xmlns:a16="http://schemas.microsoft.com/office/drawing/2014/main" id="{77A7B37D-00CD-4A1F-B333-BCFA9CD7AC9E}"/>
              </a:ext>
            </a:extLst>
          </p:cNvPr>
          <p:cNvSpPr>
            <a:spLocks noGrp="1"/>
          </p:cNvSpPr>
          <p:nvPr>
            <p:ph idx="1"/>
          </p:nvPr>
        </p:nvSpPr>
        <p:spPr/>
        <p:txBody>
          <a:bodyPr/>
          <a:lstStyle/>
          <a:p>
            <a:r>
              <a:rPr lang="en-CA" dirty="0"/>
              <a:t>Recidivism is when a criminal re-offends and is returned to the prison system with a new sentence </a:t>
            </a:r>
            <a:endParaRPr lang="en-US" dirty="0"/>
          </a:p>
        </p:txBody>
      </p:sp>
    </p:spTree>
    <p:extLst>
      <p:ext uri="{BB962C8B-B14F-4D97-AF65-F5344CB8AC3E}">
        <p14:creationId xmlns:p14="http://schemas.microsoft.com/office/powerpoint/2010/main" val="4229035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3892C-2FD1-4618-9CD8-A33B8EFF0227}"/>
              </a:ext>
            </a:extLst>
          </p:cNvPr>
          <p:cNvSpPr>
            <a:spLocks noGrp="1"/>
          </p:cNvSpPr>
          <p:nvPr>
            <p:ph type="title"/>
          </p:nvPr>
        </p:nvSpPr>
        <p:spPr>
          <a:xfrm>
            <a:off x="581192" y="562836"/>
            <a:ext cx="11029616" cy="1292440"/>
          </a:xfrm>
        </p:spPr>
        <p:txBody>
          <a:bodyPr/>
          <a:lstStyle/>
          <a:p>
            <a:r>
              <a:rPr lang="en-CA" dirty="0"/>
              <a:t>Recidivism </a:t>
            </a:r>
            <a:endParaRPr lang="en-US" dirty="0"/>
          </a:p>
        </p:txBody>
      </p:sp>
      <p:graphicFrame>
        <p:nvGraphicFramePr>
          <p:cNvPr id="4" name="Content Placeholder 3">
            <a:extLst>
              <a:ext uri="{FF2B5EF4-FFF2-40B4-BE49-F238E27FC236}">
                <a16:creationId xmlns:a16="http://schemas.microsoft.com/office/drawing/2014/main" id="{ED5160E1-099D-4BA6-BB2E-655D16777FDB}"/>
              </a:ext>
            </a:extLst>
          </p:cNvPr>
          <p:cNvGraphicFramePr>
            <a:graphicFrameLocks noGrp="1"/>
          </p:cNvGraphicFramePr>
          <p:nvPr>
            <p:ph idx="1"/>
          </p:nvPr>
        </p:nvGraphicFramePr>
        <p:xfrm>
          <a:off x="1004047" y="2168802"/>
          <a:ext cx="10183906" cy="4689198"/>
        </p:xfrm>
        <a:graphic>
          <a:graphicData uri="http://schemas.openxmlformats.org/drawingml/2006/table">
            <a:tbl>
              <a:tblPr/>
              <a:tblGrid>
                <a:gridCol w="3367586">
                  <a:extLst>
                    <a:ext uri="{9D8B030D-6E8A-4147-A177-3AD203B41FA5}">
                      <a16:colId xmlns:a16="http://schemas.microsoft.com/office/drawing/2014/main" val="3005150459"/>
                    </a:ext>
                  </a:extLst>
                </a:gridCol>
                <a:gridCol w="3367586">
                  <a:extLst>
                    <a:ext uri="{9D8B030D-6E8A-4147-A177-3AD203B41FA5}">
                      <a16:colId xmlns:a16="http://schemas.microsoft.com/office/drawing/2014/main" val="2590286882"/>
                    </a:ext>
                  </a:extLst>
                </a:gridCol>
                <a:gridCol w="3448734">
                  <a:extLst>
                    <a:ext uri="{9D8B030D-6E8A-4147-A177-3AD203B41FA5}">
                      <a16:colId xmlns:a16="http://schemas.microsoft.com/office/drawing/2014/main" val="3941325894"/>
                    </a:ext>
                  </a:extLst>
                </a:gridCol>
              </a:tblGrid>
              <a:tr h="468920">
                <a:tc gridSpan="3">
                  <a:txBody>
                    <a:bodyPr/>
                    <a:lstStyle/>
                    <a:p>
                      <a:r>
                        <a:rPr lang="en-CA" sz="1200"/>
                        <a:t>Adult Recidivism Rates, 2001 to 2014</a:t>
                      </a:r>
                    </a:p>
                  </a:txBody>
                  <a:tcPr marL="0" marR="0" marT="0" marB="0" anchor="c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27559851"/>
                  </a:ext>
                </a:extLst>
              </a:tr>
              <a:tr h="1172298">
                <a:tc>
                  <a:txBody>
                    <a:bodyPr/>
                    <a:lstStyle/>
                    <a:p>
                      <a:pPr algn="l"/>
                      <a:r>
                        <a:rPr lang="en-US" sz="1200" b="1">
                          <a:effectLst/>
                        </a:rPr>
                        <a:t>Year</a:t>
                      </a:r>
                      <a:endParaRPr lang="en-US" sz="1200">
                        <a:effectLst/>
                      </a:endParaRPr>
                    </a:p>
                  </a:txBody>
                  <a:tcPr marL="0" marR="0" marT="0" marB="0">
                    <a:lnL>
                      <a:noFill/>
                    </a:lnL>
                    <a:lnR>
                      <a:noFill/>
                    </a:lnR>
                    <a:lnB>
                      <a:noFill/>
                    </a:lnB>
                    <a:solidFill>
                      <a:srgbClr val="FFFFFF"/>
                    </a:solidFill>
                  </a:tcPr>
                </a:tc>
                <a:tc>
                  <a:txBody>
                    <a:bodyPr/>
                    <a:lstStyle/>
                    <a:p>
                      <a:pPr algn="l"/>
                      <a:r>
                        <a:rPr lang="en-US" sz="1200">
                          <a:effectLst/>
                        </a:rPr>
                        <a:t>6+ month jail sentences</a:t>
                      </a:r>
                    </a:p>
                  </a:txBody>
                  <a:tcPr marL="0" marR="0" marT="0" marB="0">
                    <a:lnL>
                      <a:noFill/>
                    </a:lnL>
                    <a:lnR>
                      <a:noFill/>
                    </a:lnR>
                    <a:lnT>
                      <a:noFill/>
                    </a:lnT>
                    <a:lnB>
                      <a:noFill/>
                    </a:lnB>
                    <a:solidFill>
                      <a:srgbClr val="FFFFFF"/>
                    </a:solidFill>
                  </a:tcPr>
                </a:tc>
                <a:tc>
                  <a:txBody>
                    <a:bodyPr/>
                    <a:lstStyle/>
                    <a:p>
                      <a:pPr algn="l"/>
                      <a:r>
                        <a:rPr lang="en-US" sz="1200">
                          <a:effectLst/>
                        </a:rPr>
                        <a:t>Community supervision</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323264258"/>
                  </a:ext>
                </a:extLst>
              </a:tr>
              <a:tr h="234460">
                <a:tc>
                  <a:txBody>
                    <a:bodyPr/>
                    <a:lstStyle/>
                    <a:p>
                      <a:pPr algn="l"/>
                      <a:r>
                        <a:rPr lang="en-US" sz="1200">
                          <a:effectLst/>
                        </a:rPr>
                        <a:t>2001/02</a:t>
                      </a:r>
                    </a:p>
                  </a:txBody>
                  <a:tcPr marL="0" marR="0" marT="0" marB="0" anchor="ctr">
                    <a:lnL>
                      <a:noFill/>
                    </a:lnL>
                    <a:lnR>
                      <a:noFill/>
                    </a:lnR>
                    <a:lnT>
                      <a:noFill/>
                    </a:lnT>
                    <a:lnB>
                      <a:noFill/>
                    </a:lnB>
                    <a:solidFill>
                      <a:srgbClr val="FFFFFF"/>
                    </a:solidFill>
                  </a:tcPr>
                </a:tc>
                <a:tc>
                  <a:txBody>
                    <a:bodyPr/>
                    <a:lstStyle/>
                    <a:p>
                      <a:r>
                        <a:rPr lang="en-US" sz="1200">
                          <a:effectLst/>
                        </a:rPr>
                        <a:t>55.2%</a:t>
                      </a:r>
                    </a:p>
                  </a:txBody>
                  <a:tcPr marL="0" marR="0" marT="0" marB="0" anchor="ctr">
                    <a:lnL>
                      <a:noFill/>
                    </a:lnL>
                    <a:lnR>
                      <a:noFill/>
                    </a:lnR>
                    <a:lnT>
                      <a:noFill/>
                    </a:lnT>
                    <a:lnB>
                      <a:noFill/>
                    </a:lnB>
                    <a:solidFill>
                      <a:srgbClr val="FFFFFF"/>
                    </a:solidFill>
                  </a:tcPr>
                </a:tc>
                <a:tc>
                  <a:txBody>
                    <a:bodyPr/>
                    <a:lstStyle/>
                    <a:p>
                      <a:r>
                        <a:rPr lang="en-US" sz="1200">
                          <a:effectLst/>
                        </a:rPr>
                        <a:t>21.2%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74485616"/>
                  </a:ext>
                </a:extLst>
              </a:tr>
              <a:tr h="234460">
                <a:tc>
                  <a:txBody>
                    <a:bodyPr/>
                    <a:lstStyle/>
                    <a:p>
                      <a:pPr algn="l"/>
                      <a:r>
                        <a:rPr lang="en-US" sz="1200">
                          <a:effectLst/>
                        </a:rPr>
                        <a:t>2002/03</a:t>
                      </a:r>
                    </a:p>
                  </a:txBody>
                  <a:tcPr marL="0" marR="0" marT="0" marB="0" anchor="ctr">
                    <a:lnL>
                      <a:noFill/>
                    </a:lnL>
                    <a:lnR>
                      <a:noFill/>
                    </a:lnR>
                    <a:lnT>
                      <a:noFill/>
                    </a:lnT>
                    <a:lnB>
                      <a:noFill/>
                    </a:lnB>
                    <a:solidFill>
                      <a:srgbClr val="FFFFFF"/>
                    </a:solidFill>
                  </a:tcPr>
                </a:tc>
                <a:tc>
                  <a:txBody>
                    <a:bodyPr/>
                    <a:lstStyle/>
                    <a:p>
                      <a:r>
                        <a:rPr lang="en-US" sz="1200">
                          <a:effectLst/>
                        </a:rPr>
                        <a:t>49.6%</a:t>
                      </a:r>
                    </a:p>
                  </a:txBody>
                  <a:tcPr marL="0" marR="0" marT="0" marB="0" anchor="ctr">
                    <a:lnL>
                      <a:noFill/>
                    </a:lnL>
                    <a:lnR>
                      <a:noFill/>
                    </a:lnR>
                    <a:lnT>
                      <a:noFill/>
                    </a:lnT>
                    <a:lnB>
                      <a:noFill/>
                    </a:lnB>
                    <a:solidFill>
                      <a:srgbClr val="FFFFFF"/>
                    </a:solidFill>
                  </a:tcPr>
                </a:tc>
                <a:tc>
                  <a:txBody>
                    <a:bodyPr/>
                    <a:lstStyle/>
                    <a:p>
                      <a:r>
                        <a:rPr lang="en-US" sz="1200">
                          <a:effectLst/>
                        </a:rPr>
                        <a:t>20.8%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23609848"/>
                  </a:ext>
                </a:extLst>
              </a:tr>
              <a:tr h="234460">
                <a:tc>
                  <a:txBody>
                    <a:bodyPr/>
                    <a:lstStyle/>
                    <a:p>
                      <a:pPr algn="l"/>
                      <a:r>
                        <a:rPr lang="en-US" sz="1200">
                          <a:effectLst/>
                        </a:rPr>
                        <a:t>2003/04</a:t>
                      </a:r>
                    </a:p>
                  </a:txBody>
                  <a:tcPr marL="0" marR="0" marT="0" marB="0" anchor="ctr">
                    <a:lnL>
                      <a:noFill/>
                    </a:lnL>
                    <a:lnR>
                      <a:noFill/>
                    </a:lnR>
                    <a:lnT>
                      <a:noFill/>
                    </a:lnT>
                    <a:lnB>
                      <a:noFill/>
                    </a:lnB>
                    <a:solidFill>
                      <a:srgbClr val="FFFFFF"/>
                    </a:solidFill>
                  </a:tcPr>
                </a:tc>
                <a:tc>
                  <a:txBody>
                    <a:bodyPr/>
                    <a:lstStyle/>
                    <a:p>
                      <a:r>
                        <a:rPr lang="en-US" sz="1200">
                          <a:effectLst/>
                        </a:rPr>
                        <a:t>38.7%</a:t>
                      </a:r>
                    </a:p>
                  </a:txBody>
                  <a:tcPr marL="0" marR="0" marT="0" marB="0" anchor="ctr">
                    <a:lnL>
                      <a:noFill/>
                    </a:lnL>
                    <a:lnR>
                      <a:noFill/>
                    </a:lnR>
                    <a:lnT>
                      <a:noFill/>
                    </a:lnT>
                    <a:lnB>
                      <a:noFill/>
                    </a:lnB>
                    <a:solidFill>
                      <a:srgbClr val="FFFFFF"/>
                    </a:solidFill>
                  </a:tcPr>
                </a:tc>
                <a:tc>
                  <a:txBody>
                    <a:bodyPr/>
                    <a:lstStyle/>
                    <a:p>
                      <a:r>
                        <a:rPr lang="en-US" sz="1200">
                          <a:effectLst/>
                        </a:rPr>
                        <a:t>20.8%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425700847"/>
                  </a:ext>
                </a:extLst>
              </a:tr>
              <a:tr h="234460">
                <a:tc>
                  <a:txBody>
                    <a:bodyPr/>
                    <a:lstStyle/>
                    <a:p>
                      <a:pPr algn="l"/>
                      <a:r>
                        <a:rPr lang="en-US" sz="1200">
                          <a:effectLst/>
                        </a:rPr>
                        <a:t>2004/05</a:t>
                      </a:r>
                    </a:p>
                  </a:txBody>
                  <a:tcPr marL="0" marR="0" marT="0" marB="0" anchor="ctr">
                    <a:lnL>
                      <a:noFill/>
                    </a:lnL>
                    <a:lnR>
                      <a:noFill/>
                    </a:lnR>
                    <a:lnT>
                      <a:noFill/>
                    </a:lnT>
                    <a:lnB>
                      <a:noFill/>
                    </a:lnB>
                    <a:solidFill>
                      <a:srgbClr val="FFFFFF"/>
                    </a:solidFill>
                  </a:tcPr>
                </a:tc>
                <a:tc>
                  <a:txBody>
                    <a:bodyPr/>
                    <a:lstStyle/>
                    <a:p>
                      <a:r>
                        <a:rPr lang="en-US" sz="1200">
                          <a:effectLst/>
                        </a:rPr>
                        <a:t>41.8%</a:t>
                      </a:r>
                    </a:p>
                  </a:txBody>
                  <a:tcPr marL="0" marR="0" marT="0" marB="0" anchor="ctr">
                    <a:lnL>
                      <a:noFill/>
                    </a:lnL>
                    <a:lnR>
                      <a:noFill/>
                    </a:lnR>
                    <a:lnT>
                      <a:noFill/>
                    </a:lnT>
                    <a:lnB>
                      <a:noFill/>
                    </a:lnB>
                    <a:solidFill>
                      <a:srgbClr val="FFFFFF"/>
                    </a:solidFill>
                  </a:tcPr>
                </a:tc>
                <a:tc>
                  <a:txBody>
                    <a:bodyPr/>
                    <a:lstStyle/>
                    <a:p>
                      <a:r>
                        <a:rPr lang="en-US" sz="1200">
                          <a:effectLst/>
                        </a:rPr>
                        <a:t>21.9%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67075461"/>
                  </a:ext>
                </a:extLst>
              </a:tr>
              <a:tr h="234460">
                <a:tc>
                  <a:txBody>
                    <a:bodyPr/>
                    <a:lstStyle/>
                    <a:p>
                      <a:pPr algn="l"/>
                      <a:r>
                        <a:rPr lang="en-US" sz="1200">
                          <a:effectLst/>
                        </a:rPr>
                        <a:t>2005/06</a:t>
                      </a:r>
                    </a:p>
                  </a:txBody>
                  <a:tcPr marL="0" marR="0" marT="0" marB="0" anchor="ctr">
                    <a:lnL>
                      <a:noFill/>
                    </a:lnL>
                    <a:lnR>
                      <a:noFill/>
                    </a:lnR>
                    <a:lnT>
                      <a:noFill/>
                    </a:lnT>
                    <a:lnB>
                      <a:noFill/>
                    </a:lnB>
                    <a:solidFill>
                      <a:srgbClr val="FFFFFF"/>
                    </a:solidFill>
                  </a:tcPr>
                </a:tc>
                <a:tc>
                  <a:txBody>
                    <a:bodyPr/>
                    <a:lstStyle/>
                    <a:p>
                      <a:r>
                        <a:rPr lang="en-US" sz="1200">
                          <a:effectLst/>
                        </a:rPr>
                        <a:t>45.4%</a:t>
                      </a:r>
                    </a:p>
                  </a:txBody>
                  <a:tcPr marL="0" marR="0" marT="0" marB="0" anchor="ctr">
                    <a:lnL>
                      <a:noFill/>
                    </a:lnL>
                    <a:lnR>
                      <a:noFill/>
                    </a:lnR>
                    <a:lnT>
                      <a:noFill/>
                    </a:lnT>
                    <a:lnB>
                      <a:noFill/>
                    </a:lnB>
                    <a:solidFill>
                      <a:srgbClr val="FFFFFF"/>
                    </a:solidFill>
                  </a:tcPr>
                </a:tc>
                <a:tc>
                  <a:txBody>
                    <a:bodyPr/>
                    <a:lstStyle/>
                    <a:p>
                      <a:r>
                        <a:rPr lang="en-US" sz="1200">
                          <a:effectLst/>
                        </a:rPr>
                        <a:t>22.7%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08087377"/>
                  </a:ext>
                </a:extLst>
              </a:tr>
              <a:tr h="234460">
                <a:tc>
                  <a:txBody>
                    <a:bodyPr/>
                    <a:lstStyle/>
                    <a:p>
                      <a:pPr algn="l"/>
                      <a:r>
                        <a:rPr lang="en-US" sz="1200">
                          <a:effectLst/>
                        </a:rPr>
                        <a:t>2006/07</a:t>
                      </a:r>
                    </a:p>
                  </a:txBody>
                  <a:tcPr marL="0" marR="0" marT="0" marB="0" anchor="ctr">
                    <a:lnL>
                      <a:noFill/>
                    </a:lnL>
                    <a:lnR>
                      <a:noFill/>
                    </a:lnR>
                    <a:lnT>
                      <a:noFill/>
                    </a:lnT>
                    <a:lnB>
                      <a:noFill/>
                    </a:lnB>
                    <a:solidFill>
                      <a:srgbClr val="FFFFFF"/>
                    </a:solidFill>
                  </a:tcPr>
                </a:tc>
                <a:tc>
                  <a:txBody>
                    <a:bodyPr/>
                    <a:lstStyle/>
                    <a:p>
                      <a:r>
                        <a:rPr lang="en-US" sz="1200">
                          <a:effectLst/>
                        </a:rPr>
                        <a:t>40.5%</a:t>
                      </a:r>
                    </a:p>
                  </a:txBody>
                  <a:tcPr marL="0" marR="0" marT="0" marB="0" anchor="ctr">
                    <a:lnL>
                      <a:noFill/>
                    </a:lnL>
                    <a:lnR>
                      <a:noFill/>
                    </a:lnR>
                    <a:lnT>
                      <a:noFill/>
                    </a:lnT>
                    <a:lnB>
                      <a:noFill/>
                    </a:lnB>
                    <a:solidFill>
                      <a:srgbClr val="FFFFFF"/>
                    </a:solidFill>
                  </a:tcPr>
                </a:tc>
                <a:tc>
                  <a:txBody>
                    <a:bodyPr/>
                    <a:lstStyle/>
                    <a:p>
                      <a:r>
                        <a:rPr lang="en-US" sz="1200">
                          <a:effectLst/>
                        </a:rPr>
                        <a:t>23.8%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299355901"/>
                  </a:ext>
                </a:extLst>
              </a:tr>
              <a:tr h="234460">
                <a:tc>
                  <a:txBody>
                    <a:bodyPr/>
                    <a:lstStyle/>
                    <a:p>
                      <a:pPr algn="l"/>
                      <a:r>
                        <a:rPr lang="en-US" sz="1200">
                          <a:effectLst/>
                        </a:rPr>
                        <a:t>2007/08</a:t>
                      </a:r>
                    </a:p>
                  </a:txBody>
                  <a:tcPr marL="0" marR="0" marT="0" marB="0" anchor="ctr">
                    <a:lnL>
                      <a:noFill/>
                    </a:lnL>
                    <a:lnR>
                      <a:noFill/>
                    </a:lnR>
                    <a:lnT>
                      <a:noFill/>
                    </a:lnT>
                    <a:lnB>
                      <a:noFill/>
                    </a:lnB>
                    <a:solidFill>
                      <a:srgbClr val="FFFFFF"/>
                    </a:solidFill>
                  </a:tcPr>
                </a:tc>
                <a:tc>
                  <a:txBody>
                    <a:bodyPr/>
                    <a:lstStyle/>
                    <a:p>
                      <a:r>
                        <a:rPr lang="en-US" sz="1200">
                          <a:effectLst/>
                        </a:rPr>
                        <a:t>42.8%</a:t>
                      </a:r>
                    </a:p>
                  </a:txBody>
                  <a:tcPr marL="0" marR="0" marT="0" marB="0" anchor="ctr">
                    <a:lnL>
                      <a:noFill/>
                    </a:lnL>
                    <a:lnR>
                      <a:noFill/>
                    </a:lnR>
                    <a:lnT>
                      <a:noFill/>
                    </a:lnT>
                    <a:lnB>
                      <a:noFill/>
                    </a:lnB>
                    <a:solidFill>
                      <a:srgbClr val="FFFFFF"/>
                    </a:solidFill>
                  </a:tcPr>
                </a:tc>
                <a:tc>
                  <a:txBody>
                    <a:bodyPr/>
                    <a:lstStyle/>
                    <a:p>
                      <a:r>
                        <a:rPr lang="en-US" sz="1200">
                          <a:effectLst/>
                        </a:rPr>
                        <a:t>24.0%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55809848"/>
                  </a:ext>
                </a:extLst>
              </a:tr>
              <a:tr h="234460">
                <a:tc>
                  <a:txBody>
                    <a:bodyPr/>
                    <a:lstStyle/>
                    <a:p>
                      <a:pPr algn="l"/>
                      <a:r>
                        <a:rPr lang="en-US" sz="1200">
                          <a:effectLst/>
                        </a:rPr>
                        <a:t>2008/09</a:t>
                      </a:r>
                    </a:p>
                  </a:txBody>
                  <a:tcPr marL="0" marR="0" marT="0" marB="0" anchor="ctr">
                    <a:lnL>
                      <a:noFill/>
                    </a:lnL>
                    <a:lnR>
                      <a:noFill/>
                    </a:lnR>
                    <a:lnT>
                      <a:noFill/>
                    </a:lnT>
                    <a:lnB>
                      <a:noFill/>
                    </a:lnB>
                    <a:solidFill>
                      <a:srgbClr val="FFFFFF"/>
                    </a:solidFill>
                  </a:tcPr>
                </a:tc>
                <a:tc>
                  <a:txBody>
                    <a:bodyPr/>
                    <a:lstStyle/>
                    <a:p>
                      <a:r>
                        <a:rPr lang="en-US" sz="1200">
                          <a:effectLst/>
                        </a:rPr>
                        <a:t>44.7%</a:t>
                      </a:r>
                    </a:p>
                  </a:txBody>
                  <a:tcPr marL="0" marR="0" marT="0" marB="0" anchor="ctr">
                    <a:lnL>
                      <a:noFill/>
                    </a:lnL>
                    <a:lnR>
                      <a:noFill/>
                    </a:lnR>
                    <a:lnT>
                      <a:noFill/>
                    </a:lnT>
                    <a:lnB>
                      <a:noFill/>
                    </a:lnB>
                    <a:solidFill>
                      <a:srgbClr val="FFFFFF"/>
                    </a:solidFill>
                  </a:tcPr>
                </a:tc>
                <a:tc>
                  <a:txBody>
                    <a:bodyPr/>
                    <a:lstStyle/>
                    <a:p>
                      <a:r>
                        <a:rPr lang="en-US" sz="1200">
                          <a:effectLst/>
                        </a:rPr>
                        <a:t>23.4%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63656927"/>
                  </a:ext>
                </a:extLst>
              </a:tr>
              <a:tr h="234460">
                <a:tc>
                  <a:txBody>
                    <a:bodyPr/>
                    <a:lstStyle/>
                    <a:p>
                      <a:pPr algn="l"/>
                      <a:r>
                        <a:rPr lang="en-US" sz="1200">
                          <a:effectLst/>
                        </a:rPr>
                        <a:t>2009/10</a:t>
                      </a:r>
                    </a:p>
                  </a:txBody>
                  <a:tcPr marL="0" marR="0" marT="0" marB="0" anchor="ctr">
                    <a:lnL>
                      <a:noFill/>
                    </a:lnL>
                    <a:lnR>
                      <a:noFill/>
                    </a:lnR>
                    <a:lnT>
                      <a:noFill/>
                    </a:lnT>
                    <a:lnB>
                      <a:noFill/>
                    </a:lnB>
                    <a:solidFill>
                      <a:srgbClr val="FFFFFF"/>
                    </a:solidFill>
                  </a:tcPr>
                </a:tc>
                <a:tc>
                  <a:txBody>
                    <a:bodyPr/>
                    <a:lstStyle/>
                    <a:p>
                      <a:r>
                        <a:rPr lang="en-US" sz="1200">
                          <a:effectLst/>
                        </a:rPr>
                        <a:t>43.5%</a:t>
                      </a:r>
                    </a:p>
                  </a:txBody>
                  <a:tcPr marL="0" marR="0" marT="0" marB="0" anchor="ctr">
                    <a:lnL>
                      <a:noFill/>
                    </a:lnL>
                    <a:lnR>
                      <a:noFill/>
                    </a:lnR>
                    <a:lnT>
                      <a:noFill/>
                    </a:lnT>
                    <a:lnB>
                      <a:noFill/>
                    </a:lnB>
                    <a:solidFill>
                      <a:srgbClr val="FFFFFF"/>
                    </a:solidFill>
                  </a:tcPr>
                </a:tc>
                <a:tc>
                  <a:txBody>
                    <a:bodyPr/>
                    <a:lstStyle/>
                    <a:p>
                      <a:r>
                        <a:rPr lang="en-US" sz="1200">
                          <a:effectLst/>
                        </a:rPr>
                        <a:t>24.5%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24677811"/>
                  </a:ext>
                </a:extLst>
              </a:tr>
              <a:tr h="234460">
                <a:tc>
                  <a:txBody>
                    <a:bodyPr/>
                    <a:lstStyle/>
                    <a:p>
                      <a:pPr algn="l"/>
                      <a:r>
                        <a:rPr lang="en-US" sz="1200">
                          <a:effectLst/>
                        </a:rPr>
                        <a:t>2010/11</a:t>
                      </a:r>
                    </a:p>
                  </a:txBody>
                  <a:tcPr marL="0" marR="0" marT="0" marB="0" anchor="ctr">
                    <a:lnL>
                      <a:noFill/>
                    </a:lnL>
                    <a:lnR>
                      <a:noFill/>
                    </a:lnR>
                    <a:lnT>
                      <a:noFill/>
                    </a:lnT>
                    <a:lnB>
                      <a:noFill/>
                    </a:lnB>
                    <a:solidFill>
                      <a:srgbClr val="FFFFFF"/>
                    </a:solidFill>
                  </a:tcPr>
                </a:tc>
                <a:tc>
                  <a:txBody>
                    <a:bodyPr/>
                    <a:lstStyle/>
                    <a:p>
                      <a:r>
                        <a:rPr lang="en-US" sz="1200">
                          <a:effectLst/>
                        </a:rPr>
                        <a:t>43.6%</a:t>
                      </a:r>
                    </a:p>
                  </a:txBody>
                  <a:tcPr marL="0" marR="0" marT="0" marB="0" anchor="ctr">
                    <a:lnL>
                      <a:noFill/>
                    </a:lnL>
                    <a:lnR>
                      <a:noFill/>
                    </a:lnR>
                    <a:lnT>
                      <a:noFill/>
                    </a:lnT>
                    <a:lnB>
                      <a:noFill/>
                    </a:lnB>
                    <a:solidFill>
                      <a:srgbClr val="FFFFFF"/>
                    </a:solidFill>
                  </a:tcPr>
                </a:tc>
                <a:tc>
                  <a:txBody>
                    <a:bodyPr/>
                    <a:lstStyle/>
                    <a:p>
                      <a:r>
                        <a:rPr lang="en-US" sz="1200">
                          <a:effectLst/>
                        </a:rPr>
                        <a:t>23.6%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90777183"/>
                  </a:ext>
                </a:extLst>
              </a:tr>
              <a:tr h="234460">
                <a:tc>
                  <a:txBody>
                    <a:bodyPr/>
                    <a:lstStyle/>
                    <a:p>
                      <a:pPr algn="l"/>
                      <a:r>
                        <a:rPr lang="en-US" sz="1200">
                          <a:effectLst/>
                        </a:rPr>
                        <a:t>2011/12</a:t>
                      </a:r>
                    </a:p>
                  </a:txBody>
                  <a:tcPr marL="0" marR="0" marT="0" marB="0" anchor="ctr">
                    <a:lnL>
                      <a:noFill/>
                    </a:lnL>
                    <a:lnR>
                      <a:noFill/>
                    </a:lnR>
                    <a:lnT>
                      <a:noFill/>
                    </a:lnT>
                    <a:lnB>
                      <a:noFill/>
                    </a:lnB>
                    <a:solidFill>
                      <a:srgbClr val="FFFFFF"/>
                    </a:solidFill>
                  </a:tcPr>
                </a:tc>
                <a:tc>
                  <a:txBody>
                    <a:bodyPr/>
                    <a:lstStyle/>
                    <a:p>
                      <a:r>
                        <a:rPr lang="en-US" sz="1200">
                          <a:effectLst/>
                        </a:rPr>
                        <a:t>43.9%</a:t>
                      </a:r>
                    </a:p>
                  </a:txBody>
                  <a:tcPr marL="0" marR="0" marT="0" marB="0" anchor="ctr">
                    <a:lnL>
                      <a:noFill/>
                    </a:lnL>
                    <a:lnR>
                      <a:noFill/>
                    </a:lnR>
                    <a:lnT>
                      <a:noFill/>
                    </a:lnT>
                    <a:lnB>
                      <a:noFill/>
                    </a:lnB>
                    <a:solidFill>
                      <a:srgbClr val="FFFFFF"/>
                    </a:solidFill>
                  </a:tcPr>
                </a:tc>
                <a:tc>
                  <a:txBody>
                    <a:bodyPr/>
                    <a:lstStyle/>
                    <a:p>
                      <a:r>
                        <a:rPr lang="en-US" sz="1200">
                          <a:effectLst/>
                        </a:rPr>
                        <a:t>22.3%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8183024"/>
                  </a:ext>
                </a:extLst>
              </a:tr>
              <a:tr h="234460">
                <a:tc>
                  <a:txBody>
                    <a:bodyPr/>
                    <a:lstStyle/>
                    <a:p>
                      <a:pPr algn="l"/>
                      <a:r>
                        <a:rPr lang="en-US" sz="1200">
                          <a:effectLst/>
                        </a:rPr>
                        <a:t>2012/13</a:t>
                      </a:r>
                    </a:p>
                  </a:txBody>
                  <a:tcPr marL="0" marR="0" marT="0" marB="0" anchor="ctr">
                    <a:lnL>
                      <a:noFill/>
                    </a:lnL>
                    <a:lnR>
                      <a:noFill/>
                    </a:lnR>
                    <a:lnT>
                      <a:noFill/>
                    </a:lnT>
                    <a:lnB>
                      <a:noFill/>
                    </a:lnB>
                    <a:solidFill>
                      <a:srgbClr val="FFFFFF"/>
                    </a:solidFill>
                  </a:tcPr>
                </a:tc>
                <a:tc>
                  <a:txBody>
                    <a:bodyPr/>
                    <a:lstStyle/>
                    <a:p>
                      <a:r>
                        <a:rPr lang="en-US" sz="1200">
                          <a:effectLst/>
                        </a:rPr>
                        <a:t>42.9%</a:t>
                      </a:r>
                    </a:p>
                  </a:txBody>
                  <a:tcPr marL="0" marR="0" marT="0" marB="0" anchor="ctr">
                    <a:lnL>
                      <a:noFill/>
                    </a:lnL>
                    <a:lnR>
                      <a:noFill/>
                    </a:lnR>
                    <a:lnT>
                      <a:noFill/>
                    </a:lnT>
                    <a:lnB>
                      <a:noFill/>
                    </a:lnB>
                    <a:solidFill>
                      <a:srgbClr val="FFFFFF"/>
                    </a:solidFill>
                  </a:tcPr>
                </a:tc>
                <a:tc>
                  <a:txBody>
                    <a:bodyPr/>
                    <a:lstStyle/>
                    <a:p>
                      <a:r>
                        <a:rPr lang="en-US" sz="1200">
                          <a:effectLst/>
                        </a:rPr>
                        <a:t>20.7%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71878828"/>
                  </a:ext>
                </a:extLst>
              </a:tr>
              <a:tr h="234460">
                <a:tc>
                  <a:txBody>
                    <a:bodyPr/>
                    <a:lstStyle/>
                    <a:p>
                      <a:pPr algn="l"/>
                      <a:r>
                        <a:rPr lang="en-US" sz="1200" dirty="0">
                          <a:effectLst/>
                        </a:rPr>
                        <a:t>2013/14</a:t>
                      </a:r>
                    </a:p>
                  </a:txBody>
                  <a:tcPr marL="0" marR="0" marT="0" marB="0" anchor="ctr">
                    <a:lnL>
                      <a:noFill/>
                    </a:lnL>
                    <a:lnR>
                      <a:noFill/>
                    </a:lnR>
                    <a:lnT>
                      <a:noFill/>
                    </a:lnT>
                    <a:lnB>
                      <a:noFill/>
                    </a:lnB>
                    <a:solidFill>
                      <a:srgbClr val="FFFFFF"/>
                    </a:solidFill>
                  </a:tcPr>
                </a:tc>
                <a:tc>
                  <a:txBody>
                    <a:bodyPr/>
                    <a:lstStyle/>
                    <a:p>
                      <a:r>
                        <a:rPr lang="en-US" sz="1200">
                          <a:effectLst/>
                        </a:rPr>
                        <a:t>37.4%</a:t>
                      </a:r>
                    </a:p>
                  </a:txBody>
                  <a:tcPr marL="0" marR="0" marT="0" marB="0" anchor="ctr">
                    <a:lnL>
                      <a:noFill/>
                    </a:lnL>
                    <a:lnR>
                      <a:noFill/>
                    </a:lnR>
                    <a:lnT>
                      <a:noFill/>
                    </a:lnT>
                    <a:lnB>
                      <a:noFill/>
                    </a:lnB>
                    <a:solidFill>
                      <a:srgbClr val="FFFFFF"/>
                    </a:solidFill>
                  </a:tcPr>
                </a:tc>
                <a:tc>
                  <a:txBody>
                    <a:bodyPr/>
                    <a:lstStyle/>
                    <a:p>
                      <a:r>
                        <a:rPr lang="en-US" sz="1200" dirty="0">
                          <a:effectLst/>
                        </a:rPr>
                        <a:t>21.4%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91832618"/>
                  </a:ext>
                </a:extLst>
              </a:tr>
            </a:tbl>
          </a:graphicData>
        </a:graphic>
      </p:graphicFrame>
    </p:spTree>
    <p:extLst>
      <p:ext uri="{BB962C8B-B14F-4D97-AF65-F5344CB8AC3E}">
        <p14:creationId xmlns:p14="http://schemas.microsoft.com/office/powerpoint/2010/main" val="812652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79A26B8-6C4E-452B-ADD3-ED324A7AB7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3" name="Rectangle 72">
            <a:extLst>
              <a:ext uri="{FF2B5EF4-FFF2-40B4-BE49-F238E27FC236}">
                <a16:creationId xmlns:a16="http://schemas.microsoft.com/office/drawing/2014/main" id="{9B4167E1-E2B0-4192-8DA2-6967DDFF87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C5F09389-6A8E-46D6-B5F4-A3C55FAE62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9" y="619125"/>
            <a:ext cx="5600006" cy="560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8194" name="Picture 2" descr="Image result for canadian money">
            <a:extLst>
              <a:ext uri="{FF2B5EF4-FFF2-40B4-BE49-F238E27FC236}">
                <a16:creationId xmlns:a16="http://schemas.microsoft.com/office/drawing/2014/main" id="{56D13921-5FA5-4AD2-87E6-856C9FA6E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084" y="1780662"/>
            <a:ext cx="4952475" cy="3305777"/>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D03E4FEE-2E6A-44AB-B6BA-C1AD0CD6D93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0817EB59-13B3-43DA-9B91-A7CC174A60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A8E9644-B9AC-4464-AE56-DA9EE8618223}"/>
              </a:ext>
            </a:extLst>
          </p:cNvPr>
          <p:cNvSpPr>
            <a:spLocks noGrp="1"/>
          </p:cNvSpPr>
          <p:nvPr>
            <p:ph type="title"/>
          </p:nvPr>
        </p:nvSpPr>
        <p:spPr>
          <a:xfrm>
            <a:off x="762121" y="960723"/>
            <a:ext cx="4968489" cy="1013800"/>
          </a:xfrm>
        </p:spPr>
        <p:txBody>
          <a:bodyPr>
            <a:normAutofit/>
          </a:bodyPr>
          <a:lstStyle/>
          <a:p>
            <a:r>
              <a:rPr lang="en-CA" dirty="0">
                <a:solidFill>
                  <a:srgbClr val="FFFFFF"/>
                </a:solidFill>
              </a:rPr>
              <a:t>PRISON COST </a:t>
            </a:r>
            <a:endParaRPr lang="en-US" dirty="0">
              <a:solidFill>
                <a:srgbClr val="FFFFFF"/>
              </a:solidFill>
            </a:endParaRPr>
          </a:p>
        </p:txBody>
      </p:sp>
      <p:sp>
        <p:nvSpPr>
          <p:cNvPr id="3" name="Content Placeholder 2">
            <a:extLst>
              <a:ext uri="{FF2B5EF4-FFF2-40B4-BE49-F238E27FC236}">
                <a16:creationId xmlns:a16="http://schemas.microsoft.com/office/drawing/2014/main" id="{B033A58A-60D0-4107-A920-9E7DC3035C45}"/>
              </a:ext>
            </a:extLst>
          </p:cNvPr>
          <p:cNvSpPr>
            <a:spLocks noGrp="1"/>
          </p:cNvSpPr>
          <p:nvPr>
            <p:ph idx="1"/>
          </p:nvPr>
        </p:nvSpPr>
        <p:spPr>
          <a:xfrm>
            <a:off x="783387" y="2254102"/>
            <a:ext cx="4947221" cy="3650344"/>
          </a:xfrm>
        </p:spPr>
        <p:txBody>
          <a:bodyPr>
            <a:normAutofit/>
          </a:bodyPr>
          <a:lstStyle/>
          <a:p>
            <a:r>
              <a:rPr lang="en-CA" dirty="0">
                <a:solidFill>
                  <a:srgbClr val="FFFFFF"/>
                </a:solidFill>
              </a:rPr>
              <a:t>Average annual cost of an offender. In 2015-2016, it cost an average of approximately </a:t>
            </a:r>
            <a:r>
              <a:rPr lang="en-CA" b="1" dirty="0">
                <a:solidFill>
                  <a:srgbClr val="FFFFFF"/>
                </a:solidFill>
              </a:rPr>
              <a:t>$116,000</a:t>
            </a:r>
            <a:r>
              <a:rPr lang="en-CA" dirty="0">
                <a:solidFill>
                  <a:srgbClr val="FFFFFF"/>
                </a:solidFill>
              </a:rPr>
              <a:t> and $31,000 to maintain an offender in a CSC institution and in the community, respectively.</a:t>
            </a:r>
            <a:endParaRPr lang="en-US" dirty="0">
              <a:solidFill>
                <a:srgbClr val="FFFFFF"/>
              </a:solidFill>
            </a:endParaRPr>
          </a:p>
        </p:txBody>
      </p:sp>
    </p:spTree>
    <p:extLst>
      <p:ext uri="{BB962C8B-B14F-4D97-AF65-F5344CB8AC3E}">
        <p14:creationId xmlns:p14="http://schemas.microsoft.com/office/powerpoint/2010/main" val="503696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Image result for no parking canada">
            <a:extLst>
              <a:ext uri="{FF2B5EF4-FFF2-40B4-BE49-F238E27FC236}">
                <a16:creationId xmlns:a16="http://schemas.microsoft.com/office/drawing/2014/main" id="{CD388D96-2ABF-4E22-82BC-A57D08942C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82" r="10153" b="3"/>
          <a:stretch/>
        </p:blipFill>
        <p:spPr bwMode="auto">
          <a:xfrm>
            <a:off x="8051799" y="1871133"/>
            <a:ext cx="3683001" cy="45042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3A91997-B8DA-473E-AB61-A68A1C4D90FD}"/>
              </a:ext>
            </a:extLst>
          </p:cNvPr>
          <p:cNvSpPr>
            <a:spLocks noGrp="1"/>
          </p:cNvSpPr>
          <p:nvPr>
            <p:ph type="title"/>
          </p:nvPr>
        </p:nvSpPr>
        <p:spPr>
          <a:xfrm>
            <a:off x="581192" y="702156"/>
            <a:ext cx="11029616" cy="1013800"/>
          </a:xfrm>
        </p:spPr>
        <p:txBody>
          <a:bodyPr>
            <a:normAutofit/>
          </a:bodyPr>
          <a:lstStyle/>
          <a:p>
            <a:r>
              <a:rPr lang="en-US" dirty="0"/>
              <a:t>Crime and punishment</a:t>
            </a:r>
          </a:p>
        </p:txBody>
      </p:sp>
      <p:sp>
        <p:nvSpPr>
          <p:cNvPr id="3" name="Content Placeholder 2">
            <a:extLst>
              <a:ext uri="{FF2B5EF4-FFF2-40B4-BE49-F238E27FC236}">
                <a16:creationId xmlns:a16="http://schemas.microsoft.com/office/drawing/2014/main" id="{69C2ACAA-05D1-4EBE-8518-59F392D8B563}"/>
              </a:ext>
            </a:extLst>
          </p:cNvPr>
          <p:cNvSpPr>
            <a:spLocks noGrp="1"/>
          </p:cNvSpPr>
          <p:nvPr>
            <p:ph idx="1"/>
          </p:nvPr>
        </p:nvSpPr>
        <p:spPr>
          <a:xfrm>
            <a:off x="581192" y="2180496"/>
            <a:ext cx="7225075" cy="3678303"/>
          </a:xfrm>
        </p:spPr>
        <p:txBody>
          <a:bodyPr>
            <a:normAutofit/>
          </a:bodyPr>
          <a:lstStyle/>
          <a:p>
            <a:r>
              <a:rPr lang="en-CA" dirty="0"/>
              <a:t>Laws stop people from committing crimes</a:t>
            </a:r>
          </a:p>
          <a:p>
            <a:r>
              <a:rPr lang="en-CA" dirty="0"/>
              <a:t>You do not park in a “no parking” space to avoid getting a ticket or getting towed </a:t>
            </a:r>
          </a:p>
          <a:p>
            <a:r>
              <a:rPr lang="en-CA" dirty="0"/>
              <a:t>You do not speed when you see the Police behind you </a:t>
            </a:r>
          </a:p>
          <a:p>
            <a:r>
              <a:rPr lang="en-CA" dirty="0"/>
              <a:t>The punishment of convicted criminals will serve as an example to keep other people from committing crimes</a:t>
            </a:r>
          </a:p>
          <a:p>
            <a:endParaRPr lang="en-US" dirty="0"/>
          </a:p>
        </p:txBody>
      </p:sp>
    </p:spTree>
    <p:extLst>
      <p:ext uri="{BB962C8B-B14F-4D97-AF65-F5344CB8AC3E}">
        <p14:creationId xmlns:p14="http://schemas.microsoft.com/office/powerpoint/2010/main" val="1658019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79A26B8-6C4E-452B-ADD3-ED324A7AB7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3" name="Rectangle 72">
            <a:extLst>
              <a:ext uri="{FF2B5EF4-FFF2-40B4-BE49-F238E27FC236}">
                <a16:creationId xmlns:a16="http://schemas.microsoft.com/office/drawing/2014/main" id="{9B4167E1-E2B0-4192-8DA2-6967DDFF87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C5F09389-6A8E-46D6-B5F4-A3C55FAE62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9" y="619125"/>
            <a:ext cx="5600006" cy="560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6146" name="Picture 2" descr="Image result for electric chair">
            <a:extLst>
              <a:ext uri="{FF2B5EF4-FFF2-40B4-BE49-F238E27FC236}">
                <a16:creationId xmlns:a16="http://schemas.microsoft.com/office/drawing/2014/main" id="{2E29622F-DB6E-400C-B293-C6563F05D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084" y="1576373"/>
            <a:ext cx="4952475" cy="3714356"/>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D03E4FEE-2E6A-44AB-B6BA-C1AD0CD6D93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0817EB59-13B3-43DA-9B91-A7CC174A60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A29C76A-B87F-4A0E-A72E-3EEB1E55FDBA}"/>
              </a:ext>
            </a:extLst>
          </p:cNvPr>
          <p:cNvSpPr>
            <a:spLocks noGrp="1"/>
          </p:cNvSpPr>
          <p:nvPr>
            <p:ph type="title"/>
          </p:nvPr>
        </p:nvSpPr>
        <p:spPr>
          <a:xfrm>
            <a:off x="762121" y="960723"/>
            <a:ext cx="4968489" cy="1013800"/>
          </a:xfrm>
        </p:spPr>
        <p:txBody>
          <a:bodyPr>
            <a:normAutofit/>
          </a:bodyPr>
          <a:lstStyle/>
          <a:p>
            <a:r>
              <a:rPr lang="en-CA" dirty="0">
                <a:solidFill>
                  <a:srgbClr val="FFFFFF"/>
                </a:solidFill>
              </a:rPr>
              <a:t>Not always effective </a:t>
            </a:r>
            <a:endParaRPr lang="en-US" dirty="0">
              <a:solidFill>
                <a:srgbClr val="FFFFFF"/>
              </a:solidFill>
            </a:endParaRPr>
          </a:p>
        </p:txBody>
      </p:sp>
      <p:sp>
        <p:nvSpPr>
          <p:cNvPr id="3" name="Content Placeholder 2">
            <a:extLst>
              <a:ext uri="{FF2B5EF4-FFF2-40B4-BE49-F238E27FC236}">
                <a16:creationId xmlns:a16="http://schemas.microsoft.com/office/drawing/2014/main" id="{7EFC1DC9-8788-4483-A522-BBD0F99297A8}"/>
              </a:ext>
            </a:extLst>
          </p:cNvPr>
          <p:cNvSpPr>
            <a:spLocks noGrp="1"/>
          </p:cNvSpPr>
          <p:nvPr>
            <p:ph idx="1"/>
          </p:nvPr>
        </p:nvSpPr>
        <p:spPr>
          <a:xfrm>
            <a:off x="783387" y="2254102"/>
            <a:ext cx="4947221" cy="3650344"/>
          </a:xfrm>
        </p:spPr>
        <p:txBody>
          <a:bodyPr>
            <a:normAutofit/>
          </a:bodyPr>
          <a:lstStyle/>
          <a:p>
            <a:r>
              <a:rPr lang="en-CA" dirty="0">
                <a:solidFill>
                  <a:srgbClr val="FFFFFF"/>
                </a:solidFill>
              </a:rPr>
              <a:t>Capital punishment has been removed in Canada </a:t>
            </a:r>
          </a:p>
          <a:p>
            <a:r>
              <a:rPr lang="en-CA" dirty="0">
                <a:solidFill>
                  <a:srgbClr val="FFFFFF"/>
                </a:solidFill>
              </a:rPr>
              <a:t>A citizens deterrence depends on whether they think they will get caught and the severity of the punishment </a:t>
            </a:r>
            <a:endParaRPr lang="en-US" dirty="0">
              <a:solidFill>
                <a:srgbClr val="FFFFFF"/>
              </a:solidFill>
            </a:endParaRPr>
          </a:p>
        </p:txBody>
      </p:sp>
    </p:spTree>
    <p:extLst>
      <p:ext uri="{BB962C8B-B14F-4D97-AF65-F5344CB8AC3E}">
        <p14:creationId xmlns:p14="http://schemas.microsoft.com/office/powerpoint/2010/main" val="1015679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E661D03-4DD4-45E7-A047-ED722E826D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5122" name="Picture 2" descr="Image result for restorative">
            <a:extLst>
              <a:ext uri="{FF2B5EF4-FFF2-40B4-BE49-F238E27FC236}">
                <a16:creationId xmlns:a16="http://schemas.microsoft.com/office/drawing/2014/main" id="{A1A0D2A4-43AF-42BE-A759-506158F8D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566642"/>
            <a:ext cx="4962525" cy="32380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2E939B2-8541-4120-86E7-39B232049CF6}"/>
              </a:ext>
            </a:extLst>
          </p:cNvPr>
          <p:cNvSpPr>
            <a:spLocks noGrp="1"/>
          </p:cNvSpPr>
          <p:nvPr>
            <p:ph type="title"/>
          </p:nvPr>
        </p:nvSpPr>
        <p:spPr>
          <a:xfrm>
            <a:off x="581192" y="702156"/>
            <a:ext cx="11029616" cy="1013800"/>
          </a:xfrm>
        </p:spPr>
        <p:txBody>
          <a:bodyPr>
            <a:normAutofit/>
          </a:bodyPr>
          <a:lstStyle/>
          <a:p>
            <a:r>
              <a:rPr lang="en-CA" dirty="0">
                <a:solidFill>
                  <a:srgbClr val="FFFFFF"/>
                </a:solidFill>
              </a:rPr>
              <a:t>Restorative justice </a:t>
            </a:r>
            <a:endParaRPr lang="en-US" dirty="0">
              <a:solidFill>
                <a:srgbClr val="FFFFFF"/>
              </a:solidFill>
            </a:endParaRPr>
          </a:p>
        </p:txBody>
      </p:sp>
      <p:sp>
        <p:nvSpPr>
          <p:cNvPr id="3" name="Content Placeholder 2">
            <a:extLst>
              <a:ext uri="{FF2B5EF4-FFF2-40B4-BE49-F238E27FC236}">
                <a16:creationId xmlns:a16="http://schemas.microsoft.com/office/drawing/2014/main" id="{A02E5C11-7BB5-4A46-A08B-E32883DF5B2C}"/>
              </a:ext>
            </a:extLst>
          </p:cNvPr>
          <p:cNvSpPr>
            <a:spLocks noGrp="1"/>
          </p:cNvSpPr>
          <p:nvPr>
            <p:ph idx="1"/>
          </p:nvPr>
        </p:nvSpPr>
        <p:spPr>
          <a:xfrm>
            <a:off x="6335805" y="2180496"/>
            <a:ext cx="5275001" cy="4045683"/>
          </a:xfrm>
        </p:spPr>
        <p:txBody>
          <a:bodyPr>
            <a:normAutofit/>
          </a:bodyPr>
          <a:lstStyle/>
          <a:p>
            <a:r>
              <a:rPr lang="en-CA" dirty="0"/>
              <a:t>Some victims feel like they have been left out of the call-and-respond model of the criminal justice system </a:t>
            </a:r>
          </a:p>
          <a:p>
            <a:r>
              <a:rPr lang="en-CA" dirty="0"/>
              <a:t>Some advocates want a system that restores social relationships rather than simply punishing offenders </a:t>
            </a:r>
          </a:p>
          <a:p>
            <a:r>
              <a:rPr lang="en-CA" dirty="0"/>
              <a:t>They focus on repairing the relationship between the individual and the community </a:t>
            </a:r>
          </a:p>
          <a:p>
            <a:r>
              <a:rPr lang="en-CA" dirty="0"/>
              <a:t>They look at the victim and other members as active participants in the justice process to reconcile offenders with those they have harmed and to help communities reintegrate victims and offenders  </a:t>
            </a:r>
            <a:endParaRPr lang="en-US" dirty="0"/>
          </a:p>
        </p:txBody>
      </p:sp>
    </p:spTree>
    <p:extLst>
      <p:ext uri="{BB962C8B-B14F-4D97-AF65-F5344CB8AC3E}">
        <p14:creationId xmlns:p14="http://schemas.microsoft.com/office/powerpoint/2010/main" val="1334818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209EA6-FB9C-4E80-9B63-3BC4C0628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87D98868-D6DC-40C4-A67A-26D3EF9B9D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14407"/>
            <a:ext cx="750779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F3A6F73-77F4-470F-AE32-2E0CD42D97A4}"/>
              </a:ext>
            </a:extLst>
          </p:cNvPr>
          <p:cNvSpPr>
            <a:spLocks noGrp="1"/>
          </p:cNvSpPr>
          <p:nvPr>
            <p:ph type="title"/>
          </p:nvPr>
        </p:nvSpPr>
        <p:spPr>
          <a:xfrm>
            <a:off x="4401850" y="702156"/>
            <a:ext cx="7208958" cy="1013800"/>
          </a:xfrm>
        </p:spPr>
        <p:txBody>
          <a:bodyPr>
            <a:normAutofit/>
          </a:bodyPr>
          <a:lstStyle/>
          <a:p>
            <a:r>
              <a:rPr lang="en-CA">
                <a:solidFill>
                  <a:srgbClr val="FFFFFF"/>
                </a:solidFill>
              </a:rPr>
              <a:t>External social control</a:t>
            </a:r>
            <a:endParaRPr lang="en-US">
              <a:solidFill>
                <a:srgbClr val="FFFFFF"/>
              </a:solidFill>
            </a:endParaRPr>
          </a:p>
        </p:txBody>
      </p:sp>
      <p:grpSp>
        <p:nvGrpSpPr>
          <p:cNvPr id="13" name="Group 12">
            <a:extLst>
              <a:ext uri="{FF2B5EF4-FFF2-40B4-BE49-F238E27FC236}">
                <a16:creationId xmlns:a16="http://schemas.microsoft.com/office/drawing/2014/main" id="{DD45597E-AF81-4397-A735-3DE1D96E82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4AEC0180-A18F-4E78-AFAC-B3659BB79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C7DAF487-E053-4DEB-8D83-094FEDB5F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1B89CFB-6047-4883-B0F7-85F750221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4" name="Graphic 4" descr="Grinning face outline outline">
            <a:extLst>
              <a:ext uri="{FF2B5EF4-FFF2-40B4-BE49-F238E27FC236}">
                <a16:creationId xmlns:a16="http://schemas.microsoft.com/office/drawing/2014/main" id="{CE9CC516-1C45-4E5B-A9B8-54BF0442F9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3491" y="1904834"/>
            <a:ext cx="3036818" cy="3036818"/>
          </a:xfrm>
          <a:prstGeom prst="rect">
            <a:avLst/>
          </a:prstGeom>
        </p:spPr>
      </p:pic>
      <p:sp>
        <p:nvSpPr>
          <p:cNvPr id="3" name="Content Placeholder 2">
            <a:extLst>
              <a:ext uri="{FF2B5EF4-FFF2-40B4-BE49-F238E27FC236}">
                <a16:creationId xmlns:a16="http://schemas.microsoft.com/office/drawing/2014/main" id="{622FA02B-0324-4E3E-9409-5933F05D466F}"/>
              </a:ext>
            </a:extLst>
          </p:cNvPr>
          <p:cNvSpPr>
            <a:spLocks noGrp="1"/>
          </p:cNvSpPr>
          <p:nvPr>
            <p:ph idx="1"/>
          </p:nvPr>
        </p:nvSpPr>
        <p:spPr>
          <a:xfrm>
            <a:off x="4401849" y="2180496"/>
            <a:ext cx="7208957" cy="4045683"/>
          </a:xfrm>
        </p:spPr>
        <p:txBody>
          <a:bodyPr>
            <a:normAutofit/>
          </a:bodyPr>
          <a:lstStyle/>
          <a:p>
            <a:r>
              <a:rPr lang="en-CA" dirty="0"/>
              <a:t>Based on social sanctions</a:t>
            </a:r>
          </a:p>
          <a:p>
            <a:r>
              <a:rPr lang="en-CA" dirty="0"/>
              <a:t>Positive sanctions, like smiles, words of approval, and awards are used to encourage conformity </a:t>
            </a:r>
          </a:p>
          <a:p>
            <a:r>
              <a:rPr lang="en-CA" dirty="0"/>
              <a:t>Negative sanctions, such as criticisms, fines, and imprisonment, are intended to stop socially unacceptable behaviour </a:t>
            </a:r>
            <a:endParaRPr lang="en-US" dirty="0"/>
          </a:p>
        </p:txBody>
      </p:sp>
    </p:spTree>
    <p:extLst>
      <p:ext uri="{BB962C8B-B14F-4D97-AF65-F5344CB8AC3E}">
        <p14:creationId xmlns:p14="http://schemas.microsoft.com/office/powerpoint/2010/main" val="3276320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86A5-D940-4370-9E77-680B2B8F6550}"/>
              </a:ext>
            </a:extLst>
          </p:cNvPr>
          <p:cNvSpPr>
            <a:spLocks noGrp="1"/>
          </p:cNvSpPr>
          <p:nvPr>
            <p:ph type="title"/>
          </p:nvPr>
        </p:nvSpPr>
        <p:spPr>
          <a:xfrm>
            <a:off x="581192" y="702156"/>
            <a:ext cx="11029616" cy="1013800"/>
          </a:xfrm>
        </p:spPr>
        <p:txBody>
          <a:bodyPr>
            <a:normAutofit/>
          </a:bodyPr>
          <a:lstStyle/>
          <a:p>
            <a:r>
              <a:rPr lang="en-CA">
                <a:solidFill>
                  <a:srgbClr val="FFFFFF"/>
                </a:solidFill>
              </a:rPr>
              <a:t>Informal Sanctions </a:t>
            </a:r>
            <a:endParaRPr lang="en-US">
              <a:solidFill>
                <a:srgbClr val="FFFFFF"/>
              </a:solidFill>
            </a:endParaRPr>
          </a:p>
        </p:txBody>
      </p:sp>
      <p:sp>
        <p:nvSpPr>
          <p:cNvPr id="3" name="Content Placeholder 2">
            <a:extLst>
              <a:ext uri="{FF2B5EF4-FFF2-40B4-BE49-F238E27FC236}">
                <a16:creationId xmlns:a16="http://schemas.microsoft.com/office/drawing/2014/main" id="{5040E3E8-C486-426F-8B81-F122C826AA85}"/>
              </a:ext>
            </a:extLst>
          </p:cNvPr>
          <p:cNvSpPr>
            <a:spLocks noGrp="1"/>
          </p:cNvSpPr>
          <p:nvPr>
            <p:ph idx="1"/>
          </p:nvPr>
        </p:nvSpPr>
        <p:spPr>
          <a:xfrm>
            <a:off x="581192" y="2180496"/>
            <a:ext cx="7225075" cy="3678303"/>
          </a:xfrm>
        </p:spPr>
        <p:txBody>
          <a:bodyPr>
            <a:normAutofit/>
          </a:bodyPr>
          <a:lstStyle/>
          <a:p>
            <a:r>
              <a:rPr lang="en-CA" dirty="0"/>
              <a:t>Approval for an action or a threat for disobeying a rule </a:t>
            </a:r>
          </a:p>
          <a:p>
            <a:r>
              <a:rPr lang="en-CA" dirty="0"/>
              <a:t>Informal sanctions are rewards or punishments that can be applied by most members of a group </a:t>
            </a:r>
          </a:p>
          <a:p>
            <a:r>
              <a:rPr lang="en-CA" dirty="0"/>
              <a:t>Informal sanctions include rewards or punishments that can be applied by most members of a group, including:</a:t>
            </a:r>
          </a:p>
          <a:p>
            <a:r>
              <a:rPr lang="en-CA" dirty="0"/>
              <a:t>Thanking someone</a:t>
            </a:r>
          </a:p>
          <a:p>
            <a:r>
              <a:rPr lang="en-CA" dirty="0"/>
              <a:t>Gossiping</a:t>
            </a:r>
          </a:p>
          <a:p>
            <a:r>
              <a:rPr lang="en-CA" dirty="0"/>
              <a:t>Facial expressions</a:t>
            </a:r>
          </a:p>
          <a:p>
            <a:endParaRPr lang="en-CA" dirty="0"/>
          </a:p>
        </p:txBody>
      </p:sp>
      <p:pic>
        <p:nvPicPr>
          <p:cNvPr id="4" name="Picture 4" descr="Woman with thumbs down - isolated over a white background ...">
            <a:extLst>
              <a:ext uri="{FF2B5EF4-FFF2-40B4-BE49-F238E27FC236}">
                <a16:creationId xmlns:a16="http://schemas.microsoft.com/office/drawing/2014/main" id="{DF1E4750-A17B-4652-A6E1-D0C4B3EAD9A2}"/>
              </a:ext>
            </a:extLst>
          </p:cNvPr>
          <p:cNvPicPr>
            <a:picLocks noChangeAspect="1"/>
          </p:cNvPicPr>
          <p:nvPr/>
        </p:nvPicPr>
        <p:blipFill rotWithShape="1">
          <a:blip r:embed="rId2"/>
          <a:srcRect l="27148" r="18273" b="1"/>
          <a:stretch/>
        </p:blipFill>
        <p:spPr>
          <a:xfrm>
            <a:off x="8051799" y="1871133"/>
            <a:ext cx="3683001" cy="4504267"/>
          </a:xfrm>
          <a:prstGeom prst="rect">
            <a:avLst/>
          </a:prstGeom>
        </p:spPr>
      </p:pic>
    </p:spTree>
    <p:extLst>
      <p:ext uri="{BB962C8B-B14F-4D97-AF65-F5344CB8AC3E}">
        <p14:creationId xmlns:p14="http://schemas.microsoft.com/office/powerpoint/2010/main" val="784180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92C6-5F78-4CDD-9874-051E7ACC5610}"/>
              </a:ext>
            </a:extLst>
          </p:cNvPr>
          <p:cNvSpPr>
            <a:spLocks noGrp="1"/>
          </p:cNvSpPr>
          <p:nvPr>
            <p:ph type="title"/>
          </p:nvPr>
        </p:nvSpPr>
        <p:spPr>
          <a:xfrm>
            <a:off x="581192" y="702156"/>
            <a:ext cx="11029616" cy="1013800"/>
          </a:xfrm>
        </p:spPr>
        <p:txBody>
          <a:bodyPr>
            <a:normAutofit/>
          </a:bodyPr>
          <a:lstStyle/>
          <a:p>
            <a:r>
              <a:rPr lang="en-CA">
                <a:solidFill>
                  <a:srgbClr val="FFFFFF"/>
                </a:solidFill>
              </a:rPr>
              <a:t>Formal sanctions</a:t>
            </a:r>
            <a:endParaRPr lang="en-US">
              <a:solidFill>
                <a:srgbClr val="FFFFFF"/>
              </a:solidFill>
            </a:endParaRPr>
          </a:p>
        </p:txBody>
      </p:sp>
      <p:sp>
        <p:nvSpPr>
          <p:cNvPr id="3" name="Content Placeholder 2">
            <a:extLst>
              <a:ext uri="{FF2B5EF4-FFF2-40B4-BE49-F238E27FC236}">
                <a16:creationId xmlns:a16="http://schemas.microsoft.com/office/drawing/2014/main" id="{A0F6D41D-977C-419C-9BBE-5CADF8A080D5}"/>
              </a:ext>
            </a:extLst>
          </p:cNvPr>
          <p:cNvSpPr>
            <a:spLocks noGrp="1"/>
          </p:cNvSpPr>
          <p:nvPr>
            <p:ph idx="1"/>
          </p:nvPr>
        </p:nvSpPr>
        <p:spPr>
          <a:xfrm>
            <a:off x="581192" y="2180496"/>
            <a:ext cx="7225075" cy="3678303"/>
          </a:xfrm>
        </p:spPr>
        <p:txBody>
          <a:bodyPr>
            <a:normAutofit/>
          </a:bodyPr>
          <a:lstStyle/>
          <a:p>
            <a:r>
              <a:rPr lang="en-CA" dirty="0"/>
              <a:t>Are rewards or punishments that may be imposed by people who have been given a special authority, such as judges and teachers </a:t>
            </a:r>
          </a:p>
          <a:p>
            <a:r>
              <a:rPr lang="en-CA" dirty="0"/>
              <a:t>A judge hands down a life sentence for someone who committed murder </a:t>
            </a:r>
          </a:p>
          <a:p>
            <a:r>
              <a:rPr lang="en-CA" dirty="0"/>
              <a:t>A teacher rewards a student for getting an A</a:t>
            </a:r>
            <a:endParaRPr lang="en-US" dirty="0"/>
          </a:p>
        </p:txBody>
      </p:sp>
      <p:pic>
        <p:nvPicPr>
          <p:cNvPr id="4" name="Picture 4" descr="Judge Gavel Free Stock Photo - Public Domain Pictures">
            <a:extLst>
              <a:ext uri="{FF2B5EF4-FFF2-40B4-BE49-F238E27FC236}">
                <a16:creationId xmlns:a16="http://schemas.microsoft.com/office/drawing/2014/main" id="{24FD6187-8ADE-4789-9506-6E0539FC2FC4}"/>
              </a:ext>
            </a:extLst>
          </p:cNvPr>
          <p:cNvPicPr>
            <a:picLocks noChangeAspect="1"/>
          </p:cNvPicPr>
          <p:nvPr/>
        </p:nvPicPr>
        <p:blipFill rotWithShape="1">
          <a:blip r:embed="rId2"/>
          <a:srcRect l="28531" r="16889" b="1"/>
          <a:stretch/>
        </p:blipFill>
        <p:spPr>
          <a:xfrm>
            <a:off x="8051799" y="1871133"/>
            <a:ext cx="3683001" cy="4504267"/>
          </a:xfrm>
          <a:prstGeom prst="rect">
            <a:avLst/>
          </a:prstGeom>
        </p:spPr>
      </p:pic>
    </p:spTree>
    <p:extLst>
      <p:ext uri="{BB962C8B-B14F-4D97-AF65-F5344CB8AC3E}">
        <p14:creationId xmlns:p14="http://schemas.microsoft.com/office/powerpoint/2010/main" val="2867783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0DBD4729-DBDF-40A6-9BA4-E4C97EF6DD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55125130-F4AB-465E-8AE2-E583FCAAB22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E0BA65A2-0302-4468-ADA7-9EC3F9593F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587D26DA-9773-4A0E-B213-DDF20A1F1F2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29" name="Picture 2" descr="Image result for i am a thief i stole from walmart">
            <a:extLst>
              <a:ext uri="{FF2B5EF4-FFF2-40B4-BE49-F238E27FC236}">
                <a16:creationId xmlns:a16="http://schemas.microsoft.com/office/drawing/2014/main" id="{CDA3D09D-B14D-4651-9203-0C85073394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7406" y="643466"/>
            <a:ext cx="4777189"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00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AC7AAA-F039-4011-98DE-17464A67B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16717C4F-3DD0-4CDA-A711-B333F3B8ED60}"/>
              </a:ext>
            </a:extLst>
          </p:cNvPr>
          <p:cNvSpPr>
            <a:spLocks noGrp="1"/>
          </p:cNvSpPr>
          <p:nvPr>
            <p:ph type="title"/>
          </p:nvPr>
        </p:nvSpPr>
        <p:spPr>
          <a:xfrm>
            <a:off x="581192" y="702156"/>
            <a:ext cx="7225075" cy="1013800"/>
          </a:xfrm>
        </p:spPr>
        <p:txBody>
          <a:bodyPr>
            <a:normAutofit/>
          </a:bodyPr>
          <a:lstStyle/>
          <a:p>
            <a:r>
              <a:rPr lang="en-CA">
                <a:solidFill>
                  <a:schemeClr val="accent1"/>
                </a:solidFill>
              </a:rPr>
              <a:t>DEVIANCE </a:t>
            </a:r>
            <a:endParaRPr lang="en-US">
              <a:solidFill>
                <a:schemeClr val="accent1"/>
              </a:solidFill>
            </a:endParaRPr>
          </a:p>
        </p:txBody>
      </p:sp>
      <p:grpSp>
        <p:nvGrpSpPr>
          <p:cNvPr id="12" name="Group 11">
            <a:extLst>
              <a:ext uri="{FF2B5EF4-FFF2-40B4-BE49-F238E27FC236}">
                <a16:creationId xmlns:a16="http://schemas.microsoft.com/office/drawing/2014/main" id="{85EBB90B-3A54-4B2B-9FA6-7B47E1075F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3" name="Rectangle 12">
              <a:extLst>
                <a:ext uri="{FF2B5EF4-FFF2-40B4-BE49-F238E27FC236}">
                  <a16:creationId xmlns:a16="http://schemas.microsoft.com/office/drawing/2014/main" id="{E04116F5-E398-4593-B279-7099177A0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C1AD6AE-28AC-4C67-A749-1BC18D86C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122DC0F-D6EF-4A88-9742-855D48E4E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DA766EBD-EF78-441C-BD88-C4B981F3442A}"/>
              </a:ext>
            </a:extLst>
          </p:cNvPr>
          <p:cNvSpPr>
            <a:spLocks noGrp="1"/>
          </p:cNvSpPr>
          <p:nvPr>
            <p:ph idx="1"/>
          </p:nvPr>
        </p:nvSpPr>
        <p:spPr>
          <a:xfrm>
            <a:off x="581194" y="1896533"/>
            <a:ext cx="7225074" cy="3962266"/>
          </a:xfrm>
        </p:spPr>
        <p:txBody>
          <a:bodyPr>
            <a:normAutofit/>
          </a:bodyPr>
          <a:lstStyle/>
          <a:p>
            <a:r>
              <a:rPr lang="en-CA" dirty="0"/>
              <a:t>Deviance has both positive and negative consequences for social stability </a:t>
            </a:r>
          </a:p>
          <a:p>
            <a:r>
              <a:rPr lang="en-CA" dirty="0"/>
              <a:t>From a negative perspective, deviance can erode trust; a society with widespread suspicion and distrust cannot function smoothly</a:t>
            </a:r>
          </a:p>
          <a:p>
            <a:r>
              <a:rPr lang="en-CA" dirty="0"/>
              <a:t>If not punished or corrected, deviance can cause nonconforming behaviour in others </a:t>
            </a:r>
          </a:p>
          <a:p>
            <a:r>
              <a:rPr lang="en-CA" dirty="0"/>
              <a:t>Deviance can also benefit society</a:t>
            </a:r>
            <a:endParaRPr lang="en-US" dirty="0"/>
          </a:p>
        </p:txBody>
      </p:sp>
      <p:pic>
        <p:nvPicPr>
          <p:cNvPr id="4" name="Picture 4">
            <a:extLst>
              <a:ext uri="{FF2B5EF4-FFF2-40B4-BE49-F238E27FC236}">
                <a16:creationId xmlns:a16="http://schemas.microsoft.com/office/drawing/2014/main" id="{16D57EE0-B51C-4779-A324-F62D6CC6E54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7533" r="30038" b="-2"/>
          <a:stretch/>
        </p:blipFill>
        <p:spPr>
          <a:xfrm>
            <a:off x="8042147" y="600075"/>
            <a:ext cx="3695828" cy="5792788"/>
          </a:xfrm>
          <a:prstGeom prst="rect">
            <a:avLst/>
          </a:prstGeom>
        </p:spPr>
      </p:pic>
    </p:spTree>
    <p:extLst>
      <p:ext uri="{BB962C8B-B14F-4D97-AF65-F5344CB8AC3E}">
        <p14:creationId xmlns:p14="http://schemas.microsoft.com/office/powerpoint/2010/main" val="11072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1D88-190F-48E3-B958-C60BCD4CC1F2}"/>
              </a:ext>
            </a:extLst>
          </p:cNvPr>
          <p:cNvSpPr>
            <a:spLocks noGrp="1"/>
          </p:cNvSpPr>
          <p:nvPr>
            <p:ph type="title"/>
          </p:nvPr>
        </p:nvSpPr>
        <p:spPr>
          <a:xfrm>
            <a:off x="581192" y="702156"/>
            <a:ext cx="11029616" cy="1013800"/>
          </a:xfrm>
        </p:spPr>
        <p:txBody>
          <a:bodyPr>
            <a:normAutofit/>
          </a:bodyPr>
          <a:lstStyle/>
          <a:p>
            <a:r>
              <a:rPr lang="en-CA">
                <a:solidFill>
                  <a:srgbClr val="FFFFFF"/>
                </a:solidFill>
              </a:rPr>
              <a:t>Crime </a:t>
            </a:r>
            <a:endParaRPr lang="en-US">
              <a:solidFill>
                <a:srgbClr val="FFFFFF"/>
              </a:solidFill>
            </a:endParaRPr>
          </a:p>
        </p:txBody>
      </p:sp>
      <p:sp useBgFill="1">
        <p:nvSpPr>
          <p:cNvPr id="9" name="Rectangle 8">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Graphic 4" descr="Robber with solid fill">
            <a:extLst>
              <a:ext uri="{FF2B5EF4-FFF2-40B4-BE49-F238E27FC236}">
                <a16:creationId xmlns:a16="http://schemas.microsoft.com/office/drawing/2014/main" id="{5B081906-AE15-43E0-96E2-087BD17CF4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Content Placeholder 2">
            <a:extLst>
              <a:ext uri="{FF2B5EF4-FFF2-40B4-BE49-F238E27FC236}">
                <a16:creationId xmlns:a16="http://schemas.microsoft.com/office/drawing/2014/main" id="{D7D40987-665E-44C4-8CC4-1F99042523E0}"/>
              </a:ext>
            </a:extLst>
          </p:cNvPr>
          <p:cNvSpPr>
            <a:spLocks noGrp="1"/>
          </p:cNvSpPr>
          <p:nvPr>
            <p:ph idx="1"/>
          </p:nvPr>
        </p:nvSpPr>
        <p:spPr>
          <a:xfrm>
            <a:off x="4505325" y="2180496"/>
            <a:ext cx="7105481" cy="4045683"/>
          </a:xfrm>
        </p:spPr>
        <p:txBody>
          <a:bodyPr>
            <a:normAutofit/>
          </a:bodyPr>
          <a:lstStyle/>
          <a:p>
            <a:r>
              <a:rPr lang="en-CA" dirty="0"/>
              <a:t>Crime represents a deviation from formal social norms and is subject to formal penalties</a:t>
            </a:r>
          </a:p>
          <a:p>
            <a:r>
              <a:rPr lang="en-CA" dirty="0"/>
              <a:t>What is considered a crime varies by time and place </a:t>
            </a:r>
          </a:p>
          <a:p>
            <a:r>
              <a:rPr lang="en-CA" dirty="0"/>
              <a:t>In Canada, women make up 87.3% of sexual assault cases </a:t>
            </a:r>
          </a:p>
        </p:txBody>
      </p:sp>
    </p:spTree>
    <p:extLst>
      <p:ext uri="{BB962C8B-B14F-4D97-AF65-F5344CB8AC3E}">
        <p14:creationId xmlns:p14="http://schemas.microsoft.com/office/powerpoint/2010/main" val="261501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CC7F-7403-4959-A37D-6EEACCA0A243}"/>
              </a:ext>
            </a:extLst>
          </p:cNvPr>
          <p:cNvSpPr>
            <a:spLocks noGrp="1"/>
          </p:cNvSpPr>
          <p:nvPr>
            <p:ph type="title"/>
          </p:nvPr>
        </p:nvSpPr>
        <p:spPr/>
        <p:txBody>
          <a:bodyPr/>
          <a:lstStyle/>
          <a:p>
            <a:r>
              <a:rPr lang="en-CA" dirty="0"/>
              <a:t>Types of crime </a:t>
            </a:r>
            <a:endParaRPr lang="en-US" dirty="0"/>
          </a:p>
        </p:txBody>
      </p:sp>
      <p:graphicFrame>
        <p:nvGraphicFramePr>
          <p:cNvPr id="4" name="Content Placeholder 3">
            <a:extLst>
              <a:ext uri="{FF2B5EF4-FFF2-40B4-BE49-F238E27FC236}">
                <a16:creationId xmlns:a16="http://schemas.microsoft.com/office/drawing/2014/main" id="{CDE75283-F794-497C-8B81-C5FDA9F87D0A}"/>
              </a:ext>
            </a:extLst>
          </p:cNvPr>
          <p:cNvGraphicFramePr>
            <a:graphicFrameLocks noGrp="1"/>
          </p:cNvGraphicFramePr>
          <p:nvPr>
            <p:ph idx="1"/>
          </p:nvPr>
        </p:nvGraphicFramePr>
        <p:xfrm>
          <a:off x="581025" y="2181225"/>
          <a:ext cx="11029950" cy="2194560"/>
        </p:xfrm>
        <a:graphic>
          <a:graphicData uri="http://schemas.openxmlformats.org/drawingml/2006/table">
            <a:tbl>
              <a:tblPr firstRow="1" bandRow="1">
                <a:tableStyleId>{16D9F66E-5EB9-4882-86FB-DCBF35E3C3E4}</a:tableStyleId>
              </a:tblPr>
              <a:tblGrid>
                <a:gridCol w="3676650">
                  <a:extLst>
                    <a:ext uri="{9D8B030D-6E8A-4147-A177-3AD203B41FA5}">
                      <a16:colId xmlns:a16="http://schemas.microsoft.com/office/drawing/2014/main" val="993106801"/>
                    </a:ext>
                  </a:extLst>
                </a:gridCol>
                <a:gridCol w="3676650">
                  <a:extLst>
                    <a:ext uri="{9D8B030D-6E8A-4147-A177-3AD203B41FA5}">
                      <a16:colId xmlns:a16="http://schemas.microsoft.com/office/drawing/2014/main" val="1120192929"/>
                    </a:ext>
                  </a:extLst>
                </a:gridCol>
                <a:gridCol w="3676650">
                  <a:extLst>
                    <a:ext uri="{9D8B030D-6E8A-4147-A177-3AD203B41FA5}">
                      <a16:colId xmlns:a16="http://schemas.microsoft.com/office/drawing/2014/main" val="4079196674"/>
                    </a:ext>
                  </a:extLst>
                </a:gridCol>
              </a:tblGrid>
              <a:tr h="370840">
                <a:tc>
                  <a:txBody>
                    <a:bodyPr/>
                    <a:lstStyle/>
                    <a:p>
                      <a:r>
                        <a:rPr lang="en-CA" b="0" dirty="0"/>
                        <a:t>Violent Crimes</a:t>
                      </a:r>
                      <a:endParaRPr lang="en-US" b="0" dirty="0"/>
                    </a:p>
                  </a:txBody>
                  <a:tcPr/>
                </a:tc>
                <a:tc>
                  <a:txBody>
                    <a:bodyPr/>
                    <a:lstStyle/>
                    <a:p>
                      <a:r>
                        <a:rPr lang="en-CA" b="0" dirty="0"/>
                        <a:t>Acts against individuals in which death or physical injury results </a:t>
                      </a:r>
                      <a:endParaRPr lang="en-US" b="0" dirty="0"/>
                    </a:p>
                  </a:txBody>
                  <a:tcPr/>
                </a:tc>
                <a:tc>
                  <a:txBody>
                    <a:bodyPr/>
                    <a:lstStyle/>
                    <a:p>
                      <a:r>
                        <a:rPr lang="en-CA" b="0" dirty="0"/>
                        <a:t>Homicide, assault, rape, robbery</a:t>
                      </a:r>
                      <a:endParaRPr lang="en-US" b="0" dirty="0"/>
                    </a:p>
                  </a:txBody>
                  <a:tcPr/>
                </a:tc>
                <a:extLst>
                  <a:ext uri="{0D108BD9-81ED-4DB2-BD59-A6C34878D82A}">
                    <a16:rowId xmlns:a16="http://schemas.microsoft.com/office/drawing/2014/main" val="3598715814"/>
                  </a:ext>
                </a:extLst>
              </a:tr>
              <a:tr h="370840">
                <a:tc>
                  <a:txBody>
                    <a:bodyPr/>
                    <a:lstStyle/>
                    <a:p>
                      <a:r>
                        <a:rPr lang="en-CA" dirty="0"/>
                        <a:t>Property crimes </a:t>
                      </a:r>
                      <a:endParaRPr lang="en-US" dirty="0"/>
                    </a:p>
                  </a:txBody>
                  <a:tcPr/>
                </a:tc>
                <a:tc>
                  <a:txBody>
                    <a:bodyPr/>
                    <a:lstStyle/>
                    <a:p>
                      <a:r>
                        <a:rPr lang="en-CA" dirty="0"/>
                        <a:t>An act that threatens property owned by individuals or by the government </a:t>
                      </a:r>
                      <a:endParaRPr lang="en-US" dirty="0"/>
                    </a:p>
                  </a:txBody>
                  <a:tcPr/>
                </a:tc>
                <a:tc>
                  <a:txBody>
                    <a:bodyPr/>
                    <a:lstStyle/>
                    <a:p>
                      <a:r>
                        <a:rPr lang="en-CA" dirty="0"/>
                        <a:t>Theft, larceny, shoplifting, embezzlement, burglary</a:t>
                      </a:r>
                      <a:endParaRPr lang="en-US" dirty="0"/>
                    </a:p>
                  </a:txBody>
                  <a:tcPr/>
                </a:tc>
                <a:extLst>
                  <a:ext uri="{0D108BD9-81ED-4DB2-BD59-A6C34878D82A}">
                    <a16:rowId xmlns:a16="http://schemas.microsoft.com/office/drawing/2014/main" val="1434423382"/>
                  </a:ext>
                </a:extLst>
              </a:tr>
              <a:tr h="370840">
                <a:tc>
                  <a:txBody>
                    <a:bodyPr/>
                    <a:lstStyle/>
                    <a:p>
                      <a:r>
                        <a:rPr lang="en-CA" dirty="0"/>
                        <a:t>Victimless crimes</a:t>
                      </a:r>
                      <a:endParaRPr lang="en-US" dirty="0"/>
                    </a:p>
                  </a:txBody>
                  <a:tcPr/>
                </a:tc>
                <a:tc>
                  <a:txBody>
                    <a:bodyPr/>
                    <a:lstStyle/>
                    <a:p>
                      <a:r>
                        <a:rPr lang="en-CA" dirty="0"/>
                        <a:t>An illegal act in which there are no readily apparent victims </a:t>
                      </a:r>
                      <a:endParaRPr lang="en-US" dirty="0"/>
                    </a:p>
                  </a:txBody>
                  <a:tcPr/>
                </a:tc>
                <a:tc>
                  <a:txBody>
                    <a:bodyPr/>
                    <a:lstStyle/>
                    <a:p>
                      <a:r>
                        <a:rPr lang="en-CA" dirty="0"/>
                        <a:t>Prostitution, gambling, illicit drug use </a:t>
                      </a:r>
                      <a:endParaRPr lang="en-US" dirty="0"/>
                    </a:p>
                  </a:txBody>
                  <a:tcPr/>
                </a:tc>
                <a:extLst>
                  <a:ext uri="{0D108BD9-81ED-4DB2-BD59-A6C34878D82A}">
                    <a16:rowId xmlns:a16="http://schemas.microsoft.com/office/drawing/2014/main" val="2008569334"/>
                  </a:ext>
                </a:extLst>
              </a:tr>
            </a:tbl>
          </a:graphicData>
        </a:graphic>
      </p:graphicFrame>
    </p:spTree>
    <p:extLst>
      <p:ext uri="{BB962C8B-B14F-4D97-AF65-F5344CB8AC3E}">
        <p14:creationId xmlns:p14="http://schemas.microsoft.com/office/powerpoint/2010/main" val="371568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otalTime>0</TotalTime>
  <Words>1208</Words>
  <Application>Microsoft Office PowerPoint</Application>
  <PresentationFormat>Widescreen</PresentationFormat>
  <Paragraphs>144</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Gill Sans MT</vt:lpstr>
      <vt:lpstr>Wingdings 2</vt:lpstr>
      <vt:lpstr>Dividend</vt:lpstr>
      <vt:lpstr>Social deviance Continued </vt:lpstr>
      <vt:lpstr>Social control</vt:lpstr>
      <vt:lpstr>External social control</vt:lpstr>
      <vt:lpstr>Informal Sanctions </vt:lpstr>
      <vt:lpstr>Formal sanctions</vt:lpstr>
      <vt:lpstr>PowerPoint Presentation</vt:lpstr>
      <vt:lpstr>DEVIANCE </vt:lpstr>
      <vt:lpstr>Crime </vt:lpstr>
      <vt:lpstr>Types of crime </vt:lpstr>
      <vt:lpstr>Likely offenders</vt:lpstr>
      <vt:lpstr>What age group is the most likely to offend?</vt:lpstr>
      <vt:lpstr>age</vt:lpstr>
      <vt:lpstr>gender</vt:lpstr>
      <vt:lpstr>Social class</vt:lpstr>
      <vt:lpstr>Race and ethnicity </vt:lpstr>
      <vt:lpstr>Donald Marshall </vt:lpstr>
      <vt:lpstr>PowerPoint Presentation</vt:lpstr>
      <vt:lpstr>PowerPoint Presentation</vt:lpstr>
      <vt:lpstr>PowerPoint Presentation</vt:lpstr>
      <vt:lpstr>recidivism</vt:lpstr>
      <vt:lpstr>Recidivism </vt:lpstr>
      <vt:lpstr>PRISON COST </vt:lpstr>
      <vt:lpstr>Crime and punishment</vt:lpstr>
      <vt:lpstr>Not always effective </vt:lpstr>
      <vt:lpstr>Restorative justice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deviance Continued </dc:title>
  <dc:creator>Julie Bamford</dc:creator>
  <cp:lastModifiedBy>Julie Bamford</cp:lastModifiedBy>
  <cp:revision>1</cp:revision>
  <dcterms:created xsi:type="dcterms:W3CDTF">2024-02-13T17:45:45Z</dcterms:created>
  <dcterms:modified xsi:type="dcterms:W3CDTF">2024-02-13T17:46:30Z</dcterms:modified>
</cp:coreProperties>
</file>