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ibre Franklin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Careers</a:t>
            </a:r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DD9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rgbClr val="E5DD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Exit Ticket</a:t>
            </a:r>
            <a:br>
              <a:rPr lang="en-US" sz="4800"/>
            </a:br>
            <a:endParaRPr sz="4800"/>
          </a:p>
        </p:txBody>
      </p:sp>
      <p:cxnSp>
        <p:nvCxnSpPr>
          <p:cNvPr id="201" name="Google Shape;201;p23"/>
          <p:cNvCxnSpPr/>
          <p:nvPr/>
        </p:nvCxnSpPr>
        <p:spPr>
          <a:xfrm>
            <a:off x="4971974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3"/>
          <p:cNvSpPr txBox="1"/>
          <p:nvPr/>
        </p:nvSpPr>
        <p:spPr>
          <a:xfrm>
            <a:off x="5277494" y="1222815"/>
            <a:ext cx="5498724" cy="49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Today’s exit ticket will be to give suggestions on what </a:t>
            </a:r>
            <a:r>
              <a:rPr lang="en-US" sz="1800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people in a certain scenario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should do to improve their specific financial situation (use the list on the previous slide for help). </a:t>
            </a:r>
            <a:b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example, one scenario might be: I am an unemployed circus performer with a family of 4 to support but I can’t find circus work – what would you suggest they do to improve their financial situation?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18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Financial Planning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Budgeting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Sources of Income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Exit Ticket</a:t>
            </a: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Budgeting Presentation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4" name="Google Shape;124;p16" descr="16 Financial Planning Questions to Answer in 2021"/>
          <p:cNvPicPr preferRelativeResize="0"/>
          <p:nvPr/>
        </p:nvPicPr>
        <p:blipFill rotWithShape="1">
          <a:blip r:embed="rId3">
            <a:alphaModFix amt="35000"/>
          </a:blip>
          <a:srcRect t="4136" b="115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</a:pPr>
            <a:r>
              <a:rPr lang="en-US"/>
              <a:t>Financial Planning</a:t>
            </a:r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1193532" y="1910746"/>
            <a:ext cx="996696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A financial plan acts as a guide as you go through life's journey to help you meet your life goals.</a:t>
            </a:r>
            <a:endParaRPr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Essentially, it helps you be in control of your income, expenses and investments so that you can manage your money and achieve your goals.</a:t>
            </a:r>
            <a:endParaRPr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Where do you even begin? Start by thinking about the kind of life you want to live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/>
              <a:t>For example, maybe you want to travel once a year, but in order to do that, you have to come up with a financial plan. As a part of your plan, you decide to put away $50 from each paycheck. That way you’ll have $1200 saved by the end of the year that you can use towards your trip. This is called financial planning.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4" name="Google Shape;134;p17" descr="LRNG | How to Spend your Money: Budgeting Basics &amp;amp; Goal Setting"/>
          <p:cNvPicPr preferRelativeResize="0"/>
          <p:nvPr/>
        </p:nvPicPr>
        <p:blipFill rotWithShape="1">
          <a:blip r:embed="rId3">
            <a:alphaModFix amt="35000"/>
          </a:blip>
          <a:srcRect l="161" r="605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</a:pPr>
            <a:r>
              <a:rPr lang="en-US"/>
              <a:t>Budgeting</a:t>
            </a:r>
            <a:endParaRPr/>
          </a:p>
        </p:txBody>
      </p:sp>
      <p:cxnSp>
        <p:nvCxnSpPr>
          <p:cNvPr id="136" name="Google Shape;136;p17"/>
          <p:cNvCxnSpPr/>
          <p:nvPr/>
        </p:nvCxnSpPr>
        <p:spPr>
          <a:xfrm>
            <a:off x="1193532" y="1910746"/>
            <a:ext cx="996696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Set up a budget to help you with your financial plan/life goals</a:t>
            </a:r>
            <a:endParaRPr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In other words, how much money you will allow yourself to spend as well as save</a:t>
            </a:r>
            <a:endParaRPr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Let's continue with the example from the last slide: you want to travel once a year. 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/>
              <a:t>First, you create a budget by determining how much money you earn, and how much money you spend each month (i.e. car, home, food, etc.)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/>
              <a:t>Then, with the money you have left, you’ll decide how much of it you want to put away into saving for your yearly trip. 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/>
              <a:t>For example, let's say you decide to put away $50 from each paycheck into a savings account. 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/>
              <a:t>By the end of the year, you will have $1200 saved that you can use towards your trip!</a:t>
            </a:r>
            <a:endParaRPr/>
          </a:p>
          <a:p>
            <a:pPr marL="384048" lvl="1" indent="-749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None/>
            </a:pPr>
            <a:endParaRPr/>
          </a:p>
          <a:p>
            <a:pPr marL="91440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1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rgbClr val="262626"/>
                </a:solidFill>
              </a:rPr>
              <a:t>What is Income?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cap="none">
                <a:solidFill>
                  <a:srgbClr val="262626"/>
                </a:solidFill>
              </a:rPr>
              <a:t>INCOME REFERS TO ALL WEALTH RECEIVED OVER A PERIOD OF TIME </a:t>
            </a:r>
            <a:endParaRPr/>
          </a:p>
        </p:txBody>
      </p:sp>
      <p:pic>
        <p:nvPicPr>
          <p:cNvPr id="148" name="Google Shape;148;p18" descr="Guaranteed basic income: too expensive and bad for economic recove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753982"/>
            <a:ext cx="6912217" cy="4940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8"/>
          <p:cNvCxnSpPr/>
          <p:nvPr/>
        </p:nvCxnSpPr>
        <p:spPr>
          <a:xfrm>
            <a:off x="8209305" y="4294754"/>
            <a:ext cx="32004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1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6" name="Google Shape;156;p19" descr="Proofreader Salary - Depends on Skills, Expertise and Effort"/>
          <p:cNvPicPr preferRelativeResize="0"/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</a:pPr>
            <a:r>
              <a:rPr lang="en-US"/>
              <a:t>Income</a:t>
            </a:r>
            <a:endParaRPr/>
          </a:p>
        </p:txBody>
      </p:sp>
      <p:cxnSp>
        <p:nvCxnSpPr>
          <p:cNvPr id="158" name="Google Shape;158;p19"/>
          <p:cNvCxnSpPr/>
          <p:nvPr/>
        </p:nvCxnSpPr>
        <p:spPr>
          <a:xfrm>
            <a:off x="1193532" y="1910746"/>
            <a:ext cx="996696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Take a moment to search what the average income/salary is for your chosen career. 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Based on our calculations from this week on living costs, have a class discussion on if you could afford to live.</a:t>
            </a:r>
            <a:endParaRPr dirty="0"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Remember: for one person to live comfortably in Canada, they must earn (on average):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$4335/month, or 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$52,020/year after taxes, or 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$76,000/year before taxes</a:t>
            </a:r>
            <a:endParaRPr dirty="0"/>
          </a:p>
        </p:txBody>
      </p:sp>
      <p:sp>
        <p:nvSpPr>
          <p:cNvPr id="160" name="Google Shape;160;p1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2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8" name="Google Shape;168;p20" descr="What Is Income Investing? Definition and Example - TheStree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3693" b="100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Sources of Income</a:t>
            </a:r>
            <a:endParaRPr/>
          </a:p>
        </p:txBody>
      </p:sp>
      <p:cxnSp>
        <p:nvCxnSpPr>
          <p:cNvPr id="171" name="Google Shape;171;p20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1" descr="What Is Income Investing? Definition and Example - TheStreet"/>
          <p:cNvPicPr preferRelativeResize="0"/>
          <p:nvPr/>
        </p:nvPicPr>
        <p:blipFill rotWithShape="1">
          <a:blip r:embed="rId3">
            <a:alphaModFix amt="35000"/>
          </a:blip>
          <a:srcRect t="33693" b="100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643466" y="321734"/>
            <a:ext cx="10915923" cy="5596408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1192696" y="665922"/>
            <a:ext cx="9800886" cy="107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Common Sources</a:t>
            </a:r>
            <a:endParaRPr/>
          </a:p>
        </p:txBody>
      </p:sp>
      <p:cxnSp>
        <p:nvCxnSpPr>
          <p:cNvPr id="181" name="Google Shape;181;p21"/>
          <p:cNvCxnSpPr/>
          <p:nvPr/>
        </p:nvCxnSpPr>
        <p:spPr>
          <a:xfrm>
            <a:off x="1297789" y="1910746"/>
            <a:ext cx="9618132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1308645" y="2108202"/>
            <a:ext cx="9607276" cy="33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Wages and salaries </a:t>
            </a:r>
            <a:r>
              <a:rPr lang="en-US" sz="1600">
                <a:solidFill>
                  <a:srgbClr val="FFFFFF"/>
                </a:solidFill>
              </a:rPr>
              <a:t>– earned through employment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Pensions</a:t>
            </a:r>
            <a:r>
              <a:rPr lang="en-US" sz="1600">
                <a:solidFill>
                  <a:srgbClr val="FFFFFF"/>
                </a:solidFill>
              </a:rPr>
              <a:t> – paid to those who are retired from work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Child benefit </a:t>
            </a:r>
            <a:r>
              <a:rPr lang="en-US" sz="1600">
                <a:solidFill>
                  <a:srgbClr val="FFFFFF"/>
                </a:solidFill>
              </a:rPr>
              <a:t>– payment made to parents of children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Jobseeker’s benefit </a:t>
            </a:r>
            <a:r>
              <a:rPr lang="en-US" sz="1600">
                <a:solidFill>
                  <a:srgbClr val="FFFFFF"/>
                </a:solidFill>
              </a:rPr>
              <a:t>– payment made to those who are unable to find employment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Family income supplement </a:t>
            </a:r>
            <a:r>
              <a:rPr lang="en-US" sz="1600">
                <a:solidFill>
                  <a:srgbClr val="FFFFFF"/>
                </a:solidFill>
              </a:rPr>
              <a:t>– money given to top-up households that earn low income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Interest on savings </a:t>
            </a:r>
            <a:r>
              <a:rPr lang="en-US" sz="1600">
                <a:solidFill>
                  <a:srgbClr val="FFFFFF"/>
                </a:solidFill>
              </a:rPr>
              <a:t>– a reward given to those who put their money in savings accounts in banks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Dividends on shares </a:t>
            </a:r>
            <a:r>
              <a:rPr lang="en-US" sz="1600">
                <a:solidFill>
                  <a:srgbClr val="FFFFFF"/>
                </a:solidFill>
              </a:rPr>
              <a:t>– shareholders owning shares of stocks can earn money from their stocks</a:t>
            </a:r>
            <a:endParaRPr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Rental income </a:t>
            </a:r>
            <a:r>
              <a:rPr lang="en-US" sz="1600">
                <a:solidFill>
                  <a:srgbClr val="FFFFFF"/>
                </a:solidFill>
              </a:rPr>
              <a:t>– money received from renting out one’s investment properties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" name="Google Shape;189;p2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1" name="Google Shape;191;p22" descr="Why &amp;#39;Painstorming&amp;#39; Is the New Brainstorming | Inc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3200">
                <a:solidFill>
                  <a:schemeClr val="lt1"/>
                </a:solidFill>
              </a:rPr>
              <a:t>Can you think of other sources of income?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618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Bookman Old Style</vt:lpstr>
      <vt:lpstr>Arial</vt:lpstr>
      <vt:lpstr>Libre Franklin</vt:lpstr>
      <vt:lpstr>Noto Sans Symbols</vt:lpstr>
      <vt:lpstr>1_RetrospectVTI</vt:lpstr>
      <vt:lpstr>1_RetrospectVTI</vt:lpstr>
      <vt:lpstr>Careers</vt:lpstr>
      <vt:lpstr>Overview</vt:lpstr>
      <vt:lpstr>Financial Planning</vt:lpstr>
      <vt:lpstr>Budgeting</vt:lpstr>
      <vt:lpstr>What is Income?</vt:lpstr>
      <vt:lpstr>Income</vt:lpstr>
      <vt:lpstr>Sources of Income</vt:lpstr>
      <vt:lpstr>Common Sources</vt:lpstr>
      <vt:lpstr>Can you think of other sources of income?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Julie Bamford</cp:lastModifiedBy>
  <cp:revision>4</cp:revision>
  <dcterms:modified xsi:type="dcterms:W3CDTF">2023-03-21T01:15:26Z</dcterms:modified>
</cp:coreProperties>
</file>