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22/07/2021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22/07/2021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22/07/2021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smtClean="0">
                <a:solidFill>
                  <a:srgbClr val="FF0000"/>
                </a:solidFill>
              </a:rPr>
              <a:t>Assignment </a:t>
            </a:r>
            <a:r>
              <a:rPr lang="en-CA" sz="3200" smtClean="0">
                <a:solidFill>
                  <a:srgbClr val="FF0000"/>
                </a:solidFill>
              </a:rPr>
              <a:t>#5 </a:t>
            </a:r>
            <a:r>
              <a:rPr lang="en-CA" sz="3200" dirty="0" smtClean="0">
                <a:solidFill>
                  <a:srgbClr val="FF0000"/>
                </a:solidFill>
              </a:rPr>
              <a:t>Journal Submission</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dirty="0" smtClean="0">
                <a:solidFill>
                  <a:schemeClr val="tx1"/>
                </a:solidFill>
              </a:rPr>
              <a:t>Section A: Literary Elements</a:t>
            </a:r>
          </a:p>
          <a:p>
            <a:r>
              <a:rPr lang="en-CA" sz="2400" dirty="0" smtClean="0">
                <a:solidFill>
                  <a:schemeClr val="tx1"/>
                </a:solidFill>
              </a:rPr>
              <a:t>Section B: Personal Thoughts on Literature</a:t>
            </a:r>
          </a:p>
          <a:p>
            <a:r>
              <a:rPr lang="en-CA" sz="2400" dirty="0" smtClean="0">
                <a:solidFill>
                  <a:schemeClr val="tx1"/>
                </a:solidFill>
              </a:rPr>
              <a:t>Section C: Own Opinion, Connections</a:t>
            </a:r>
            <a:endParaRPr lang="en-CA" sz="2400"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pic>
        <p:nvPicPr>
          <p:cNvPr id="10242" name="Picture 2" descr="2-4 Ea Sc 11 Science News Learning Journal - Ms. Artibise"/>
          <p:cNvPicPr>
            <a:picLocks noChangeAspect="1" noChangeArrowheads="1"/>
          </p:cNvPicPr>
          <p:nvPr/>
        </p:nvPicPr>
        <p:blipFill>
          <a:blip r:embed="rId4" cstate="print"/>
          <a:srcRect/>
          <a:stretch>
            <a:fillRect/>
          </a:stretch>
        </p:blipFill>
        <p:spPr bwMode="auto">
          <a:xfrm>
            <a:off x="6516216" y="260648"/>
            <a:ext cx="2435424" cy="136992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solidFill>
                  <a:srgbClr val="FF0000"/>
                </a:solidFill>
              </a:rPr>
              <a:t>Review your entire Journal </a:t>
            </a:r>
            <a:r>
              <a:rPr lang="en-CA" sz="2000" dirty="0" smtClean="0"/>
              <a:t>to ensure that all sections are complete (</a:t>
            </a:r>
            <a:r>
              <a:rPr lang="en-CA" sz="2000" dirty="0" smtClean="0">
                <a:solidFill>
                  <a:srgbClr val="FF0000"/>
                </a:solidFill>
              </a:rPr>
              <a:t>Section A</a:t>
            </a:r>
            <a:r>
              <a:rPr lang="en-CA" sz="2000" dirty="0" smtClean="0"/>
              <a:t>: Literary Elements; </a:t>
            </a:r>
            <a:r>
              <a:rPr lang="en-CA" sz="2000" dirty="0" smtClean="0">
                <a:solidFill>
                  <a:srgbClr val="FF0000"/>
                </a:solidFill>
              </a:rPr>
              <a:t>Section B</a:t>
            </a:r>
            <a:r>
              <a:rPr lang="en-CA" sz="2000" dirty="0" smtClean="0"/>
              <a:t>: Personal Thoughts on Literature; </a:t>
            </a:r>
            <a:r>
              <a:rPr lang="en-CA" sz="2000" dirty="0" smtClean="0">
                <a:solidFill>
                  <a:srgbClr val="FF0000"/>
                </a:solidFill>
              </a:rPr>
              <a:t>Section C: </a:t>
            </a:r>
            <a:r>
              <a:rPr lang="en-CA" sz="2000" dirty="0" smtClean="0"/>
              <a:t>Own Opinion, Thought, Connections, Development of Personal Thinking). </a:t>
            </a:r>
          </a:p>
          <a:p>
            <a:pPr marL="457200" indent="-457200">
              <a:buAutoNum type="arabicPeriod"/>
            </a:pPr>
            <a:endParaRPr lang="en-CA" sz="2000" dirty="0" smtClean="0"/>
          </a:p>
          <a:p>
            <a:pPr marL="457200" indent="-457200">
              <a:buAutoNum type="arabicPeriod"/>
            </a:pPr>
            <a:r>
              <a:rPr lang="en-CA" sz="2000" dirty="0" smtClean="0"/>
              <a:t>Take your </a:t>
            </a:r>
            <a:r>
              <a:rPr lang="en-CA" sz="2000" dirty="0" smtClean="0">
                <a:solidFill>
                  <a:srgbClr val="FF0000"/>
                </a:solidFill>
              </a:rPr>
              <a:t>completed Journal </a:t>
            </a:r>
            <a:r>
              <a:rPr lang="en-CA" sz="2000" dirty="0" smtClean="0"/>
              <a:t>in whatever format you have chosen (Google Docs, Slides, PPT, </a:t>
            </a:r>
            <a:r>
              <a:rPr lang="en-CA" sz="2000" dirty="0" err="1" smtClean="0"/>
              <a:t>Prezi</a:t>
            </a:r>
            <a:r>
              <a:rPr lang="en-CA" sz="2000" dirty="0" smtClean="0"/>
              <a:t> etc.) and </a:t>
            </a:r>
            <a:r>
              <a:rPr lang="en-CA" sz="2000" dirty="0" smtClean="0">
                <a:solidFill>
                  <a:srgbClr val="FF0000"/>
                </a:solidFill>
              </a:rPr>
              <a:t>PDF the entire </a:t>
            </a:r>
            <a:r>
              <a:rPr lang="en-CA" sz="2000" dirty="0" err="1" smtClean="0">
                <a:solidFill>
                  <a:srgbClr val="FF0000"/>
                </a:solidFill>
              </a:rPr>
              <a:t>document</a:t>
            </a:r>
            <a:r>
              <a:rPr lang="en-CA" sz="2000" dirty="0" err="1" smtClean="0"/>
              <a:t>.Post</a:t>
            </a:r>
            <a:r>
              <a:rPr lang="en-CA" sz="2000" dirty="0" smtClean="0"/>
              <a:t> it to the correct spot in </a:t>
            </a:r>
            <a:r>
              <a:rPr lang="en-CA" sz="2000" dirty="0" err="1" smtClean="0"/>
              <a:t>Moodle</a:t>
            </a:r>
            <a:r>
              <a:rPr lang="en-CA" sz="2000" dirty="0" smtClean="0"/>
              <a:t>.</a:t>
            </a:r>
          </a:p>
          <a:p>
            <a:pPr marL="457200" indent="-457200">
              <a:buAutoNum type="arabicPeriod"/>
            </a:pPr>
            <a:endParaRPr lang="en-CA" sz="2000" dirty="0" smtClean="0"/>
          </a:p>
          <a:p>
            <a:pPr marL="457200" indent="-457200">
              <a:buAutoNum type="arabicPeriod"/>
            </a:pPr>
            <a:r>
              <a:rPr lang="en-CA" sz="2000" dirty="0" smtClean="0"/>
              <a:t>Be ready to </a:t>
            </a:r>
            <a:r>
              <a:rPr lang="en-CA" sz="2000" dirty="0" smtClean="0">
                <a:solidFill>
                  <a:srgbClr val="FF0000"/>
                </a:solidFill>
              </a:rPr>
              <a:t>screen share </a:t>
            </a:r>
            <a:r>
              <a:rPr lang="en-CA" sz="2000" dirty="0" smtClean="0"/>
              <a:t>your </a:t>
            </a:r>
            <a:r>
              <a:rPr lang="en-CA" sz="2000" dirty="0" smtClean="0">
                <a:solidFill>
                  <a:srgbClr val="FF0000"/>
                </a:solidFill>
              </a:rPr>
              <a:t>completed Journal </a:t>
            </a:r>
            <a:r>
              <a:rPr lang="en-CA" sz="2000" dirty="0" smtClean="0"/>
              <a:t>with your teacher.</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Make sure that </a:t>
            </a:r>
            <a:r>
              <a:rPr lang="en-CA" sz="2000" dirty="0" smtClean="0">
                <a:solidFill>
                  <a:srgbClr val="FF0000"/>
                </a:solidFill>
              </a:rPr>
              <a:t>all your Journal Postings </a:t>
            </a:r>
            <a:r>
              <a:rPr lang="en-CA" sz="2000" dirty="0" smtClean="0"/>
              <a:t>are there.  You needed to be doing this daily according to your </a:t>
            </a:r>
            <a:r>
              <a:rPr lang="en-CA" sz="2000" dirty="0" smtClean="0">
                <a:solidFill>
                  <a:srgbClr val="FF0000"/>
                </a:solidFill>
              </a:rPr>
              <a:t>Assignments and Independent Studies </a:t>
            </a:r>
            <a:r>
              <a:rPr lang="en-CA" sz="2000" dirty="0" smtClean="0"/>
              <a:t>in your </a:t>
            </a:r>
            <a:r>
              <a:rPr lang="en-CA" sz="2000" dirty="0" err="1" smtClean="0"/>
              <a:t>Moodle</a:t>
            </a:r>
            <a:r>
              <a:rPr lang="en-CA" sz="2000" dirty="0" smtClean="0"/>
              <a:t> Lessons.  Check your daily </a:t>
            </a:r>
            <a:r>
              <a:rPr lang="en-CA" sz="2000" dirty="0" err="1" smtClean="0"/>
              <a:t>Moodle</a:t>
            </a:r>
            <a:r>
              <a:rPr lang="en-CA" sz="2000" dirty="0" smtClean="0"/>
              <a:t> Lessons if you are unsure.</a:t>
            </a:r>
          </a:p>
          <a:p>
            <a:pPr marL="457200" indent="-457200">
              <a:buAutoNum type="arabicPeriod"/>
            </a:pPr>
            <a:endParaRPr lang="en-CA" sz="2000" dirty="0" smtClean="0"/>
          </a:p>
          <a:p>
            <a:pPr marL="457200" indent="-457200">
              <a:buAutoNum type="arabicPeriod"/>
            </a:pPr>
            <a:r>
              <a:rPr lang="en-CA" sz="2000" dirty="0" smtClean="0"/>
              <a:t>Make sure that your </a:t>
            </a:r>
            <a:r>
              <a:rPr lang="en-CA" sz="2000" dirty="0" smtClean="0">
                <a:solidFill>
                  <a:srgbClr val="FF0000"/>
                </a:solidFill>
              </a:rPr>
              <a:t>Journal is clear, neat and organized </a:t>
            </a:r>
            <a:r>
              <a:rPr lang="en-CA" sz="2000" dirty="0" smtClean="0"/>
              <a:t>with each </a:t>
            </a:r>
            <a:r>
              <a:rPr lang="en-CA" sz="2000" dirty="0" smtClean="0">
                <a:solidFill>
                  <a:srgbClr val="FF0000"/>
                </a:solidFill>
              </a:rPr>
              <a:t>section clearly titled and assignments </a:t>
            </a:r>
            <a:r>
              <a:rPr lang="en-CA" sz="2000" dirty="0" smtClean="0"/>
              <a:t>given an </a:t>
            </a:r>
            <a:r>
              <a:rPr lang="en-CA" sz="2000" dirty="0" smtClean="0">
                <a:solidFill>
                  <a:srgbClr val="FF0000"/>
                </a:solidFill>
              </a:rPr>
              <a:t>appropriate subtitle</a:t>
            </a:r>
            <a:r>
              <a:rPr lang="en-CA" sz="2000" dirty="0" smtClean="0"/>
              <a:t>.</a:t>
            </a:r>
          </a:p>
          <a:p>
            <a:pPr marL="457200" indent="-457200">
              <a:buAutoNum type="arabicPeriod"/>
            </a:pPr>
            <a:endParaRPr lang="en-CA" sz="2000" dirty="0" smtClean="0"/>
          </a:p>
          <a:p>
            <a:pPr marL="457200" indent="-457200">
              <a:buAutoNum type="arabicPeriod"/>
            </a:pPr>
            <a:r>
              <a:rPr lang="en-CA" sz="2000" dirty="0" smtClean="0"/>
              <a:t>Make sure your </a:t>
            </a:r>
            <a:r>
              <a:rPr lang="en-CA" sz="2000" dirty="0" smtClean="0">
                <a:solidFill>
                  <a:srgbClr val="FF0000"/>
                </a:solidFill>
              </a:rPr>
              <a:t>Name, Assignment Title and Date </a:t>
            </a:r>
            <a:r>
              <a:rPr lang="en-CA" sz="2000" dirty="0" smtClean="0"/>
              <a:t>are on the first page or slide.</a:t>
            </a: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None/>
            </a:pPr>
            <a:r>
              <a:rPr lang="en-CA" sz="1600" dirty="0" smtClean="0"/>
              <a:t>Developing and Organizing Content</a:t>
            </a:r>
          </a:p>
          <a:p>
            <a:pPr>
              <a:buNone/>
            </a:pPr>
            <a:r>
              <a:rPr lang="en-CA" sz="1600" dirty="0" smtClean="0"/>
              <a:t>1.1 identify the topic, purpose, and audience for a variety of writing tasks</a:t>
            </a:r>
          </a:p>
          <a:p>
            <a:pPr>
              <a:buNone/>
            </a:pPr>
            <a:r>
              <a:rPr lang="en-CA" sz="1600" dirty="0" smtClean="0"/>
              <a:t>1.2 generate, expand, explore, and focus ideas for potential writing tasks, using a variety of strategies and print, electronic, and other resources, as appropriate</a:t>
            </a:r>
          </a:p>
          <a:p>
            <a:pPr>
              <a:buNone/>
            </a:pPr>
            <a:r>
              <a:rPr lang="en-CA" sz="1600" dirty="0" smtClean="0"/>
              <a:t>1.3 locate and select information to fully and effectively support ideas for writing, using a variety of strategies and print, electronic, and other resources, as appropriate</a:t>
            </a:r>
          </a:p>
          <a:p>
            <a:pPr>
              <a:buNone/>
            </a:pPr>
            <a:r>
              <a:rPr lang="en-CA" sz="1600" dirty="0" smtClean="0"/>
              <a:t>1.4 identify, sort, and order main ideas and supporting details for writing tasks, using a variety of strategies and selecting the organizational pattern best suited to the content and the purpose for writing </a:t>
            </a:r>
          </a:p>
          <a:p>
            <a:pPr>
              <a:buNone/>
            </a:pPr>
            <a:r>
              <a:rPr lang="en-CA" sz="1600" dirty="0" smtClean="0"/>
              <a:t>1.5 determine whether the ideas and information gathered are accurate and complete, interesting, and effectively meet the requirements of the writing task</a:t>
            </a:r>
          </a:p>
          <a:p>
            <a:pPr>
              <a:buNone/>
            </a:pPr>
            <a:r>
              <a:rPr lang="en-CA" sz="1600" dirty="0" smtClean="0"/>
              <a:t>Using Knowledge of Form and Style</a:t>
            </a:r>
          </a:p>
          <a:p>
            <a:pPr>
              <a:buNone/>
            </a:pPr>
            <a:r>
              <a:rPr lang="en-CA" sz="1600" dirty="0" smtClean="0"/>
              <a:t>2.1 write for different purposes and audiences using a variety of literary, informational, and graphic forms </a:t>
            </a:r>
          </a:p>
          <a:p>
            <a:pPr>
              <a:buNone/>
            </a:pPr>
            <a:r>
              <a:rPr lang="en-CA" sz="1600" dirty="0" smtClean="0"/>
              <a:t>2.2 establish a distinctive and original voice in their writing, modifying language and tone skilfully and effectively to suit the form, audience, and purpose for writing</a:t>
            </a:r>
          </a:p>
          <a:p>
            <a:pPr>
              <a:buNone/>
            </a:pPr>
            <a:r>
              <a:rPr lang="en-CA" sz="1600" dirty="0" smtClean="0"/>
              <a:t>2.3 use a wide range of descriptive and evocative words, phrases, and expressions precisely and imaginatively to make their writing clear, vivid, and compelling for their intended audience</a:t>
            </a:r>
          </a:p>
          <a:p>
            <a:pPr>
              <a:buNone/>
            </a:pPr>
            <a:r>
              <a:rPr lang="en-CA" sz="16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smtClean="0"/>
              <a:t>2.6 revise drafts to improve the content, organization, clarity, and style of their written work</a:t>
            </a:r>
          </a:p>
          <a:p>
            <a:pPr>
              <a:buNone/>
            </a:pPr>
            <a:r>
              <a:rPr lang="en-CA" sz="1600" dirty="0" smtClean="0"/>
              <a:t>2.7 produce revised drafts of texts, including increasingly complex texts, written to meet criteria identified by the teacher, based on the curriculum expectations</a:t>
            </a:r>
          </a:p>
          <a:p>
            <a:pPr>
              <a:buNone/>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Reading For Meaning</a:t>
            </a:r>
          </a:p>
          <a:p>
            <a:pPr>
              <a:buNone/>
            </a:pPr>
            <a:r>
              <a:rPr lang="en-CA" sz="1400" dirty="0" smtClean="0"/>
              <a:t>1.1 read a variety of student- and teacher-selected texts from diverse cultures and historical periods, identifying specific purposes for reading</a:t>
            </a:r>
          </a:p>
          <a:p>
            <a:pPr>
              <a:buNone/>
            </a:pPr>
            <a:r>
              <a:rPr lang="en-CA" sz="1400" dirty="0" smtClean="0"/>
              <a:t>1.2 select and use, with increasing facility, the most appropriate reading comprehension strategies to understand texts, including complex and challenging texts </a:t>
            </a:r>
          </a:p>
          <a:p>
            <a:pPr>
              <a:buNone/>
            </a:pPr>
            <a:r>
              <a:rPr lang="en-CA" sz="1400" dirty="0" smtClean="0"/>
              <a:t>1.3 identify the most important ideas and supporting details in texts, including complex and challenging texts</a:t>
            </a:r>
          </a:p>
          <a:p>
            <a:pPr>
              <a:buNone/>
            </a:pPr>
            <a:r>
              <a:rPr lang="en-CA" sz="1400" dirty="0" smtClean="0"/>
              <a:t>1.4 make and explain inferences of increasing subtlety and insight about texts, including complex and challenging texts, supporting their explanations with well-chosen stated and implied ideas from the texts</a:t>
            </a:r>
          </a:p>
          <a:p>
            <a:pPr>
              <a:buNone/>
            </a:pPr>
            <a:r>
              <a:rPr lang="en-CA" sz="14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smtClean="0"/>
              <a:t>1.6 analyse texts in terms of the information, ideas, issues, or themes they explore, examining how various aspects of the texts contribute to the presentation or development of these elements</a:t>
            </a:r>
          </a:p>
          <a:p>
            <a:pPr>
              <a:buNone/>
            </a:pPr>
            <a:r>
              <a:rPr lang="en-CA" sz="1400" dirty="0" smtClean="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985</Words>
  <Application>Microsoft Office PowerPoint</Application>
  <PresentationFormat>On-screen Show (4:3)</PresentationFormat>
  <Paragraphs>65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Assignment #5 Journal Submission</vt:lpstr>
      <vt:lpstr>Directions</vt:lpstr>
      <vt:lpstr>Requirements</vt:lpstr>
      <vt:lpstr>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19</cp:revision>
  <dcterms:created xsi:type="dcterms:W3CDTF">2019-05-05T23:22:58Z</dcterms:created>
  <dcterms:modified xsi:type="dcterms:W3CDTF">2021-07-22T17:06:15Z</dcterms:modified>
</cp:coreProperties>
</file>