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Bookman Old Style" panose="02050604050505020204" pitchFamily="18"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Libre Franklin"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8000"/>
              <a:buFont typeface="Bookman Old Style"/>
              <a:buNone/>
              <a:defRPr sz="8000">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lt1"/>
                </a:solidFill>
                <a:latin typeface="Libre Franklin"/>
                <a:ea typeface="Libre Franklin"/>
                <a:cs typeface="Libre Franklin"/>
                <a:sym typeface="Libre Franklin"/>
              </a:defRPr>
            </a:lvl1pPr>
            <a:lvl2pPr lvl="1" algn="ctr">
              <a:lnSpc>
                <a:spcPct val="100000"/>
              </a:lnSpc>
              <a:spcBef>
                <a:spcPts val="200"/>
              </a:spcBef>
              <a:spcAft>
                <a:spcPts val="0"/>
              </a:spcAft>
              <a:buClr>
                <a:srgbClr val="FEFEFE"/>
              </a:buClr>
              <a:buSzPts val="2400"/>
              <a:buNone/>
              <a:defRPr sz="2400"/>
            </a:lvl2pPr>
            <a:lvl3pPr lvl="2" algn="ctr">
              <a:lnSpc>
                <a:spcPct val="100000"/>
              </a:lnSpc>
              <a:spcBef>
                <a:spcPts val="400"/>
              </a:spcBef>
              <a:spcAft>
                <a:spcPts val="0"/>
              </a:spcAft>
              <a:buClr>
                <a:srgbClr val="FEFEFE"/>
              </a:buClr>
              <a:buSzPts val="2400"/>
              <a:buNone/>
              <a:defRPr sz="2400"/>
            </a:lvl3pPr>
            <a:lvl4pPr lvl="3" algn="ctr">
              <a:lnSpc>
                <a:spcPct val="100000"/>
              </a:lnSpc>
              <a:spcBef>
                <a:spcPts val="400"/>
              </a:spcBef>
              <a:spcAft>
                <a:spcPts val="0"/>
              </a:spcAft>
              <a:buClr>
                <a:srgbClr val="FEFEFE"/>
              </a:buClr>
              <a:buSzPts val="2000"/>
              <a:buNone/>
              <a:defRPr sz="2000"/>
            </a:lvl4pPr>
            <a:lvl5pPr lvl="4" algn="ctr">
              <a:lnSpc>
                <a:spcPct val="100000"/>
              </a:lnSpc>
              <a:spcBef>
                <a:spcPts val="400"/>
              </a:spcBef>
              <a:spcAft>
                <a:spcPts val="0"/>
              </a:spcAft>
              <a:buClr>
                <a:srgbClr val="FEFEFE"/>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7" name="Google Shape;17;p2"/>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8" name="Google Shape;18;p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3"/>
        <p:cNvGrpSpPr/>
        <p:nvPr/>
      </p:nvGrpSpPr>
      <p:grpSpPr>
        <a:xfrm>
          <a:off x="0" y="0"/>
          <a:ext cx="0" cy="0"/>
          <a:chOff x="0" y="0"/>
          <a:chExt cx="0" cy="0"/>
        </a:xfrm>
      </p:grpSpPr>
      <p:sp>
        <p:nvSpPr>
          <p:cNvPr id="84" name="Google Shape;84;p12"/>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2"/>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2"/>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12"/>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8" name="Google Shape;88;p12"/>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800" b="0" i="0" u="none" strike="noStrike" cap="none">
                <a:solidFill>
                  <a:schemeClr val="dk2"/>
                </a:solidFill>
                <a:latin typeface="Libre Franklin"/>
                <a:ea typeface="Libre Franklin"/>
                <a:cs typeface="Libre Franklin"/>
                <a:sym typeface="Libre Franklin"/>
              </a:defRPr>
            </a:lvl1pPr>
            <a:lvl2pPr marL="0" lvl="1" indent="0" algn="l">
              <a:spcBef>
                <a:spcPts val="0"/>
              </a:spcBef>
              <a:buNone/>
              <a:defRPr sz="800" b="0" i="0" u="none" strike="noStrike" cap="none">
                <a:solidFill>
                  <a:schemeClr val="dk2"/>
                </a:solidFill>
                <a:latin typeface="Libre Franklin"/>
                <a:ea typeface="Libre Franklin"/>
                <a:cs typeface="Libre Franklin"/>
                <a:sym typeface="Libre Franklin"/>
              </a:defRPr>
            </a:lvl2pPr>
            <a:lvl3pPr marL="0" lvl="2" indent="0" algn="l">
              <a:spcBef>
                <a:spcPts val="0"/>
              </a:spcBef>
              <a:buNone/>
              <a:defRPr sz="800" b="0" i="0" u="none" strike="noStrike" cap="none">
                <a:solidFill>
                  <a:schemeClr val="dk2"/>
                </a:solidFill>
                <a:latin typeface="Libre Franklin"/>
                <a:ea typeface="Libre Franklin"/>
                <a:cs typeface="Libre Franklin"/>
                <a:sym typeface="Libre Franklin"/>
              </a:defRPr>
            </a:lvl3pPr>
            <a:lvl4pPr marL="0" lvl="3" indent="0" algn="l">
              <a:spcBef>
                <a:spcPts val="0"/>
              </a:spcBef>
              <a:buNone/>
              <a:defRPr sz="800" b="0" i="0" u="none" strike="noStrike" cap="none">
                <a:solidFill>
                  <a:schemeClr val="dk2"/>
                </a:solidFill>
                <a:latin typeface="Libre Franklin"/>
                <a:ea typeface="Libre Franklin"/>
                <a:cs typeface="Libre Franklin"/>
                <a:sym typeface="Libre Franklin"/>
              </a:defRPr>
            </a:lvl4pPr>
            <a:lvl5pPr marL="0" lvl="4" indent="0" algn="l">
              <a:spcBef>
                <a:spcPts val="0"/>
              </a:spcBef>
              <a:buNone/>
              <a:defRPr sz="800" b="0" i="0" u="none" strike="noStrike" cap="none">
                <a:solidFill>
                  <a:schemeClr val="dk2"/>
                </a:solidFill>
                <a:latin typeface="Libre Franklin"/>
                <a:ea typeface="Libre Franklin"/>
                <a:cs typeface="Libre Franklin"/>
                <a:sym typeface="Libre Franklin"/>
              </a:defRPr>
            </a:lvl5pPr>
            <a:lvl6pPr marL="0" lvl="5" indent="0" algn="l">
              <a:spcBef>
                <a:spcPts val="0"/>
              </a:spcBef>
              <a:buNone/>
              <a:defRPr sz="800" b="0" i="0" u="none" strike="noStrike" cap="none">
                <a:solidFill>
                  <a:schemeClr val="dk2"/>
                </a:solidFill>
                <a:latin typeface="Libre Franklin"/>
                <a:ea typeface="Libre Franklin"/>
                <a:cs typeface="Libre Franklin"/>
                <a:sym typeface="Libre Franklin"/>
              </a:defRPr>
            </a:lvl6pPr>
            <a:lvl7pPr marL="0" lvl="6" indent="0" algn="l">
              <a:spcBef>
                <a:spcPts val="0"/>
              </a:spcBef>
              <a:buNone/>
              <a:defRPr sz="800" b="0" i="0" u="none" strike="noStrike" cap="none">
                <a:solidFill>
                  <a:schemeClr val="dk2"/>
                </a:solidFill>
                <a:latin typeface="Libre Franklin"/>
                <a:ea typeface="Libre Franklin"/>
                <a:cs typeface="Libre Franklin"/>
                <a:sym typeface="Libre Franklin"/>
              </a:defRPr>
            </a:lvl7pPr>
            <a:lvl8pPr marL="0" lvl="7" indent="0" algn="l">
              <a:spcBef>
                <a:spcPts val="0"/>
              </a:spcBef>
              <a:buNone/>
              <a:defRPr sz="800" b="0" i="0" u="none" strike="noStrike" cap="none">
                <a:solidFill>
                  <a:schemeClr val="dk2"/>
                </a:solidFill>
                <a:latin typeface="Libre Franklin"/>
                <a:ea typeface="Libre Franklin"/>
                <a:cs typeface="Libre Franklin"/>
                <a:sym typeface="Libre Franklin"/>
              </a:defRPr>
            </a:lvl8pPr>
            <a:lvl9pPr marL="0" lvl="8" indent="0" algn="l">
              <a:spcBef>
                <a:spcPts val="0"/>
              </a:spcBef>
              <a:buNone/>
              <a:defRPr sz="800" b="0" i="0" u="none" strike="noStrike" cap="none">
                <a:solidFill>
                  <a:schemeClr val="dk2"/>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1"/>
        <p:cNvGrpSpPr/>
        <p:nvPr/>
      </p:nvGrpSpPr>
      <p:grpSpPr>
        <a:xfrm>
          <a:off x="0" y="0"/>
          <a:ext cx="0" cy="0"/>
          <a:chOff x="0" y="0"/>
          <a:chExt cx="0" cy="0"/>
        </a:xfrm>
      </p:grpSpPr>
      <p:sp>
        <p:nvSpPr>
          <p:cNvPr id="92" name="Google Shape;92;p13"/>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a:spLocks noGrp="1"/>
          </p:cNvSpPr>
          <p:nvPr>
            <p:ph type="pic" idx="2"/>
          </p:nvPr>
        </p:nvSpPr>
        <p:spPr>
          <a:xfrm>
            <a:off x="15" y="0"/>
            <a:ext cx="12191985" cy="4578350"/>
          </a:xfrm>
          <a:prstGeom prst="rect">
            <a:avLst/>
          </a:prstGeom>
          <a:solidFill>
            <a:srgbClr val="D8D8D8"/>
          </a:solidFill>
          <a:ln>
            <a:noFill/>
          </a:ln>
        </p:spPr>
      </p:sp>
      <p:sp>
        <p:nvSpPr>
          <p:cNvPr id="94" name="Google Shape;94;p13"/>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3"/>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1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6" name="Google Shape;96;p1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FEFEFE"/>
              </a:buClr>
              <a:buSzPts val="1800"/>
              <a:buChar char="◦"/>
              <a:defRPr/>
            </a:lvl2pPr>
            <a:lvl3pPr marL="1371600" lvl="2" indent="-342900" algn="l">
              <a:lnSpc>
                <a:spcPct val="100000"/>
              </a:lnSpc>
              <a:spcBef>
                <a:spcPts val="400"/>
              </a:spcBef>
              <a:spcAft>
                <a:spcPts val="0"/>
              </a:spcAft>
              <a:buClr>
                <a:srgbClr val="FEFEFE"/>
              </a:buClr>
              <a:buSzPts val="1800"/>
              <a:buChar char="◦"/>
              <a:defRPr/>
            </a:lvl3pPr>
            <a:lvl4pPr marL="1828800" lvl="3" indent="-342900" algn="l">
              <a:lnSpc>
                <a:spcPct val="100000"/>
              </a:lnSpc>
              <a:spcBef>
                <a:spcPts val="400"/>
              </a:spcBef>
              <a:spcAft>
                <a:spcPts val="0"/>
              </a:spcAft>
              <a:buClr>
                <a:srgbClr val="FEFEFE"/>
              </a:buClr>
              <a:buSzPts val="1800"/>
              <a:buChar char="◦"/>
              <a:defRPr/>
            </a:lvl4pPr>
            <a:lvl5pPr marL="2286000" lvl="4" indent="-342900" algn="l">
              <a:lnSpc>
                <a:spcPct val="100000"/>
              </a:lnSpc>
              <a:spcBef>
                <a:spcPts val="400"/>
              </a:spcBef>
              <a:spcAft>
                <a:spcPts val="0"/>
              </a:spcAft>
              <a:buClr>
                <a:srgbClr val="FEFEFE"/>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1"/>
        <p:cNvGrpSpPr/>
        <p:nvPr/>
      </p:nvGrpSpPr>
      <p:grpSpPr>
        <a:xfrm>
          <a:off x="0" y="0"/>
          <a:ext cx="0" cy="0"/>
          <a:chOff x="0" y="0"/>
          <a:chExt cx="0" cy="0"/>
        </a:xfrm>
      </p:grpSpPr>
      <p:sp>
        <p:nvSpPr>
          <p:cNvPr id="42" name="Google Shape;42;p6"/>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45" name="Google Shape;45;p6"/>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46" name="Google Shape;46;p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9"/>
        <p:cNvGrpSpPr/>
        <p:nvPr/>
      </p:nvGrpSpPr>
      <p:grpSpPr>
        <a:xfrm>
          <a:off x="0" y="0"/>
          <a:ext cx="0" cy="0"/>
          <a:chOff x="0" y="0"/>
          <a:chExt cx="0" cy="0"/>
        </a:xfrm>
      </p:grpSpPr>
      <p:sp>
        <p:nvSpPr>
          <p:cNvPr id="50" name="Google Shape;50;p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53" name="Google Shape;53;p7"/>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54" name="Google Shape;54;p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0" name="Google Shape;60;p8"/>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7" name="Google Shape;67;p9"/>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8" name="Google Shape;68;p9"/>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9" name="Google Shape;69;p9"/>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8"/>
        <p:cNvGrpSpPr/>
        <p:nvPr/>
      </p:nvGrpSpPr>
      <p:grpSpPr>
        <a:xfrm>
          <a:off x="0" y="0"/>
          <a:ext cx="0" cy="0"/>
          <a:chOff x="0" y="0"/>
          <a:chExt cx="0" cy="0"/>
        </a:xfrm>
      </p:grpSpPr>
      <p:sp>
        <p:nvSpPr>
          <p:cNvPr id="79" name="Google Shape;79;p1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FEFEFE"/>
              </a:buClr>
              <a:buSzPts val="4700"/>
              <a:buFont typeface="Bookman Old Style"/>
              <a:buNone/>
              <a:defRPr sz="4700" b="0" i="0" u="none" strike="noStrike" cap="none">
                <a:solidFill>
                  <a:srgbClr val="FEFEFE"/>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FEFEFE"/>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FEFEFE"/>
              </a:buClr>
              <a:buSzPts val="1700"/>
              <a:buFont typeface="Calibri"/>
              <a:buChar char="◦"/>
              <a:defRPr sz="1700" b="0" i="0" u="none" strike="noStrike" cap="none">
                <a:solidFill>
                  <a:srgbClr val="FEFEFE"/>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9pPr>
          </a:lstStyle>
          <a:p>
            <a:endParaRPr/>
          </a:p>
        </p:txBody>
      </p:sp>
      <p:sp>
        <p:nvSpPr>
          <p:cNvPr id="9" name="Google Shape;9;p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12" name="Google Shape;12;p1"/>
          <p:cNvCxnSpPr/>
          <p:nvPr/>
        </p:nvCxnSpPr>
        <p:spPr>
          <a:xfrm>
            <a:off x="1193532" y="1897380"/>
            <a:ext cx="9966960" cy="0"/>
          </a:xfrm>
          <a:prstGeom prst="straightConnector1">
            <a:avLst/>
          </a:prstGeom>
          <a:noFill/>
          <a:ln w="12700"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4"/>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700"/>
              <a:buFont typeface="Bookman Old Style"/>
              <a:buNone/>
              <a:defRPr sz="4700" b="0" i="0" u="none" strike="noStrike" cap="none">
                <a:solidFill>
                  <a:srgbClr val="3F3F3F"/>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3F3F3F"/>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3F3F3F"/>
              </a:buClr>
              <a:buSzPts val="1700"/>
              <a:buFont typeface="Calibri"/>
              <a:buChar char="◦"/>
              <a:defRPr sz="1700" b="0" i="0" u="none" strike="noStrike" cap="none">
                <a:solidFill>
                  <a:srgbClr val="3F3F3F"/>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9pPr>
          </a:lstStyle>
          <a:p>
            <a:endParaRPr/>
          </a:p>
        </p:txBody>
      </p:sp>
      <p:sp>
        <p:nvSpPr>
          <p:cNvPr id="31" name="Google Shape;31;p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2" name="Google Shape;32;p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3" name="Google Shape;33;p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34" name="Google Shape;34;p4"/>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2"/>
        <p:cNvGrpSpPr/>
        <p:nvPr/>
      </p:nvGrpSpPr>
      <p:grpSpPr>
        <a:xfrm>
          <a:off x="0" y="0"/>
          <a:ext cx="0" cy="0"/>
          <a:chOff x="0" y="0"/>
          <a:chExt cx="0" cy="0"/>
        </a:xfrm>
      </p:grpSpPr>
      <p:sp>
        <p:nvSpPr>
          <p:cNvPr id="103" name="Google Shape;103;p1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pic>
        <p:nvPicPr>
          <p:cNvPr id="104" name="Google Shape;104;p14"/>
          <p:cNvPicPr preferRelativeResize="0"/>
          <p:nvPr/>
        </p:nvPicPr>
        <p:blipFill rotWithShape="1">
          <a:blip r:embed="rId3">
            <a:alphaModFix/>
          </a:blip>
          <a:srcRect/>
          <a:stretch/>
        </p:blipFill>
        <p:spPr>
          <a:xfrm>
            <a:off x="20" y="975"/>
            <a:ext cx="12191980" cy="6858000"/>
          </a:xfrm>
          <a:prstGeom prst="rect">
            <a:avLst/>
          </a:prstGeom>
          <a:noFill/>
          <a:ln>
            <a:noFill/>
          </a:ln>
        </p:spPr>
      </p:pic>
      <p:sp>
        <p:nvSpPr>
          <p:cNvPr id="105" name="Google Shape;105;p14"/>
          <p:cNvSpPr/>
          <p:nvPr/>
        </p:nvSpPr>
        <p:spPr>
          <a:xfrm>
            <a:off x="4654296"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06" name="Google Shape;106;p14"/>
          <p:cNvSpPr txBox="1">
            <a:spLocks noGrp="1"/>
          </p:cNvSpPr>
          <p:nvPr>
            <p:ph type="ctrTitle"/>
          </p:nvPr>
        </p:nvSpPr>
        <p:spPr>
          <a:xfrm>
            <a:off x="4985517"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Bookman Old Style"/>
              <a:buNone/>
            </a:pPr>
            <a:r>
              <a:rPr lang="en-US" sz="5400">
                <a:solidFill>
                  <a:schemeClr val="lt1"/>
                </a:solidFill>
              </a:rPr>
              <a:t>Careers</a:t>
            </a:r>
            <a:endParaRPr/>
          </a:p>
        </p:txBody>
      </p:sp>
      <p:cxnSp>
        <p:nvCxnSpPr>
          <p:cNvPr id="107" name="Google Shape;107;p14"/>
          <p:cNvCxnSpPr/>
          <p:nvPr/>
        </p:nvCxnSpPr>
        <p:spPr>
          <a:xfrm>
            <a:off x="5110211"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108" name="Google Shape;108;p14"/>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7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5"/>
        <p:cNvGrpSpPr/>
        <p:nvPr/>
      </p:nvGrpSpPr>
      <p:grpSpPr>
        <a:xfrm>
          <a:off x="0" y="0"/>
          <a:ext cx="0" cy="0"/>
          <a:chOff x="0" y="0"/>
          <a:chExt cx="0" cy="0"/>
        </a:xfrm>
      </p:grpSpPr>
      <p:sp>
        <p:nvSpPr>
          <p:cNvPr id="216" name="Google Shape;216;p23"/>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Minimum Wage</a:t>
            </a:r>
            <a:endParaRPr sz="4000">
              <a:solidFill>
                <a:srgbClr val="FFFFFF"/>
              </a:solidFill>
            </a:endParaRPr>
          </a:p>
        </p:txBody>
      </p:sp>
      <p:cxnSp>
        <p:nvCxnSpPr>
          <p:cNvPr id="218" name="Google Shape;218;p23"/>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219" name="Google Shape;219;p23"/>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lnSpcReduction="10000"/>
          </a:bodyPr>
          <a:lstStyle/>
          <a:p>
            <a:pPr marL="91440" lvl="0" indent="-114300" algn="l" rtl="0">
              <a:lnSpc>
                <a:spcPct val="110000"/>
              </a:lnSpc>
              <a:spcBef>
                <a:spcPts val="0"/>
              </a:spcBef>
              <a:spcAft>
                <a:spcPts val="0"/>
              </a:spcAft>
              <a:buSzPts val="1800"/>
              <a:buFont typeface="Noto Sans Symbols"/>
              <a:buChar char="⮚"/>
            </a:pPr>
            <a:r>
              <a:rPr lang="en-US" sz="1800" dirty="0">
                <a:solidFill>
                  <a:srgbClr val="FFFFFF"/>
                </a:solidFill>
              </a:rPr>
              <a:t> In Ontario, general minimum wage is $15.50/hour (as of 1</a:t>
            </a:r>
            <a:r>
              <a:rPr lang="en-US" sz="1800" baseline="30000" dirty="0">
                <a:solidFill>
                  <a:srgbClr val="FFFFFF"/>
                </a:solidFill>
              </a:rPr>
              <a:t>st</a:t>
            </a:r>
            <a:r>
              <a:rPr lang="en-US" sz="1800" dirty="0">
                <a:solidFill>
                  <a:srgbClr val="FFFFFF"/>
                </a:solidFill>
              </a:rPr>
              <a:t> October 2022) and this may change in Oct 2023 </a:t>
            </a:r>
            <a:endParaRPr dirty="0"/>
          </a:p>
          <a:p>
            <a:pPr marL="91440" lvl="0" indent="-114300" algn="l" rtl="0">
              <a:lnSpc>
                <a:spcPct val="110000"/>
              </a:lnSpc>
              <a:spcBef>
                <a:spcPts val="1400"/>
              </a:spcBef>
              <a:spcAft>
                <a:spcPts val="0"/>
              </a:spcAft>
              <a:buSzPts val="1800"/>
              <a:buFont typeface="Noto Sans Symbols"/>
              <a:buChar char="⮚"/>
            </a:pPr>
            <a:r>
              <a:rPr lang="en-US" sz="1800" dirty="0">
                <a:solidFill>
                  <a:srgbClr val="FFFFFF"/>
                </a:solidFill>
              </a:rPr>
              <a:t> However, there are different wages for:</a:t>
            </a:r>
            <a:endParaRPr dirty="0"/>
          </a:p>
          <a:p>
            <a:pPr marL="384048" lvl="1" indent="-182880" algn="l" rtl="0">
              <a:lnSpc>
                <a:spcPct val="100000"/>
              </a:lnSpc>
              <a:spcBef>
                <a:spcPts val="400"/>
              </a:spcBef>
              <a:spcAft>
                <a:spcPts val="0"/>
              </a:spcAft>
              <a:buClr>
                <a:srgbClr val="FFFFFF"/>
              </a:buClr>
              <a:buSzPts val="1600"/>
              <a:buFont typeface="Noto Sans Symbols"/>
              <a:buChar char="⮚"/>
            </a:pPr>
            <a:r>
              <a:rPr lang="en-US" sz="1600" dirty="0">
                <a:solidFill>
                  <a:srgbClr val="FFFFFF"/>
                </a:solidFill>
              </a:rPr>
              <a:t>Students or anyone under 18 years of age - $14.60/hour </a:t>
            </a:r>
            <a:endParaRPr dirty="0"/>
          </a:p>
          <a:p>
            <a:pPr marL="384048" lvl="1" indent="-182880" algn="l" rtl="0">
              <a:lnSpc>
                <a:spcPct val="100000"/>
              </a:lnSpc>
              <a:spcBef>
                <a:spcPts val="600"/>
              </a:spcBef>
              <a:spcAft>
                <a:spcPts val="0"/>
              </a:spcAft>
              <a:buClr>
                <a:srgbClr val="FFFFFF"/>
              </a:buClr>
              <a:buSzPts val="1600"/>
              <a:buFont typeface="Noto Sans Symbols"/>
              <a:buChar char="⮚"/>
            </a:pPr>
            <a:r>
              <a:rPr lang="en-US" sz="1600" dirty="0">
                <a:solidFill>
                  <a:srgbClr val="FFFFFF"/>
                </a:solidFill>
              </a:rPr>
              <a:t>Servers - $15.50/hour – this used to be different and is now the same as general </a:t>
            </a:r>
            <a:endParaRPr sz="1600" dirty="0">
              <a:solidFill>
                <a:srgbClr val="FFFFFF"/>
              </a:solidFill>
            </a:endParaRPr>
          </a:p>
        </p:txBody>
      </p:sp>
      <p:pic>
        <p:nvPicPr>
          <p:cNvPr id="220" name="Google Shape;220;p23" descr="Money Really Does Lead to a More Satisfying Life - The New York Times"/>
          <p:cNvPicPr preferRelativeResize="0"/>
          <p:nvPr/>
        </p:nvPicPr>
        <p:blipFill rotWithShape="1">
          <a:blip r:embed="rId3">
            <a:alphaModFix/>
          </a:blip>
          <a:srcRect l="17535" r="2503"/>
          <a:stretch/>
        </p:blipFill>
        <p:spPr>
          <a:xfrm>
            <a:off x="4654296" y="10"/>
            <a:ext cx="7537703" cy="68579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7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4"/>
        <p:cNvGrpSpPr/>
        <p:nvPr/>
      </p:nvGrpSpPr>
      <p:grpSpPr>
        <a:xfrm>
          <a:off x="0" y="0"/>
          <a:ext cx="0" cy="0"/>
          <a:chOff x="0" y="0"/>
          <a:chExt cx="0" cy="0"/>
        </a:xfrm>
      </p:grpSpPr>
      <p:sp>
        <p:nvSpPr>
          <p:cNvPr id="225" name="Google Shape;225;p24"/>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2500"/>
              <a:buFont typeface="Bookman Old Style"/>
              <a:buNone/>
            </a:pPr>
            <a:r>
              <a:rPr lang="en-US" sz="2500" dirty="0">
                <a:solidFill>
                  <a:srgbClr val="FFFFFF"/>
                </a:solidFill>
              </a:rPr>
              <a:t>Maternity/Parental Leave</a:t>
            </a:r>
            <a:endParaRPr sz="2500" dirty="0">
              <a:solidFill>
                <a:srgbClr val="FFFFFF"/>
              </a:solidFill>
            </a:endParaRPr>
          </a:p>
        </p:txBody>
      </p:sp>
      <p:cxnSp>
        <p:nvCxnSpPr>
          <p:cNvPr id="227" name="Google Shape;227;p24"/>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228" name="Google Shape;228;p24"/>
          <p:cNvSpPr txBox="1">
            <a:spLocks noGrp="1"/>
          </p:cNvSpPr>
          <p:nvPr>
            <p:ph type="body" idx="1"/>
          </p:nvPr>
        </p:nvSpPr>
        <p:spPr>
          <a:xfrm>
            <a:off x="353961" y="2523849"/>
            <a:ext cx="4031226" cy="4044097"/>
          </a:xfrm>
          <a:prstGeom prst="rect">
            <a:avLst/>
          </a:prstGeom>
          <a:noFill/>
          <a:ln>
            <a:noFill/>
          </a:ln>
        </p:spPr>
        <p:txBody>
          <a:bodyPr spcFirstLastPara="1" wrap="square" lIns="0" tIns="45700" rIns="0" bIns="45700" anchor="t" anchorCtr="0">
            <a:normAutofit fontScale="85000" lnSpcReduction="10000"/>
          </a:bodyPr>
          <a:lstStyle/>
          <a:p>
            <a:pPr marL="91440" lvl="0" indent="-114300" algn="l" rtl="0">
              <a:lnSpc>
                <a:spcPct val="110000"/>
              </a:lnSpc>
              <a:spcBef>
                <a:spcPts val="0"/>
              </a:spcBef>
              <a:spcAft>
                <a:spcPts val="0"/>
              </a:spcAft>
              <a:buSzPts val="1800"/>
              <a:buFont typeface="Noto Sans Symbols"/>
              <a:buChar char="⮚"/>
            </a:pPr>
            <a:r>
              <a:rPr lang="en-US" sz="1800" dirty="0">
                <a:solidFill>
                  <a:srgbClr val="FFFFFF"/>
                </a:solidFill>
              </a:rPr>
              <a:t> Applies to women who are away from work to care for their newborn or newly adopted child</a:t>
            </a:r>
          </a:p>
          <a:p>
            <a:pPr marL="0" lvl="0" indent="0" algn="l" rtl="0">
              <a:lnSpc>
                <a:spcPct val="110000"/>
              </a:lnSpc>
              <a:spcBef>
                <a:spcPts val="0"/>
              </a:spcBef>
              <a:spcAft>
                <a:spcPts val="0"/>
              </a:spcAft>
              <a:buSzPts val="1800"/>
              <a:buNone/>
            </a:pPr>
            <a:endParaRPr lang="en-US" sz="1800" dirty="0">
              <a:solidFill>
                <a:srgbClr val="FFFFFF"/>
              </a:solidFill>
            </a:endParaRPr>
          </a:p>
          <a:p>
            <a:pPr marL="91440" lvl="0" indent="-114300" algn="l" rtl="0">
              <a:lnSpc>
                <a:spcPct val="110000"/>
              </a:lnSpc>
              <a:spcBef>
                <a:spcPts val="0"/>
              </a:spcBef>
              <a:spcAft>
                <a:spcPts val="0"/>
              </a:spcAft>
              <a:buSzPts val="1800"/>
              <a:buFont typeface="Noto Sans Symbols"/>
              <a:buChar char="⮚"/>
            </a:pPr>
            <a:r>
              <a:rPr lang="en-US" sz="1800" dirty="0">
                <a:solidFill>
                  <a:srgbClr val="FFFFFF"/>
                </a:solidFill>
              </a:rPr>
              <a:t> Note that this can apply to fathers and then it is called Paternity Leave.  Some couples choose to split the time off. This may occur if the woman earns more money</a:t>
            </a:r>
            <a:endParaRPr dirty="0"/>
          </a:p>
          <a:p>
            <a:pPr marL="91440" lvl="0" indent="-114300" algn="l" rtl="0">
              <a:lnSpc>
                <a:spcPct val="110000"/>
              </a:lnSpc>
              <a:spcBef>
                <a:spcPts val="1400"/>
              </a:spcBef>
              <a:spcAft>
                <a:spcPts val="0"/>
              </a:spcAft>
              <a:buSzPts val="1800"/>
              <a:buFont typeface="Noto Sans Symbols"/>
              <a:buChar char="⮚"/>
            </a:pPr>
            <a:r>
              <a:rPr lang="en-US" sz="1800" dirty="0">
                <a:solidFill>
                  <a:srgbClr val="FFFFFF"/>
                </a:solidFill>
              </a:rPr>
              <a:t> Mat leave is taken for 15 weeks and then you take ‘parental leave’ for up to 40 weeks</a:t>
            </a:r>
            <a:endParaRPr dirty="0"/>
          </a:p>
          <a:p>
            <a:pPr marL="384048" lvl="1" indent="-182880" algn="l" rtl="0">
              <a:lnSpc>
                <a:spcPct val="100000"/>
              </a:lnSpc>
              <a:spcBef>
                <a:spcPts val="400"/>
              </a:spcBef>
              <a:spcAft>
                <a:spcPts val="0"/>
              </a:spcAft>
              <a:buClr>
                <a:srgbClr val="FFFFFF"/>
              </a:buClr>
              <a:buSzPts val="1600"/>
              <a:buFont typeface="Noto Sans Symbols"/>
              <a:buChar char="⮚"/>
            </a:pPr>
            <a:r>
              <a:rPr lang="en-US" sz="1600" dirty="0">
                <a:solidFill>
                  <a:srgbClr val="FFFFFF"/>
                </a:solidFill>
              </a:rPr>
              <a:t>You receive 55% of your regular pay (or up to $595/week)</a:t>
            </a:r>
            <a:endParaRPr dirty="0"/>
          </a:p>
          <a:p>
            <a:pPr marL="384048" lvl="1" indent="-182880" algn="l" rtl="0">
              <a:lnSpc>
                <a:spcPct val="100000"/>
              </a:lnSpc>
              <a:spcBef>
                <a:spcPts val="600"/>
              </a:spcBef>
              <a:spcAft>
                <a:spcPts val="0"/>
              </a:spcAft>
              <a:buClr>
                <a:srgbClr val="FFFFFF"/>
              </a:buClr>
              <a:buSzPts val="1600"/>
              <a:buFont typeface="Noto Sans Symbols"/>
              <a:buChar char="⮚"/>
            </a:pPr>
            <a:r>
              <a:rPr lang="en-US" sz="1600" dirty="0">
                <a:solidFill>
                  <a:srgbClr val="FFFFFF"/>
                </a:solidFill>
              </a:rPr>
              <a:t> Can also apply for ‘extended’ parental leave but you only earn 33% of your regular pay or $357/week</a:t>
            </a:r>
          </a:p>
        </p:txBody>
      </p:sp>
      <p:pic>
        <p:nvPicPr>
          <p:cNvPr id="229" name="Google Shape;229;p24" descr="Ditch Maternity Leave For Parental Leave – Here&amp;#39;s Why - Insperity"/>
          <p:cNvPicPr preferRelativeResize="0"/>
          <p:nvPr/>
        </p:nvPicPr>
        <p:blipFill rotWithShape="1">
          <a:blip r:embed="rId3">
            <a:alphaModFix/>
          </a:blip>
          <a:srcRect l="20967" r="21331" b="3"/>
          <a:stretch/>
        </p:blipFill>
        <p:spPr>
          <a:xfrm>
            <a:off x="4654296" y="10"/>
            <a:ext cx="7537703" cy="68579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3"/>
        <p:cNvGrpSpPr/>
        <p:nvPr/>
      </p:nvGrpSpPr>
      <p:grpSpPr>
        <a:xfrm>
          <a:off x="0" y="0"/>
          <a:ext cx="0" cy="0"/>
          <a:chOff x="0" y="0"/>
          <a:chExt cx="0" cy="0"/>
        </a:xfrm>
      </p:grpSpPr>
      <p:sp>
        <p:nvSpPr>
          <p:cNvPr id="234" name="Google Shape;234;p25"/>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5"/>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Leaves of Absence</a:t>
            </a:r>
            <a:endParaRPr sz="4000">
              <a:solidFill>
                <a:srgbClr val="FFFFFF"/>
              </a:solidFill>
            </a:endParaRPr>
          </a:p>
        </p:txBody>
      </p:sp>
      <p:cxnSp>
        <p:nvCxnSpPr>
          <p:cNvPr id="236" name="Google Shape;236;p25"/>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237" name="Google Shape;237;p25"/>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lnSpcReduction="10000"/>
          </a:bodyPr>
          <a:lstStyle/>
          <a:p>
            <a:pPr marL="91440" lvl="0" indent="-114300" algn="l" rtl="0">
              <a:lnSpc>
                <a:spcPct val="110000"/>
              </a:lnSpc>
              <a:spcBef>
                <a:spcPts val="0"/>
              </a:spcBef>
              <a:spcAft>
                <a:spcPts val="0"/>
              </a:spcAft>
              <a:buSzPts val="1800"/>
              <a:buFont typeface="Noto Sans Symbols"/>
              <a:buChar char="⮚"/>
            </a:pPr>
            <a:r>
              <a:rPr lang="en-US" sz="1800">
                <a:solidFill>
                  <a:srgbClr val="FFFFFF"/>
                </a:solidFill>
              </a:rPr>
              <a:t> Employees are entitled to unpaid leave for the following:</a:t>
            </a:r>
            <a:endParaRPr/>
          </a:p>
          <a:p>
            <a:pPr marL="384048" lvl="1" indent="-182880" algn="l" rtl="0">
              <a:lnSpc>
                <a:spcPct val="100000"/>
              </a:lnSpc>
              <a:spcBef>
                <a:spcPts val="400"/>
              </a:spcBef>
              <a:spcAft>
                <a:spcPts val="0"/>
              </a:spcAft>
              <a:buClr>
                <a:srgbClr val="FFFFFF"/>
              </a:buClr>
              <a:buSzPts val="1600"/>
              <a:buFont typeface="Noto Sans Symbols"/>
              <a:buChar char="⮚"/>
            </a:pPr>
            <a:r>
              <a:rPr lang="en-US" sz="1600">
                <a:solidFill>
                  <a:srgbClr val="FFFFFF"/>
                </a:solidFill>
              </a:rPr>
              <a:t>Sick leave</a:t>
            </a:r>
            <a:endParaRPr/>
          </a:p>
          <a:p>
            <a:pPr marL="384048" lvl="1" indent="-182880" algn="l" rtl="0">
              <a:lnSpc>
                <a:spcPct val="100000"/>
              </a:lnSpc>
              <a:spcBef>
                <a:spcPts val="600"/>
              </a:spcBef>
              <a:spcAft>
                <a:spcPts val="0"/>
              </a:spcAft>
              <a:buClr>
                <a:srgbClr val="FFFFFF"/>
              </a:buClr>
              <a:buSzPts val="1600"/>
              <a:buFont typeface="Noto Sans Symbols"/>
              <a:buChar char="⮚"/>
            </a:pPr>
            <a:r>
              <a:rPr lang="en-US" sz="1600">
                <a:solidFill>
                  <a:srgbClr val="FFFFFF"/>
                </a:solidFill>
              </a:rPr>
              <a:t>Family responsibility leave</a:t>
            </a:r>
            <a:endParaRPr/>
          </a:p>
          <a:p>
            <a:pPr marL="384048" lvl="1" indent="-182880" algn="l" rtl="0">
              <a:lnSpc>
                <a:spcPct val="100000"/>
              </a:lnSpc>
              <a:spcBef>
                <a:spcPts val="600"/>
              </a:spcBef>
              <a:spcAft>
                <a:spcPts val="0"/>
              </a:spcAft>
              <a:buClr>
                <a:srgbClr val="FFFFFF"/>
              </a:buClr>
              <a:buSzPts val="1600"/>
              <a:buFont typeface="Noto Sans Symbols"/>
              <a:buChar char="⮚"/>
            </a:pPr>
            <a:r>
              <a:rPr lang="en-US" sz="1600">
                <a:solidFill>
                  <a:srgbClr val="FFFFFF"/>
                </a:solidFill>
              </a:rPr>
              <a:t>Bereavement leave</a:t>
            </a:r>
            <a:endParaRPr/>
          </a:p>
          <a:p>
            <a:pPr marL="384048" lvl="1" indent="-182880" algn="l" rtl="0">
              <a:lnSpc>
                <a:spcPct val="100000"/>
              </a:lnSpc>
              <a:spcBef>
                <a:spcPts val="600"/>
              </a:spcBef>
              <a:spcAft>
                <a:spcPts val="0"/>
              </a:spcAft>
              <a:buClr>
                <a:srgbClr val="FFFFFF"/>
              </a:buClr>
              <a:buSzPts val="1600"/>
              <a:buFont typeface="Noto Sans Symbols"/>
              <a:buChar char="⮚"/>
            </a:pPr>
            <a:r>
              <a:rPr lang="en-US" sz="1600">
                <a:solidFill>
                  <a:srgbClr val="FFFFFF"/>
                </a:solidFill>
              </a:rPr>
              <a:t>Infectious Diseases Emergency Leave</a:t>
            </a:r>
            <a:endParaRPr/>
          </a:p>
          <a:p>
            <a:pPr marL="384048" lvl="1" indent="-182880" algn="l" rtl="0">
              <a:lnSpc>
                <a:spcPct val="100000"/>
              </a:lnSpc>
              <a:spcBef>
                <a:spcPts val="600"/>
              </a:spcBef>
              <a:spcAft>
                <a:spcPts val="0"/>
              </a:spcAft>
              <a:buClr>
                <a:srgbClr val="FFFFFF"/>
              </a:buClr>
              <a:buSzPts val="1600"/>
              <a:buFont typeface="Noto Sans Symbols"/>
              <a:buChar char="⮚"/>
            </a:pPr>
            <a:r>
              <a:rPr lang="en-US" sz="1600">
                <a:solidFill>
                  <a:srgbClr val="FFFFFF"/>
                </a:solidFill>
              </a:rPr>
              <a:t>Family medical/caregiver leave</a:t>
            </a:r>
            <a:endParaRPr/>
          </a:p>
          <a:p>
            <a:pPr marL="384048" lvl="1" indent="-182880" algn="l" rtl="0">
              <a:lnSpc>
                <a:spcPct val="100000"/>
              </a:lnSpc>
              <a:spcBef>
                <a:spcPts val="600"/>
              </a:spcBef>
              <a:spcAft>
                <a:spcPts val="0"/>
              </a:spcAft>
              <a:buClr>
                <a:srgbClr val="FFFFFF"/>
              </a:buClr>
              <a:buSzPts val="1600"/>
              <a:buFont typeface="Noto Sans Symbols"/>
              <a:buChar char="⮚"/>
            </a:pPr>
            <a:r>
              <a:rPr lang="en-US" sz="1600">
                <a:solidFill>
                  <a:srgbClr val="FFFFFF"/>
                </a:solidFill>
              </a:rPr>
              <a:t>Critical Illness leave</a:t>
            </a:r>
            <a:endParaRPr/>
          </a:p>
          <a:p>
            <a:pPr marL="384048" lvl="1" indent="-182880" algn="l" rtl="0">
              <a:lnSpc>
                <a:spcPct val="100000"/>
              </a:lnSpc>
              <a:spcBef>
                <a:spcPts val="600"/>
              </a:spcBef>
              <a:spcAft>
                <a:spcPts val="0"/>
              </a:spcAft>
              <a:buClr>
                <a:srgbClr val="FFFFFF"/>
              </a:buClr>
              <a:buSzPts val="1600"/>
              <a:buFont typeface="Noto Sans Symbols"/>
              <a:buChar char="⮚"/>
            </a:pPr>
            <a:r>
              <a:rPr lang="en-US" sz="1600">
                <a:solidFill>
                  <a:srgbClr val="FFFFFF"/>
                </a:solidFill>
              </a:rPr>
              <a:t>Organ Donor leave</a:t>
            </a:r>
            <a:endParaRPr/>
          </a:p>
          <a:p>
            <a:pPr marL="384048" lvl="1" indent="-182880" algn="l" rtl="0">
              <a:lnSpc>
                <a:spcPct val="100000"/>
              </a:lnSpc>
              <a:spcBef>
                <a:spcPts val="600"/>
              </a:spcBef>
              <a:spcAft>
                <a:spcPts val="0"/>
              </a:spcAft>
              <a:buClr>
                <a:srgbClr val="FFFFFF"/>
              </a:buClr>
              <a:buSzPts val="1600"/>
              <a:buFont typeface="Noto Sans Symbols"/>
              <a:buChar char="⮚"/>
            </a:pPr>
            <a:r>
              <a:rPr lang="en-US" sz="1600">
                <a:solidFill>
                  <a:srgbClr val="FFFFFF"/>
                </a:solidFill>
              </a:rPr>
              <a:t>Domestic/sexual violence leave</a:t>
            </a:r>
            <a:endParaRPr sz="1600">
              <a:solidFill>
                <a:srgbClr val="FFFFFF"/>
              </a:solidFill>
            </a:endParaRPr>
          </a:p>
        </p:txBody>
      </p:sp>
      <p:pic>
        <p:nvPicPr>
          <p:cNvPr id="238" name="Google Shape;238;p25" descr="7,196 Leave Of Absence Stock Photos, Pictures &amp;amp; Royalty-Free Images - iStock"/>
          <p:cNvPicPr preferRelativeResize="0"/>
          <p:nvPr/>
        </p:nvPicPr>
        <p:blipFill rotWithShape="1">
          <a:blip r:embed="rId3">
            <a:alphaModFix/>
          </a:blip>
          <a:srcRect l="11731" r="14902" b="-1"/>
          <a:stretch/>
        </p:blipFill>
        <p:spPr>
          <a:xfrm>
            <a:off x="4654296" y="10"/>
            <a:ext cx="7537703" cy="68579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4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26"/>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44" name="Google Shape;244;p26"/>
          <p:cNvSpPr/>
          <p:nvPr/>
        </p:nvSpPr>
        <p:spPr>
          <a:xfrm>
            <a:off x="16" y="0"/>
            <a:ext cx="405991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6"/>
          <p:cNvSpPr txBox="1">
            <a:spLocks noGrp="1"/>
          </p:cNvSpPr>
          <p:nvPr>
            <p:ph type="title"/>
          </p:nvPr>
        </p:nvSpPr>
        <p:spPr>
          <a:xfrm>
            <a:off x="492370" y="516836"/>
            <a:ext cx="3084844" cy="196108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Benefits</a:t>
            </a:r>
            <a:endParaRPr sz="4000">
              <a:solidFill>
                <a:srgbClr val="FFFFFF"/>
              </a:solidFill>
            </a:endParaRPr>
          </a:p>
        </p:txBody>
      </p:sp>
      <p:cxnSp>
        <p:nvCxnSpPr>
          <p:cNvPr id="246" name="Google Shape;246;p26"/>
          <p:cNvCxnSpPr/>
          <p:nvPr/>
        </p:nvCxnSpPr>
        <p:spPr>
          <a:xfrm>
            <a:off x="571752" y="2638787"/>
            <a:ext cx="2743200" cy="0"/>
          </a:xfrm>
          <a:prstGeom prst="straightConnector1">
            <a:avLst/>
          </a:prstGeom>
          <a:noFill/>
          <a:ln w="19050" cap="flat" cmpd="sng">
            <a:solidFill>
              <a:schemeClr val="accent1"/>
            </a:solidFill>
            <a:prstDash val="solid"/>
            <a:round/>
            <a:headEnd type="none" w="sm" len="sm"/>
            <a:tailEnd type="none" w="sm" len="sm"/>
          </a:ln>
        </p:spPr>
      </p:cxnSp>
      <p:sp>
        <p:nvSpPr>
          <p:cNvPr id="247" name="Google Shape;247;p26"/>
          <p:cNvSpPr txBox="1">
            <a:spLocks noGrp="1"/>
          </p:cNvSpPr>
          <p:nvPr>
            <p:ph type="body" idx="1"/>
          </p:nvPr>
        </p:nvSpPr>
        <p:spPr>
          <a:xfrm>
            <a:off x="571752" y="2799654"/>
            <a:ext cx="3005462" cy="3541510"/>
          </a:xfrm>
          <a:prstGeom prst="rect">
            <a:avLst/>
          </a:prstGeom>
          <a:noFill/>
          <a:ln>
            <a:noFill/>
          </a:ln>
        </p:spPr>
        <p:txBody>
          <a:bodyPr spcFirstLastPara="1" wrap="square" lIns="0" tIns="45700" rIns="0" bIns="45700" anchor="t" anchorCtr="0">
            <a:normAutofit fontScale="92500" lnSpcReduction="10000"/>
          </a:bodyPr>
          <a:lstStyle/>
          <a:p>
            <a:pPr marL="91440" lvl="0" indent="-114300" algn="l" rtl="0">
              <a:lnSpc>
                <a:spcPct val="110000"/>
              </a:lnSpc>
              <a:spcBef>
                <a:spcPts val="0"/>
              </a:spcBef>
              <a:spcAft>
                <a:spcPts val="0"/>
              </a:spcAft>
              <a:buSzPts val="1800"/>
              <a:buFont typeface="Noto Sans Symbols"/>
              <a:buChar char="⮚"/>
            </a:pPr>
            <a:r>
              <a:rPr lang="en-US" sz="1800" dirty="0">
                <a:solidFill>
                  <a:srgbClr val="FFFFFF"/>
                </a:solidFill>
              </a:rPr>
              <a:t> Include various health and dental benefits</a:t>
            </a:r>
            <a:endParaRPr dirty="0"/>
          </a:p>
          <a:p>
            <a:pPr marL="384048" lvl="1" indent="-182880" algn="l" rtl="0">
              <a:lnSpc>
                <a:spcPct val="100000"/>
              </a:lnSpc>
              <a:spcBef>
                <a:spcPts val="400"/>
              </a:spcBef>
              <a:spcAft>
                <a:spcPts val="0"/>
              </a:spcAft>
              <a:buClr>
                <a:srgbClr val="FFFFFF"/>
              </a:buClr>
              <a:buSzPts val="1600"/>
              <a:buFont typeface="Noto Sans Symbols"/>
              <a:buChar char="⮚"/>
            </a:pPr>
            <a:r>
              <a:rPr lang="en-US" sz="1600" dirty="0">
                <a:solidFill>
                  <a:srgbClr val="FFFFFF"/>
                </a:solidFill>
              </a:rPr>
              <a:t>I.e. May include glasses, therapy, medication, etc.</a:t>
            </a:r>
            <a:endParaRPr dirty="0"/>
          </a:p>
          <a:p>
            <a:pPr marL="91440" lvl="0" indent="-114300" algn="l" rtl="0">
              <a:lnSpc>
                <a:spcPct val="110000"/>
              </a:lnSpc>
              <a:spcBef>
                <a:spcPts val="1600"/>
              </a:spcBef>
              <a:spcAft>
                <a:spcPts val="0"/>
              </a:spcAft>
              <a:buSzPts val="1800"/>
              <a:buFont typeface="Noto Sans Symbols"/>
              <a:buChar char="⮚"/>
            </a:pPr>
            <a:r>
              <a:rPr lang="en-US" sz="1800" dirty="0">
                <a:solidFill>
                  <a:srgbClr val="FFFFFF"/>
                </a:solidFill>
              </a:rPr>
              <a:t> These benefits packages vary from employer to employer</a:t>
            </a:r>
            <a:endParaRPr dirty="0"/>
          </a:p>
          <a:p>
            <a:pPr marL="91440" lvl="0" indent="-114300" algn="l" rtl="0">
              <a:lnSpc>
                <a:spcPct val="110000"/>
              </a:lnSpc>
              <a:spcBef>
                <a:spcPts val="1400"/>
              </a:spcBef>
              <a:spcAft>
                <a:spcPts val="0"/>
              </a:spcAft>
              <a:buSzPts val="1800"/>
              <a:buFont typeface="Noto Sans Symbols"/>
              <a:buChar char="⮚"/>
            </a:pPr>
            <a:r>
              <a:rPr lang="en-US" sz="1800" dirty="0">
                <a:solidFill>
                  <a:srgbClr val="FFFFFF"/>
                </a:solidFill>
              </a:rPr>
              <a:t> Note: not all employees have benefits and not all employees are accepted into benefit plans (due to medical reasons) </a:t>
            </a:r>
            <a:endParaRPr dirty="0"/>
          </a:p>
          <a:p>
            <a:pPr marL="0" lvl="0" indent="0" algn="l" rtl="0">
              <a:lnSpc>
                <a:spcPct val="110000"/>
              </a:lnSpc>
              <a:spcBef>
                <a:spcPts val="1400"/>
              </a:spcBef>
              <a:spcAft>
                <a:spcPts val="0"/>
              </a:spcAft>
              <a:buSzPts val="1800"/>
              <a:buNone/>
            </a:pPr>
            <a:endParaRPr sz="1800" dirty="0">
              <a:solidFill>
                <a:srgbClr val="FFFFFF"/>
              </a:solidFill>
            </a:endParaRPr>
          </a:p>
        </p:txBody>
      </p:sp>
      <p:pic>
        <p:nvPicPr>
          <p:cNvPr id="248" name="Google Shape;248;p26" descr="Which Employee Benefits Should You Offer? - business.com"/>
          <p:cNvPicPr preferRelativeResize="0"/>
          <p:nvPr/>
        </p:nvPicPr>
        <p:blipFill rotWithShape="1">
          <a:blip r:embed="rId3">
            <a:alphaModFix/>
          </a:blip>
          <a:srcRect t="5015" r="2" b="2"/>
          <a:stretch/>
        </p:blipFill>
        <p:spPr>
          <a:xfrm>
            <a:off x="5075714" y="640080"/>
            <a:ext cx="6130687" cy="55778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2"/>
        <p:cNvGrpSpPr/>
        <p:nvPr/>
      </p:nvGrpSpPr>
      <p:grpSpPr>
        <a:xfrm>
          <a:off x="0" y="0"/>
          <a:ext cx="0" cy="0"/>
          <a:chOff x="0" y="0"/>
          <a:chExt cx="0" cy="0"/>
        </a:xfrm>
      </p:grpSpPr>
      <p:sp>
        <p:nvSpPr>
          <p:cNvPr id="253" name="Google Shape;253;p27"/>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7"/>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700"/>
              <a:buFont typeface="Bookman Old Style"/>
              <a:buNone/>
            </a:pPr>
            <a:r>
              <a:rPr lang="en-US" sz="3700">
                <a:solidFill>
                  <a:srgbClr val="FFFFFF"/>
                </a:solidFill>
              </a:rPr>
              <a:t>Vacation Time and Pay</a:t>
            </a:r>
            <a:endParaRPr sz="3700">
              <a:solidFill>
                <a:srgbClr val="FFFFFF"/>
              </a:solidFill>
            </a:endParaRPr>
          </a:p>
        </p:txBody>
      </p:sp>
      <p:cxnSp>
        <p:nvCxnSpPr>
          <p:cNvPr id="255" name="Google Shape;255;p27"/>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256" name="Google Shape;256;p27"/>
          <p:cNvSpPr txBox="1">
            <a:spLocks noGrp="1"/>
          </p:cNvSpPr>
          <p:nvPr>
            <p:ph type="body" idx="1"/>
          </p:nvPr>
        </p:nvSpPr>
        <p:spPr>
          <a:xfrm>
            <a:off x="265471" y="2546224"/>
            <a:ext cx="4178710" cy="3874238"/>
          </a:xfrm>
          <a:prstGeom prst="rect">
            <a:avLst/>
          </a:prstGeom>
          <a:noFill/>
          <a:ln>
            <a:noFill/>
          </a:ln>
        </p:spPr>
        <p:txBody>
          <a:bodyPr spcFirstLastPara="1" wrap="square" lIns="0" tIns="45700" rIns="0" bIns="45700" anchor="t" anchorCtr="0">
            <a:normAutofit fontScale="85000" lnSpcReduction="10000"/>
          </a:bodyPr>
          <a:lstStyle/>
          <a:p>
            <a:pPr marL="91440" lvl="0" indent="-114300" algn="l" rtl="0">
              <a:lnSpc>
                <a:spcPct val="110000"/>
              </a:lnSpc>
              <a:spcBef>
                <a:spcPts val="0"/>
              </a:spcBef>
              <a:spcAft>
                <a:spcPts val="0"/>
              </a:spcAft>
              <a:buSzPts val="1800"/>
              <a:buFont typeface="Noto Sans Symbols"/>
              <a:buChar char="⮚"/>
            </a:pPr>
            <a:r>
              <a:rPr lang="en-US" sz="1800" dirty="0">
                <a:solidFill>
                  <a:srgbClr val="FFFFFF"/>
                </a:solidFill>
              </a:rPr>
              <a:t> In Ontario, employees who have been working for less than 5 years are entitled to 2 weeks of vacation</a:t>
            </a:r>
            <a:endParaRPr dirty="0"/>
          </a:p>
          <a:p>
            <a:pPr marL="91440" lvl="0" indent="-114300" algn="l" rtl="0">
              <a:lnSpc>
                <a:spcPct val="110000"/>
              </a:lnSpc>
              <a:spcBef>
                <a:spcPts val="1400"/>
              </a:spcBef>
              <a:spcAft>
                <a:spcPts val="0"/>
              </a:spcAft>
              <a:buSzPts val="1800"/>
              <a:buFont typeface="Noto Sans Symbols"/>
              <a:buChar char="⮚"/>
            </a:pPr>
            <a:r>
              <a:rPr lang="en-US" sz="1800" dirty="0">
                <a:solidFill>
                  <a:srgbClr val="FFFFFF"/>
                </a:solidFill>
              </a:rPr>
              <a:t> If you have been working for more than 5 years, you are entitled to 3 weeks of vacation</a:t>
            </a:r>
          </a:p>
          <a:p>
            <a:pPr marL="91440" lvl="0" indent="-114300" algn="l" rtl="0">
              <a:lnSpc>
                <a:spcPct val="110000"/>
              </a:lnSpc>
              <a:spcBef>
                <a:spcPts val="1400"/>
              </a:spcBef>
              <a:spcAft>
                <a:spcPts val="0"/>
              </a:spcAft>
              <a:buSzPts val="1800"/>
              <a:buFont typeface="Noto Sans Symbols"/>
              <a:buChar char="⮚"/>
            </a:pPr>
            <a:r>
              <a:rPr lang="en-US" dirty="0"/>
              <a:t> Note that the number of weeks may vary depending on what company you work for </a:t>
            </a:r>
          </a:p>
          <a:p>
            <a:pPr marL="548640" lvl="1" indent="-114300">
              <a:lnSpc>
                <a:spcPct val="110000"/>
              </a:lnSpc>
              <a:spcBef>
                <a:spcPts val="1400"/>
              </a:spcBef>
              <a:buFont typeface="Noto Sans Symbols"/>
              <a:buChar char="⮚"/>
            </a:pPr>
            <a:r>
              <a:rPr lang="en-US" dirty="0"/>
              <a:t> My cousin works for Metro (the grocery store) and is entitled to 4 weeks of vacation. He has been working for the company for over 10 years</a:t>
            </a:r>
            <a:endParaRPr dirty="0"/>
          </a:p>
          <a:p>
            <a:pPr marL="91440" lvl="0" indent="-114300" algn="l" rtl="0">
              <a:lnSpc>
                <a:spcPct val="110000"/>
              </a:lnSpc>
              <a:spcBef>
                <a:spcPts val="1400"/>
              </a:spcBef>
              <a:spcAft>
                <a:spcPts val="0"/>
              </a:spcAft>
              <a:buSzPts val="1800"/>
              <a:buFont typeface="Noto Sans Symbols"/>
              <a:buChar char="⮚"/>
            </a:pPr>
            <a:r>
              <a:rPr lang="en-US" sz="1800" dirty="0">
                <a:solidFill>
                  <a:srgbClr val="FFFFFF"/>
                </a:solidFill>
              </a:rPr>
              <a:t> Vacation pay: 4-6% of gross wages / year (gross wages = before taxes and deductions)</a:t>
            </a:r>
            <a:endParaRPr sz="1800" dirty="0">
              <a:solidFill>
                <a:srgbClr val="FFFFFF"/>
              </a:solidFill>
            </a:endParaRPr>
          </a:p>
        </p:txBody>
      </p:sp>
      <p:pic>
        <p:nvPicPr>
          <p:cNvPr id="257" name="Google Shape;257;p27" descr="HD wallpaper: Summer relax place, white hammock, beach | Wallpaper Flare"/>
          <p:cNvPicPr preferRelativeResize="0"/>
          <p:nvPr/>
        </p:nvPicPr>
        <p:blipFill rotWithShape="1">
          <a:blip r:embed="rId3">
            <a:alphaModFix/>
          </a:blip>
          <a:srcRect l="22635" r="8670"/>
          <a:stretch/>
        </p:blipFill>
        <p:spPr>
          <a:xfrm>
            <a:off x="4654296" y="10"/>
            <a:ext cx="7537703" cy="68579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1"/>
        <p:cNvGrpSpPr/>
        <p:nvPr/>
      </p:nvGrpSpPr>
      <p:grpSpPr>
        <a:xfrm>
          <a:off x="0" y="0"/>
          <a:ext cx="0" cy="0"/>
          <a:chOff x="0" y="0"/>
          <a:chExt cx="0" cy="0"/>
        </a:xfrm>
      </p:grpSpPr>
      <p:sp>
        <p:nvSpPr>
          <p:cNvPr id="262" name="Google Shape;262;p28"/>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700"/>
              <a:buFont typeface="Bookman Old Style"/>
              <a:buNone/>
            </a:pPr>
            <a:r>
              <a:rPr lang="en-US" sz="3700">
                <a:solidFill>
                  <a:srgbClr val="FFFFFF"/>
                </a:solidFill>
              </a:rPr>
              <a:t>Termination of Employment</a:t>
            </a:r>
            <a:endParaRPr sz="3700">
              <a:solidFill>
                <a:srgbClr val="FFFFFF"/>
              </a:solidFill>
            </a:endParaRPr>
          </a:p>
        </p:txBody>
      </p:sp>
      <p:cxnSp>
        <p:nvCxnSpPr>
          <p:cNvPr id="264" name="Google Shape;264;p28"/>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265" name="Google Shape;265;p28"/>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lnSpcReduction="10000"/>
          </a:bodyPr>
          <a:lstStyle/>
          <a:p>
            <a:pPr marL="91440" lvl="0" indent="-114300" algn="l" rtl="0">
              <a:lnSpc>
                <a:spcPct val="110000"/>
              </a:lnSpc>
              <a:spcBef>
                <a:spcPts val="0"/>
              </a:spcBef>
              <a:spcAft>
                <a:spcPts val="0"/>
              </a:spcAft>
              <a:buSzPts val="1800"/>
              <a:buFont typeface="Noto Sans Symbols"/>
              <a:buChar char="⮚"/>
            </a:pPr>
            <a:r>
              <a:rPr lang="en-US" sz="1800">
                <a:solidFill>
                  <a:srgbClr val="FFFFFF"/>
                </a:solidFill>
              </a:rPr>
              <a:t> 3-month rule</a:t>
            </a:r>
            <a:endParaRPr/>
          </a:p>
          <a:p>
            <a:pPr marL="91440" lvl="0" indent="-114300" algn="l" rtl="0">
              <a:lnSpc>
                <a:spcPct val="110000"/>
              </a:lnSpc>
              <a:spcBef>
                <a:spcPts val="1400"/>
              </a:spcBef>
              <a:spcAft>
                <a:spcPts val="0"/>
              </a:spcAft>
              <a:buSzPts val="1800"/>
              <a:buFont typeface="Noto Sans Symbols"/>
              <a:buChar char="⮚"/>
            </a:pPr>
            <a:r>
              <a:rPr lang="en-US" sz="1800">
                <a:solidFill>
                  <a:srgbClr val="FFFFFF"/>
                </a:solidFill>
              </a:rPr>
              <a:t> Employer must provide written notice of termination or termination pay if no notice is given (only for employees who have been working 3 months or more)</a:t>
            </a:r>
            <a:endParaRPr/>
          </a:p>
          <a:p>
            <a:pPr marL="384048" lvl="1" indent="-182880" algn="l" rtl="0">
              <a:lnSpc>
                <a:spcPct val="100000"/>
              </a:lnSpc>
              <a:spcBef>
                <a:spcPts val="400"/>
              </a:spcBef>
              <a:spcAft>
                <a:spcPts val="0"/>
              </a:spcAft>
              <a:buClr>
                <a:srgbClr val="FFFFFF"/>
              </a:buClr>
              <a:buSzPts val="1600"/>
              <a:buFont typeface="Noto Sans Symbols"/>
              <a:buChar char="⮚"/>
            </a:pPr>
            <a:r>
              <a:rPr lang="en-US" sz="1600">
                <a:solidFill>
                  <a:srgbClr val="FFFFFF"/>
                </a:solidFill>
              </a:rPr>
              <a:t>Amount of notice given varies depending on how long the person has been employed</a:t>
            </a:r>
            <a:endParaRPr/>
          </a:p>
          <a:p>
            <a:pPr marL="384048" lvl="1" indent="-182880" algn="l" rtl="0">
              <a:lnSpc>
                <a:spcPct val="100000"/>
              </a:lnSpc>
              <a:spcBef>
                <a:spcPts val="600"/>
              </a:spcBef>
              <a:spcAft>
                <a:spcPts val="0"/>
              </a:spcAft>
              <a:buClr>
                <a:srgbClr val="FFFFFF"/>
              </a:buClr>
              <a:buSzPts val="1600"/>
              <a:buFont typeface="Noto Sans Symbols"/>
              <a:buChar char="⮚"/>
            </a:pPr>
            <a:r>
              <a:rPr lang="en-US" sz="1600">
                <a:solidFill>
                  <a:srgbClr val="FFFFFF"/>
                </a:solidFill>
              </a:rPr>
              <a:t>Termination pay varies as well</a:t>
            </a:r>
            <a:endParaRPr/>
          </a:p>
          <a:p>
            <a:pPr marL="0" lvl="0" indent="0" algn="l" rtl="0">
              <a:lnSpc>
                <a:spcPct val="110000"/>
              </a:lnSpc>
              <a:spcBef>
                <a:spcPts val="1600"/>
              </a:spcBef>
              <a:spcAft>
                <a:spcPts val="0"/>
              </a:spcAft>
              <a:buSzPts val="1800"/>
              <a:buNone/>
            </a:pPr>
            <a:endParaRPr sz="1800">
              <a:solidFill>
                <a:srgbClr val="FFFFFF"/>
              </a:solidFill>
            </a:endParaRPr>
          </a:p>
          <a:p>
            <a:pPr marL="0" lvl="0" indent="0" algn="l" rtl="0">
              <a:lnSpc>
                <a:spcPct val="110000"/>
              </a:lnSpc>
              <a:spcBef>
                <a:spcPts val="1400"/>
              </a:spcBef>
              <a:spcAft>
                <a:spcPts val="0"/>
              </a:spcAft>
              <a:buSzPts val="1800"/>
              <a:buNone/>
            </a:pPr>
            <a:endParaRPr sz="1800">
              <a:solidFill>
                <a:srgbClr val="FFFFFF"/>
              </a:solidFill>
            </a:endParaRPr>
          </a:p>
        </p:txBody>
      </p:sp>
      <p:pic>
        <p:nvPicPr>
          <p:cNvPr id="266" name="Google Shape;266;p28" descr="Determining When Firing is Unavoidable | 2020-01-28 | FenderBender"/>
          <p:cNvPicPr preferRelativeResize="0"/>
          <p:nvPr/>
        </p:nvPicPr>
        <p:blipFill rotWithShape="1">
          <a:blip r:embed="rId3">
            <a:alphaModFix/>
          </a:blip>
          <a:srcRect l="8732" r="20100" b="1"/>
          <a:stretch/>
        </p:blipFill>
        <p:spPr>
          <a:xfrm>
            <a:off x="4654296" y="10"/>
            <a:ext cx="7537703" cy="68579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0"/>
        <p:cNvGrpSpPr/>
        <p:nvPr/>
      </p:nvGrpSpPr>
      <p:grpSpPr>
        <a:xfrm>
          <a:off x="0" y="0"/>
          <a:ext cx="0" cy="0"/>
          <a:chOff x="0" y="0"/>
          <a:chExt cx="0" cy="0"/>
        </a:xfrm>
      </p:grpSpPr>
      <p:sp>
        <p:nvSpPr>
          <p:cNvPr id="271" name="Google Shape;271;p29"/>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9"/>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700"/>
              <a:buFont typeface="Bookman Old Style"/>
              <a:buNone/>
            </a:pPr>
            <a:r>
              <a:rPr lang="en-US" sz="3700">
                <a:solidFill>
                  <a:srgbClr val="FFFFFF"/>
                </a:solidFill>
              </a:rPr>
              <a:t>Workplace Health and Safety</a:t>
            </a:r>
            <a:endParaRPr sz="3700">
              <a:solidFill>
                <a:srgbClr val="FFFFFF"/>
              </a:solidFill>
            </a:endParaRPr>
          </a:p>
        </p:txBody>
      </p:sp>
      <p:cxnSp>
        <p:nvCxnSpPr>
          <p:cNvPr id="273" name="Google Shape;273;p29"/>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274" name="Google Shape;274;p29"/>
          <p:cNvSpPr txBox="1">
            <a:spLocks noGrp="1"/>
          </p:cNvSpPr>
          <p:nvPr>
            <p:ph type="body" idx="1"/>
          </p:nvPr>
        </p:nvSpPr>
        <p:spPr>
          <a:xfrm>
            <a:off x="643467" y="2546224"/>
            <a:ext cx="3448259" cy="3578348"/>
          </a:xfrm>
          <a:prstGeom prst="rect">
            <a:avLst/>
          </a:prstGeom>
          <a:noFill/>
          <a:ln>
            <a:noFill/>
          </a:ln>
        </p:spPr>
        <p:txBody>
          <a:bodyPr spcFirstLastPara="1" wrap="square" lIns="0" tIns="45700" rIns="0" bIns="45700" anchor="t" anchorCtr="0">
            <a:normAutofit fontScale="92500" lnSpcReduction="20000"/>
          </a:bodyPr>
          <a:lstStyle/>
          <a:p>
            <a:pPr marL="91440" lvl="0" indent="-114300" algn="l" rtl="0">
              <a:lnSpc>
                <a:spcPct val="110000"/>
              </a:lnSpc>
              <a:spcBef>
                <a:spcPts val="0"/>
              </a:spcBef>
              <a:spcAft>
                <a:spcPts val="0"/>
              </a:spcAft>
              <a:buSzPts val="1800"/>
              <a:buFont typeface="Noto Sans Symbols"/>
              <a:buChar char="⮚"/>
            </a:pPr>
            <a:r>
              <a:rPr lang="en-US" sz="1800" dirty="0">
                <a:solidFill>
                  <a:srgbClr val="FFFFFF"/>
                </a:solidFill>
              </a:rPr>
              <a:t> Some jobs requires that an employee complete a workplace health and safety test before they start work</a:t>
            </a:r>
            <a:endParaRPr dirty="0"/>
          </a:p>
          <a:p>
            <a:pPr marL="91440" lvl="0" indent="-114300" algn="l" rtl="0">
              <a:lnSpc>
                <a:spcPct val="110000"/>
              </a:lnSpc>
              <a:spcBef>
                <a:spcPts val="1400"/>
              </a:spcBef>
              <a:spcAft>
                <a:spcPts val="0"/>
              </a:spcAft>
              <a:buSzPts val="1800"/>
              <a:buFont typeface="Noto Sans Symbols"/>
              <a:buChar char="⮚"/>
            </a:pPr>
            <a:r>
              <a:rPr lang="en-US" sz="1800" dirty="0">
                <a:solidFill>
                  <a:srgbClr val="FFFFFF"/>
                </a:solidFill>
              </a:rPr>
              <a:t> Some workplaces have employees complete these yearly</a:t>
            </a:r>
            <a:endParaRPr dirty="0"/>
          </a:p>
          <a:p>
            <a:pPr marL="91440" lvl="0" indent="-114300" algn="l" rtl="0">
              <a:lnSpc>
                <a:spcPct val="110000"/>
              </a:lnSpc>
              <a:spcBef>
                <a:spcPts val="1400"/>
              </a:spcBef>
              <a:spcAft>
                <a:spcPts val="0"/>
              </a:spcAft>
              <a:buSzPts val="1800"/>
              <a:buFont typeface="Noto Sans Symbols"/>
              <a:buChar char="⮚"/>
            </a:pPr>
            <a:r>
              <a:rPr lang="en-US" sz="1800" dirty="0">
                <a:solidFill>
                  <a:srgbClr val="FFFFFF"/>
                </a:solidFill>
              </a:rPr>
              <a:t> Main take-away: employees have a right to refuse unsafe work; the Occupational Health and Safety Act (Part V)</a:t>
            </a:r>
            <a:endParaRPr dirty="0"/>
          </a:p>
          <a:p>
            <a:pPr marL="384048" lvl="1" indent="-182880" algn="l" rtl="0">
              <a:lnSpc>
                <a:spcPct val="100000"/>
              </a:lnSpc>
              <a:spcBef>
                <a:spcPts val="400"/>
              </a:spcBef>
              <a:spcAft>
                <a:spcPts val="0"/>
              </a:spcAft>
              <a:buClr>
                <a:srgbClr val="FFFFFF"/>
              </a:buClr>
              <a:buSzPts val="1600"/>
              <a:buFont typeface="Noto Sans Symbols"/>
              <a:buChar char="⮚"/>
            </a:pPr>
            <a:r>
              <a:rPr lang="en-US" sz="1600" dirty="0">
                <a:solidFill>
                  <a:srgbClr val="FFFFFF"/>
                </a:solidFill>
              </a:rPr>
              <a:t>Except in certain professions i.e. firefighters, police offers</a:t>
            </a:r>
            <a:endParaRPr sz="1600" dirty="0">
              <a:solidFill>
                <a:srgbClr val="FFFFFF"/>
              </a:solidFill>
            </a:endParaRPr>
          </a:p>
          <a:p>
            <a:pPr marL="0" lvl="0" indent="0" algn="l" rtl="0">
              <a:lnSpc>
                <a:spcPct val="110000"/>
              </a:lnSpc>
              <a:spcBef>
                <a:spcPts val="1600"/>
              </a:spcBef>
              <a:spcAft>
                <a:spcPts val="0"/>
              </a:spcAft>
              <a:buSzPts val="1800"/>
              <a:buNone/>
            </a:pPr>
            <a:endParaRPr sz="1800" dirty="0">
              <a:solidFill>
                <a:srgbClr val="FFFFFF"/>
              </a:solidFill>
            </a:endParaRPr>
          </a:p>
        </p:txBody>
      </p:sp>
      <p:pic>
        <p:nvPicPr>
          <p:cNvPr id="275" name="Google Shape;275;p29" descr="Health, Safety &amp;amp; Well-Being - Human Resources"/>
          <p:cNvPicPr preferRelativeResize="0"/>
          <p:nvPr/>
        </p:nvPicPr>
        <p:blipFill rotWithShape="1">
          <a:blip r:embed="rId3">
            <a:alphaModFix/>
          </a:blip>
          <a:srcRect l="11396" r="15237" b="-1"/>
          <a:stretch/>
        </p:blipFill>
        <p:spPr>
          <a:xfrm>
            <a:off x="4654296" y="10"/>
            <a:ext cx="7537703" cy="68579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5DDD9"/>
        </a:solidFill>
        <a:effectLst/>
      </p:bgPr>
    </p:bg>
    <p:spTree>
      <p:nvGrpSpPr>
        <p:cNvPr id="1" name="Shape 279"/>
        <p:cNvGrpSpPr/>
        <p:nvPr/>
      </p:nvGrpSpPr>
      <p:grpSpPr>
        <a:xfrm>
          <a:off x="0" y="0"/>
          <a:ext cx="0" cy="0"/>
          <a:chOff x="0" y="0"/>
          <a:chExt cx="0" cy="0"/>
        </a:xfrm>
      </p:grpSpPr>
      <p:sp>
        <p:nvSpPr>
          <p:cNvPr id="280" name="Google Shape;280;p30"/>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281" name="Google Shape;281;p30"/>
          <p:cNvSpPr/>
          <p:nvPr/>
        </p:nvSpPr>
        <p:spPr>
          <a:xfrm>
            <a:off x="458724" y="457200"/>
            <a:ext cx="11274552" cy="5943600"/>
          </a:xfrm>
          <a:prstGeom prst="rect">
            <a:avLst/>
          </a:prstGeom>
          <a:solidFill>
            <a:srgbClr val="E5DD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282" name="Google Shape;282;p30"/>
          <p:cNvSpPr txBox="1">
            <a:spLocks noGrp="1"/>
          </p:cNvSpPr>
          <p:nvPr>
            <p:ph type="title"/>
          </p:nvPr>
        </p:nvSpPr>
        <p:spPr>
          <a:xfrm>
            <a:off x="858749" y="963997"/>
            <a:ext cx="3787457" cy="4938361"/>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800"/>
              <a:buFont typeface="Bookman Old Style"/>
              <a:buNone/>
            </a:pPr>
            <a:r>
              <a:rPr lang="en-US" sz="4800"/>
              <a:t>Exit Ticket</a:t>
            </a:r>
            <a:br>
              <a:rPr lang="en-US" sz="4800"/>
            </a:br>
            <a:endParaRPr sz="4800"/>
          </a:p>
        </p:txBody>
      </p:sp>
      <p:cxnSp>
        <p:nvCxnSpPr>
          <p:cNvPr id="283" name="Google Shape;283;p30"/>
          <p:cNvCxnSpPr/>
          <p:nvPr/>
        </p:nvCxnSpPr>
        <p:spPr>
          <a:xfrm>
            <a:off x="4971974" y="2057399"/>
            <a:ext cx="0" cy="2743200"/>
          </a:xfrm>
          <a:prstGeom prst="straightConnector1">
            <a:avLst/>
          </a:prstGeom>
          <a:noFill/>
          <a:ln w="19050" cap="flat" cmpd="sng">
            <a:solidFill>
              <a:schemeClr val="dk2"/>
            </a:solidFill>
            <a:prstDash val="solid"/>
            <a:round/>
            <a:headEnd type="none" w="sm" len="sm"/>
            <a:tailEnd type="none" w="sm" len="sm"/>
          </a:ln>
        </p:spPr>
      </p:cxnSp>
      <p:sp>
        <p:nvSpPr>
          <p:cNvPr id="284" name="Google Shape;284;p30"/>
          <p:cNvSpPr txBox="1"/>
          <p:nvPr/>
        </p:nvSpPr>
        <p:spPr>
          <a:xfrm>
            <a:off x="5277494" y="1222815"/>
            <a:ext cx="5498724" cy="4938851"/>
          </a:xfrm>
          <a:prstGeom prst="rect">
            <a:avLst/>
          </a:prstGeom>
          <a:noFill/>
          <a:ln>
            <a:noFill/>
          </a:ln>
        </p:spPr>
        <p:txBody>
          <a:bodyPr spcFirstLastPara="1" wrap="square" lIns="0" tIns="45700" rIns="0" bIns="45700" anchor="ctr" anchorCtr="0">
            <a:normAutofit/>
          </a:bodyPr>
          <a:lstStyle/>
          <a:p>
            <a:pPr marL="0" marR="0" lvl="0" indent="0" algn="l" rtl="0">
              <a:lnSpc>
                <a:spcPct val="100000"/>
              </a:lnSpc>
              <a:spcBef>
                <a:spcPts val="0"/>
              </a:spcBef>
              <a:spcAft>
                <a:spcPts val="0"/>
              </a:spcAft>
              <a:buClr>
                <a:srgbClr val="3F3F3F"/>
              </a:buClr>
              <a:buSzPts val="1800"/>
              <a:buFont typeface="Calibri"/>
              <a:buNone/>
            </a:pPr>
            <a:r>
              <a:rPr lang="en-US" sz="1800" b="0" i="0" u="none" strike="noStrike" cap="none" dirty="0">
                <a:solidFill>
                  <a:srgbClr val="3F3F3F"/>
                </a:solidFill>
                <a:latin typeface="Libre Franklin"/>
                <a:ea typeface="Libre Franklin"/>
                <a:cs typeface="Libre Franklin"/>
                <a:sym typeface="Libre Franklin"/>
              </a:rPr>
              <a:t>Now that we’ve had some time to discuss career options and how things work, I’d like you to choose your #1 career. Then, I’d like you to choose a “back up” option – it’s always good to have a backup in case of unemployment or unexpected changes in the job market. Explain why you chose each. Very important to pick serious ones because you’ll be using these for the rest of the course.</a:t>
            </a:r>
            <a:endParaRPr dirty="0"/>
          </a:p>
          <a:p>
            <a:pPr marL="0" marR="0" lvl="0" indent="0" algn="l" rtl="0">
              <a:lnSpc>
                <a:spcPct val="100000"/>
              </a:lnSpc>
              <a:spcBef>
                <a:spcPts val="600"/>
              </a:spcBef>
              <a:spcAft>
                <a:spcPts val="0"/>
              </a:spcAft>
              <a:buClr>
                <a:schemeClr val="dk1"/>
              </a:buClr>
              <a:buSzPts val="1800"/>
              <a:buFont typeface="Calibri"/>
              <a:buNone/>
            </a:pPr>
            <a:endParaRPr sz="1800" b="0" i="0" u="none" strike="noStrike" cap="none" dirty="0">
              <a:solidFill>
                <a:srgbClr val="3F3F3F"/>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5"/>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14" name="Google Shape;114;p15"/>
          <p:cNvSpPr/>
          <p:nvPr/>
        </p:nvSpPr>
        <p:spPr>
          <a:xfrm>
            <a:off x="16" y="0"/>
            <a:ext cx="4059919" cy="6858000"/>
          </a:xfrm>
          <a:prstGeom prst="rect">
            <a:avLst/>
          </a:prstGeom>
          <a:solidFill>
            <a:srgbClr val="234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txBox="1">
            <a:spLocks noGrp="1"/>
          </p:cNvSpPr>
          <p:nvPr>
            <p:ph type="title"/>
          </p:nvPr>
        </p:nvSpPr>
        <p:spPr>
          <a:xfrm>
            <a:off x="492370" y="516836"/>
            <a:ext cx="3084844" cy="196108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Overview</a:t>
            </a:r>
            <a:endParaRPr sz="4000">
              <a:solidFill>
                <a:srgbClr val="FFFFFF"/>
              </a:solidFill>
            </a:endParaRPr>
          </a:p>
        </p:txBody>
      </p:sp>
      <p:cxnSp>
        <p:nvCxnSpPr>
          <p:cNvPr id="116" name="Google Shape;116;p15"/>
          <p:cNvCxnSpPr/>
          <p:nvPr/>
        </p:nvCxnSpPr>
        <p:spPr>
          <a:xfrm>
            <a:off x="571752" y="2638787"/>
            <a:ext cx="2743200" cy="0"/>
          </a:xfrm>
          <a:prstGeom prst="straightConnector1">
            <a:avLst/>
          </a:prstGeom>
          <a:noFill/>
          <a:ln w="19050" cap="flat" cmpd="sng">
            <a:solidFill>
              <a:schemeClr val="accent1"/>
            </a:solidFill>
            <a:prstDash val="solid"/>
            <a:round/>
            <a:headEnd type="none" w="sm" len="sm"/>
            <a:tailEnd type="none" w="sm" len="sm"/>
          </a:ln>
        </p:spPr>
      </p:cxnSp>
      <p:sp>
        <p:nvSpPr>
          <p:cNvPr id="117" name="Google Shape;117;p15"/>
          <p:cNvSpPr txBox="1">
            <a:spLocks noGrp="1"/>
          </p:cNvSpPr>
          <p:nvPr>
            <p:ph type="body" idx="1"/>
          </p:nvPr>
        </p:nvSpPr>
        <p:spPr>
          <a:xfrm>
            <a:off x="571752" y="2799654"/>
            <a:ext cx="3005462" cy="3189665"/>
          </a:xfrm>
          <a:prstGeom prst="rect">
            <a:avLst/>
          </a:prstGeom>
          <a:noFill/>
          <a:ln>
            <a:noFill/>
          </a:ln>
        </p:spPr>
        <p:txBody>
          <a:bodyPr spcFirstLastPara="1" wrap="square" lIns="0" tIns="45700" rIns="0" bIns="45700" anchor="t" anchorCtr="0">
            <a:normAutofit lnSpcReduction="10000"/>
          </a:bodyPr>
          <a:lstStyle/>
          <a:p>
            <a:pPr marL="0" lvl="0" indent="0" algn="l" rtl="0">
              <a:lnSpc>
                <a:spcPct val="110000"/>
              </a:lnSpc>
              <a:spcBef>
                <a:spcPts val="0"/>
              </a:spcBef>
              <a:spcAft>
                <a:spcPts val="0"/>
              </a:spcAft>
              <a:buSzPts val="1800"/>
              <a:buNone/>
            </a:pPr>
            <a:r>
              <a:rPr lang="en-US" sz="1800" dirty="0">
                <a:solidFill>
                  <a:srgbClr val="FFFFFF"/>
                </a:solidFill>
                <a:latin typeface="Calibri"/>
                <a:ea typeface="Calibri"/>
                <a:cs typeface="Calibri"/>
                <a:sym typeface="Calibri"/>
              </a:rPr>
              <a:t>What we will be covering in class today: </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Employee/Employer Responsibilities</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Employee Rights</a:t>
            </a:r>
          </a:p>
          <a:p>
            <a:pPr marL="91440" lvl="0" indent="-114300" algn="l" rtl="0">
              <a:lnSpc>
                <a:spcPct val="110000"/>
              </a:lnSpc>
              <a:spcBef>
                <a:spcPts val="2000"/>
              </a:spcBef>
              <a:spcAft>
                <a:spcPts val="0"/>
              </a:spcAft>
              <a:buSzPts val="1800"/>
              <a:buFont typeface="Noto Sans Symbols"/>
              <a:buChar char="⮚"/>
            </a:pPr>
            <a:r>
              <a:rPr lang="en-US" dirty="0"/>
              <a:t> </a:t>
            </a:r>
            <a:r>
              <a:rPr lang="en-US" sz="1800" dirty="0">
                <a:solidFill>
                  <a:schemeClr val="bg1"/>
                </a:solidFill>
                <a:latin typeface="Calibri" panose="020F0502020204030204" pitchFamily="34" charset="0"/>
                <a:cs typeface="Calibri" panose="020F0502020204030204" pitchFamily="34" charset="0"/>
              </a:rPr>
              <a:t>Moodle Work</a:t>
            </a:r>
            <a:endParaRPr sz="1800" dirty="0">
              <a:solidFill>
                <a:schemeClr val="bg1"/>
              </a:solidFill>
              <a:latin typeface="Calibri" panose="020F0502020204030204" pitchFamily="34" charset="0"/>
              <a:cs typeface="Calibri" panose="020F0502020204030204" pitchFamily="34" charset="0"/>
            </a:endParaRPr>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Exit Ticket</a:t>
            </a:r>
            <a:endParaRPr sz="1800" dirty="0">
              <a:solidFill>
                <a:srgbClr val="FFFFFF"/>
              </a:solidFill>
              <a:latin typeface="Calibri"/>
              <a:ea typeface="Calibri"/>
              <a:cs typeface="Calibri"/>
              <a:sym typeface="Calibri"/>
            </a:endParaRPr>
          </a:p>
        </p:txBody>
      </p:sp>
      <p:pic>
        <p:nvPicPr>
          <p:cNvPr id="118" name="Google Shape;118;p15" descr="Find A New Career At 40 | Best Careers To Start At 40"/>
          <p:cNvPicPr preferRelativeResize="0"/>
          <p:nvPr/>
        </p:nvPicPr>
        <p:blipFill rotWithShape="1">
          <a:blip r:embed="rId3">
            <a:alphaModFix/>
          </a:blip>
          <a:srcRect/>
          <a:stretch/>
        </p:blipFill>
        <p:spPr>
          <a:xfrm>
            <a:off x="4742017" y="1483049"/>
            <a:ext cx="6798082" cy="3891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Employee Responsibility</a:t>
            </a:r>
            <a:endParaRPr/>
          </a:p>
        </p:txBody>
      </p:sp>
      <p:grpSp>
        <p:nvGrpSpPr>
          <p:cNvPr id="124" name="Google Shape;124;p16"/>
          <p:cNvGrpSpPr/>
          <p:nvPr/>
        </p:nvGrpSpPr>
        <p:grpSpPr>
          <a:xfrm>
            <a:off x="1232105" y="2373060"/>
            <a:ext cx="9788748" cy="3231171"/>
            <a:chOff x="134825" y="264859"/>
            <a:chExt cx="9788748" cy="3231171"/>
          </a:xfrm>
        </p:grpSpPr>
        <p:sp>
          <p:nvSpPr>
            <p:cNvPr id="125" name="Google Shape;125;p16"/>
            <p:cNvSpPr/>
            <p:nvPr/>
          </p:nvSpPr>
          <p:spPr>
            <a:xfrm>
              <a:off x="134825" y="264859"/>
              <a:ext cx="1295909" cy="1295909"/>
            </a:xfrm>
            <a:prstGeom prst="ellipse">
              <a:avLst/>
            </a:prstGeom>
            <a:solidFill>
              <a:srgbClr val="F8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406966" y="537000"/>
              <a:ext cx="751627" cy="751627"/>
            </a:xfrm>
            <a:prstGeom prst="rect">
              <a:avLst/>
            </a:prstGeom>
            <a:blipFill rotWithShape="1">
              <a:blip r:embed="rId3">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1708430" y="264859"/>
              <a:ext cx="3054644" cy="12959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txBox="1"/>
            <p:nvPr/>
          </p:nvSpPr>
          <p:spPr>
            <a:xfrm>
              <a:off x="1708430" y="264859"/>
              <a:ext cx="3054644" cy="129590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Libre Franklin"/>
                <a:buNone/>
              </a:pPr>
              <a:r>
                <a:rPr lang="en-US" sz="2400" b="0" i="0" u="none" strike="noStrike" cap="none">
                  <a:solidFill>
                    <a:schemeClr val="dk1"/>
                  </a:solidFill>
                  <a:latin typeface="Libre Franklin"/>
                  <a:ea typeface="Libre Franklin"/>
                  <a:cs typeface="Libre Franklin"/>
                  <a:sym typeface="Libre Franklin"/>
                </a:rPr>
                <a:t>Do the work they are hired to do</a:t>
              </a:r>
              <a:endParaRPr/>
            </a:p>
          </p:txBody>
        </p:sp>
        <p:sp>
          <p:nvSpPr>
            <p:cNvPr id="129" name="Google Shape;129;p16"/>
            <p:cNvSpPr/>
            <p:nvPr/>
          </p:nvSpPr>
          <p:spPr>
            <a:xfrm>
              <a:off x="5295324" y="264859"/>
              <a:ext cx="1295909" cy="1295909"/>
            </a:xfrm>
            <a:prstGeom prst="ellipse">
              <a:avLst/>
            </a:prstGeom>
            <a:solidFill>
              <a:srgbClr val="F8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5567465" y="537000"/>
              <a:ext cx="751627" cy="751627"/>
            </a:xfrm>
            <a:prstGeom prst="rect">
              <a:avLst/>
            </a:prstGeom>
            <a:blipFill rotWithShape="1">
              <a:blip r:embed="rId4">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6868929" y="264859"/>
              <a:ext cx="3054644" cy="12959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txBox="1"/>
            <p:nvPr/>
          </p:nvSpPr>
          <p:spPr>
            <a:xfrm>
              <a:off x="6868929" y="264859"/>
              <a:ext cx="3054644" cy="129590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Libre Franklin"/>
                <a:buNone/>
              </a:pPr>
              <a:r>
                <a:rPr lang="en-US" sz="2400" b="0" i="0" u="none" strike="noStrike" cap="none">
                  <a:solidFill>
                    <a:schemeClr val="dk1"/>
                  </a:solidFill>
                  <a:latin typeface="Libre Franklin"/>
                  <a:ea typeface="Libre Franklin"/>
                  <a:cs typeface="Libre Franklin"/>
                  <a:sym typeface="Libre Franklin"/>
                </a:rPr>
                <a:t>Be responsible (i.e. arriving to work every day, arriving on time)</a:t>
              </a:r>
              <a:endParaRPr/>
            </a:p>
          </p:txBody>
        </p:sp>
        <p:sp>
          <p:nvSpPr>
            <p:cNvPr id="133" name="Google Shape;133;p16"/>
            <p:cNvSpPr/>
            <p:nvPr/>
          </p:nvSpPr>
          <p:spPr>
            <a:xfrm>
              <a:off x="134825" y="2200121"/>
              <a:ext cx="1295909" cy="1295909"/>
            </a:xfrm>
            <a:prstGeom prst="ellipse">
              <a:avLst/>
            </a:prstGeom>
            <a:solidFill>
              <a:srgbClr val="F8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406966" y="2472262"/>
              <a:ext cx="751627" cy="751627"/>
            </a:xfrm>
            <a:prstGeom prst="rect">
              <a:avLst/>
            </a:prstGeom>
            <a:blipFill rotWithShape="1">
              <a:blip r:embed="rId5">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a:off x="1708430" y="2200121"/>
              <a:ext cx="3054644" cy="12959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txBox="1"/>
            <p:nvPr/>
          </p:nvSpPr>
          <p:spPr>
            <a:xfrm>
              <a:off x="1708430" y="2200121"/>
              <a:ext cx="3054644" cy="129590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Libre Franklin"/>
                <a:buNone/>
              </a:pPr>
              <a:r>
                <a:rPr lang="en-US" sz="2400" b="0" i="0" u="none" strike="noStrike" cap="none">
                  <a:solidFill>
                    <a:schemeClr val="dk1"/>
                  </a:solidFill>
                  <a:latin typeface="Libre Franklin"/>
                  <a:ea typeface="Libre Franklin"/>
                  <a:cs typeface="Libre Franklin"/>
                  <a:sym typeface="Libre Franklin"/>
                </a:rPr>
                <a:t>Avoid putting themselves or others in danger</a:t>
              </a:r>
              <a:endParaRPr/>
            </a:p>
          </p:txBody>
        </p:sp>
        <p:sp>
          <p:nvSpPr>
            <p:cNvPr id="137" name="Google Shape;137;p16"/>
            <p:cNvSpPr/>
            <p:nvPr/>
          </p:nvSpPr>
          <p:spPr>
            <a:xfrm>
              <a:off x="5295324" y="2200121"/>
              <a:ext cx="1295909" cy="1295909"/>
            </a:xfrm>
            <a:prstGeom prst="ellipse">
              <a:avLst/>
            </a:prstGeom>
            <a:solidFill>
              <a:srgbClr val="F8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5567465" y="2472262"/>
              <a:ext cx="751627" cy="751627"/>
            </a:xfrm>
            <a:prstGeom prst="rect">
              <a:avLst/>
            </a:prstGeom>
            <a:blipFill rotWithShape="1">
              <a:blip r:embed="rId6">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6868929" y="2200121"/>
              <a:ext cx="3054644" cy="12959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txBox="1"/>
            <p:nvPr/>
          </p:nvSpPr>
          <p:spPr>
            <a:xfrm>
              <a:off x="6868929" y="2200121"/>
              <a:ext cx="3054644" cy="129590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Libre Franklin"/>
                <a:buNone/>
              </a:pPr>
              <a:r>
                <a:rPr lang="en-US" sz="2400" b="0" i="0" u="none" strike="noStrike" cap="none">
                  <a:solidFill>
                    <a:schemeClr val="dk1"/>
                  </a:solidFill>
                  <a:latin typeface="Libre Franklin"/>
                  <a:ea typeface="Libre Franklin"/>
                  <a:cs typeface="Libre Franklin"/>
                  <a:sym typeface="Libre Franklin"/>
                </a:rPr>
                <a:t>Follow employer’s instructions (unless they are unsafe)</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46" name="Google Shape;146;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Employer Responsibility</a:t>
            </a:r>
            <a:endParaRPr/>
          </a:p>
        </p:txBody>
      </p:sp>
      <p:cxnSp>
        <p:nvCxnSpPr>
          <p:cNvPr id="147" name="Google Shape;147;p17"/>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
        <p:nvSpPr>
          <p:cNvPr id="148" name="Google Shape;148;p17"/>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17"/>
          <p:cNvGrpSpPr/>
          <p:nvPr/>
        </p:nvGrpSpPr>
        <p:grpSpPr>
          <a:xfrm>
            <a:off x="1231788" y="2373828"/>
            <a:ext cx="9788748" cy="3235452"/>
            <a:chOff x="134825" y="275313"/>
            <a:chExt cx="9788748" cy="3235452"/>
          </a:xfrm>
        </p:grpSpPr>
        <p:sp>
          <p:nvSpPr>
            <p:cNvPr id="150" name="Google Shape;150;p17"/>
            <p:cNvSpPr/>
            <p:nvPr/>
          </p:nvSpPr>
          <p:spPr>
            <a:xfrm>
              <a:off x="134825" y="275313"/>
              <a:ext cx="1295909" cy="1295909"/>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a:off x="406966" y="547454"/>
              <a:ext cx="751627" cy="75162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p:nvPr/>
          </p:nvSpPr>
          <p:spPr>
            <a:xfrm>
              <a:off x="1708430" y="275313"/>
              <a:ext cx="3054644" cy="12959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txBox="1"/>
            <p:nvPr/>
          </p:nvSpPr>
          <p:spPr>
            <a:xfrm>
              <a:off x="1708430" y="275313"/>
              <a:ext cx="3054644" cy="129590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900"/>
                <a:buFont typeface="Libre Franklin"/>
                <a:buNone/>
              </a:pPr>
              <a:r>
                <a:rPr lang="en-US" sz="1900" b="0" i="0" u="none" strike="noStrike" cap="none">
                  <a:solidFill>
                    <a:schemeClr val="dk1"/>
                  </a:solidFill>
                  <a:latin typeface="Libre Franklin"/>
                  <a:ea typeface="Libre Franklin"/>
                  <a:cs typeface="Libre Franklin"/>
                  <a:sym typeface="Libre Franklin"/>
                </a:rPr>
                <a:t>Establish a place of work for all employees and ensure they have all tools necessary to complete their job</a:t>
              </a:r>
              <a:endParaRPr/>
            </a:p>
          </p:txBody>
        </p:sp>
        <p:sp>
          <p:nvSpPr>
            <p:cNvPr id="154" name="Google Shape;154;p17"/>
            <p:cNvSpPr/>
            <p:nvPr/>
          </p:nvSpPr>
          <p:spPr>
            <a:xfrm>
              <a:off x="5295324" y="275313"/>
              <a:ext cx="1295909" cy="1295909"/>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5567465" y="547454"/>
              <a:ext cx="751627" cy="75162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6868929" y="275313"/>
              <a:ext cx="3054644" cy="12959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txBox="1"/>
            <p:nvPr/>
          </p:nvSpPr>
          <p:spPr>
            <a:xfrm>
              <a:off x="6868929" y="275313"/>
              <a:ext cx="3054644" cy="129590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900"/>
                <a:buFont typeface="Libre Franklin"/>
                <a:buNone/>
              </a:pPr>
              <a:r>
                <a:rPr lang="en-US" sz="1900" b="0" i="0" u="none" strike="noStrike" cap="none">
                  <a:solidFill>
                    <a:schemeClr val="dk1"/>
                  </a:solidFill>
                  <a:latin typeface="Libre Franklin"/>
                  <a:ea typeface="Libre Franklin"/>
                  <a:cs typeface="Libre Franklin"/>
                  <a:sym typeface="Libre Franklin"/>
                </a:rPr>
                <a:t>Pay employees salary and benefits agreed upon (including vacation days, holidays, etc.)</a:t>
              </a:r>
              <a:endParaRPr/>
            </a:p>
          </p:txBody>
        </p:sp>
        <p:sp>
          <p:nvSpPr>
            <p:cNvPr id="158" name="Google Shape;158;p17"/>
            <p:cNvSpPr/>
            <p:nvPr/>
          </p:nvSpPr>
          <p:spPr>
            <a:xfrm>
              <a:off x="134825" y="2214856"/>
              <a:ext cx="1295909" cy="1295909"/>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406966" y="2486997"/>
              <a:ext cx="751627" cy="75162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1708430" y="2214856"/>
              <a:ext cx="3054644" cy="12959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txBox="1"/>
            <p:nvPr/>
          </p:nvSpPr>
          <p:spPr>
            <a:xfrm>
              <a:off x="1708430" y="2214856"/>
              <a:ext cx="3054644" cy="129590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900"/>
                <a:buFont typeface="Libre Franklin"/>
                <a:buNone/>
              </a:pPr>
              <a:r>
                <a:rPr lang="en-US" sz="1900" b="0" i="0" u="none" strike="noStrike" cap="none">
                  <a:solidFill>
                    <a:schemeClr val="dk1"/>
                  </a:solidFill>
                  <a:latin typeface="Libre Franklin"/>
                  <a:ea typeface="Libre Franklin"/>
                  <a:cs typeface="Libre Franklin"/>
                  <a:sym typeface="Libre Franklin"/>
                </a:rPr>
                <a:t>Evaluating employee performance and reprimanding or terminating them if deemed necessary</a:t>
              </a:r>
              <a:endParaRPr/>
            </a:p>
          </p:txBody>
        </p:sp>
        <p:sp>
          <p:nvSpPr>
            <p:cNvPr id="162" name="Google Shape;162;p17"/>
            <p:cNvSpPr/>
            <p:nvPr/>
          </p:nvSpPr>
          <p:spPr>
            <a:xfrm>
              <a:off x="5295324" y="2214856"/>
              <a:ext cx="1295909" cy="1295909"/>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5567465" y="2486997"/>
              <a:ext cx="751627" cy="751627"/>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6868929" y="2214856"/>
              <a:ext cx="3054644" cy="12959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txBox="1"/>
            <p:nvPr/>
          </p:nvSpPr>
          <p:spPr>
            <a:xfrm>
              <a:off x="6868929" y="2214856"/>
              <a:ext cx="3054644" cy="129590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900"/>
                <a:buFont typeface="Libre Franklin"/>
                <a:buNone/>
              </a:pPr>
              <a:r>
                <a:rPr lang="en-US" sz="1900" b="0" i="0" u="none" strike="noStrike" cap="none">
                  <a:solidFill>
                    <a:schemeClr val="dk1"/>
                  </a:solidFill>
                  <a:latin typeface="Libre Franklin"/>
                  <a:ea typeface="Libre Franklin"/>
                  <a:cs typeface="Libre Franklin"/>
                  <a:sym typeface="Libre Franklin"/>
                </a:rPr>
                <a:t>Ensure workplace conditions are safe (that includes making sure the environment is free of discrimination and harassment)</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9"/>
        <p:cNvGrpSpPr/>
        <p:nvPr/>
      </p:nvGrpSpPr>
      <p:grpSpPr>
        <a:xfrm>
          <a:off x="0" y="0"/>
          <a:ext cx="0" cy="0"/>
          <a:chOff x="0" y="0"/>
          <a:chExt cx="0" cy="0"/>
        </a:xfrm>
      </p:grpSpPr>
      <p:sp>
        <p:nvSpPr>
          <p:cNvPr id="170" name="Google Shape;170;p18"/>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What are your rights?</a:t>
            </a:r>
            <a:endParaRPr sz="4000">
              <a:solidFill>
                <a:srgbClr val="FFFFFF"/>
              </a:solidFill>
            </a:endParaRPr>
          </a:p>
        </p:txBody>
      </p:sp>
      <p:cxnSp>
        <p:nvCxnSpPr>
          <p:cNvPr id="172" name="Google Shape;172;p18"/>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173" name="Google Shape;173;p18"/>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fontScale="92500" lnSpcReduction="10000"/>
          </a:bodyPr>
          <a:lstStyle/>
          <a:p>
            <a:pPr marL="91440" lvl="0" indent="-91471" algn="l" rtl="0">
              <a:lnSpc>
                <a:spcPct val="100000"/>
              </a:lnSpc>
              <a:spcBef>
                <a:spcPts val="0"/>
              </a:spcBef>
              <a:spcAft>
                <a:spcPts val="0"/>
              </a:spcAft>
              <a:buSzPct val="100000"/>
              <a:buFont typeface="Noto Sans Symbols"/>
              <a:buChar char="⮚"/>
            </a:pPr>
            <a:r>
              <a:rPr lang="en-US" sz="1300">
                <a:solidFill>
                  <a:srgbClr val="FFFFFF"/>
                </a:solidFill>
              </a:rPr>
              <a:t> Hours of work</a:t>
            </a:r>
            <a:endParaRPr/>
          </a:p>
          <a:p>
            <a:pPr marL="91440" lvl="0" indent="-91471" algn="l" rtl="0">
              <a:lnSpc>
                <a:spcPct val="100000"/>
              </a:lnSpc>
              <a:spcBef>
                <a:spcPts val="1400"/>
              </a:spcBef>
              <a:spcAft>
                <a:spcPts val="0"/>
              </a:spcAft>
              <a:buSzPct val="100000"/>
              <a:buFont typeface="Noto Sans Symbols"/>
              <a:buChar char="⮚"/>
            </a:pPr>
            <a:r>
              <a:rPr lang="en-US" sz="1300">
                <a:solidFill>
                  <a:srgbClr val="FFFFFF"/>
                </a:solidFill>
              </a:rPr>
              <a:t> Breaks</a:t>
            </a:r>
            <a:endParaRPr/>
          </a:p>
          <a:p>
            <a:pPr marL="91440" lvl="0" indent="-91471" algn="l" rtl="0">
              <a:lnSpc>
                <a:spcPct val="100000"/>
              </a:lnSpc>
              <a:spcBef>
                <a:spcPts val="1400"/>
              </a:spcBef>
              <a:spcAft>
                <a:spcPts val="0"/>
              </a:spcAft>
              <a:buSzPct val="100000"/>
              <a:buFont typeface="Noto Sans Symbols"/>
              <a:buChar char="⮚"/>
            </a:pPr>
            <a:r>
              <a:rPr lang="en-US" sz="1300">
                <a:solidFill>
                  <a:srgbClr val="FFFFFF"/>
                </a:solidFill>
              </a:rPr>
              <a:t> Overtime pay</a:t>
            </a:r>
            <a:endParaRPr/>
          </a:p>
          <a:p>
            <a:pPr marL="91440" lvl="0" indent="-91471" algn="l" rtl="0">
              <a:lnSpc>
                <a:spcPct val="100000"/>
              </a:lnSpc>
              <a:spcBef>
                <a:spcPts val="1400"/>
              </a:spcBef>
              <a:spcAft>
                <a:spcPts val="0"/>
              </a:spcAft>
              <a:buSzPct val="100000"/>
              <a:buFont typeface="Noto Sans Symbols"/>
              <a:buChar char="⮚"/>
            </a:pPr>
            <a:r>
              <a:rPr lang="en-US" sz="1300">
                <a:solidFill>
                  <a:srgbClr val="FFFFFF"/>
                </a:solidFill>
              </a:rPr>
              <a:t> Minimum wage</a:t>
            </a:r>
            <a:endParaRPr/>
          </a:p>
          <a:p>
            <a:pPr marL="91440" lvl="0" indent="-91471" algn="l" rtl="0">
              <a:lnSpc>
                <a:spcPct val="100000"/>
              </a:lnSpc>
              <a:spcBef>
                <a:spcPts val="1400"/>
              </a:spcBef>
              <a:spcAft>
                <a:spcPts val="0"/>
              </a:spcAft>
              <a:buSzPct val="100000"/>
              <a:buFont typeface="Noto Sans Symbols"/>
              <a:buChar char="⮚"/>
            </a:pPr>
            <a:r>
              <a:rPr lang="en-US" sz="1300">
                <a:solidFill>
                  <a:srgbClr val="FFFFFF"/>
                </a:solidFill>
              </a:rPr>
              <a:t> Maternity/Paternity Leave</a:t>
            </a:r>
            <a:endParaRPr/>
          </a:p>
          <a:p>
            <a:pPr marL="91440" lvl="0" indent="-91471" algn="l" rtl="0">
              <a:lnSpc>
                <a:spcPct val="100000"/>
              </a:lnSpc>
              <a:spcBef>
                <a:spcPts val="1400"/>
              </a:spcBef>
              <a:spcAft>
                <a:spcPts val="0"/>
              </a:spcAft>
              <a:buSzPct val="100000"/>
              <a:buFont typeface="Noto Sans Symbols"/>
              <a:buChar char="⮚"/>
            </a:pPr>
            <a:r>
              <a:rPr lang="en-US" sz="1300">
                <a:solidFill>
                  <a:srgbClr val="FFFFFF"/>
                </a:solidFill>
              </a:rPr>
              <a:t> Leaves of absence</a:t>
            </a:r>
            <a:endParaRPr/>
          </a:p>
          <a:p>
            <a:pPr marL="91440" lvl="0" indent="-91471" algn="l" rtl="0">
              <a:lnSpc>
                <a:spcPct val="100000"/>
              </a:lnSpc>
              <a:spcBef>
                <a:spcPts val="1400"/>
              </a:spcBef>
              <a:spcAft>
                <a:spcPts val="0"/>
              </a:spcAft>
              <a:buSzPct val="100000"/>
              <a:buFont typeface="Noto Sans Symbols"/>
              <a:buChar char="⮚"/>
            </a:pPr>
            <a:r>
              <a:rPr lang="en-US" sz="1300">
                <a:solidFill>
                  <a:srgbClr val="FFFFFF"/>
                </a:solidFill>
              </a:rPr>
              <a:t> Benefit plans</a:t>
            </a:r>
            <a:endParaRPr/>
          </a:p>
          <a:p>
            <a:pPr marL="91440" lvl="0" indent="-91471" algn="l" rtl="0">
              <a:lnSpc>
                <a:spcPct val="100000"/>
              </a:lnSpc>
              <a:spcBef>
                <a:spcPts val="1400"/>
              </a:spcBef>
              <a:spcAft>
                <a:spcPts val="0"/>
              </a:spcAft>
              <a:buSzPct val="100000"/>
              <a:buFont typeface="Noto Sans Symbols"/>
              <a:buChar char="⮚"/>
            </a:pPr>
            <a:r>
              <a:rPr lang="en-US" sz="1300">
                <a:solidFill>
                  <a:srgbClr val="FFFFFF"/>
                </a:solidFill>
              </a:rPr>
              <a:t> Vacation time and pay</a:t>
            </a:r>
            <a:endParaRPr/>
          </a:p>
          <a:p>
            <a:pPr marL="91440" lvl="0" indent="-91471" algn="l" rtl="0">
              <a:lnSpc>
                <a:spcPct val="100000"/>
              </a:lnSpc>
              <a:spcBef>
                <a:spcPts val="1400"/>
              </a:spcBef>
              <a:spcAft>
                <a:spcPts val="0"/>
              </a:spcAft>
              <a:buSzPct val="100000"/>
              <a:buFont typeface="Noto Sans Symbols"/>
              <a:buChar char="⮚"/>
            </a:pPr>
            <a:r>
              <a:rPr lang="en-US" sz="1300">
                <a:solidFill>
                  <a:srgbClr val="FFFFFF"/>
                </a:solidFill>
              </a:rPr>
              <a:t> Termination of employment</a:t>
            </a:r>
            <a:endParaRPr/>
          </a:p>
          <a:p>
            <a:pPr marL="91440" lvl="0" indent="-91471" algn="l" rtl="0">
              <a:lnSpc>
                <a:spcPct val="100000"/>
              </a:lnSpc>
              <a:spcBef>
                <a:spcPts val="1400"/>
              </a:spcBef>
              <a:spcAft>
                <a:spcPts val="0"/>
              </a:spcAft>
              <a:buSzPct val="100000"/>
              <a:buFont typeface="Noto Sans Symbols"/>
              <a:buChar char="⮚"/>
            </a:pPr>
            <a:r>
              <a:rPr lang="en-US" sz="1300">
                <a:solidFill>
                  <a:srgbClr val="FFFFFF"/>
                </a:solidFill>
              </a:rPr>
              <a:t>Workplace Health &amp; Safety</a:t>
            </a:r>
            <a:endParaRPr/>
          </a:p>
        </p:txBody>
      </p:sp>
      <p:pic>
        <p:nvPicPr>
          <p:cNvPr id="174" name="Google Shape;174;p18" descr="Megaphone Effect On Voice Overs In Adobe Audition"/>
          <p:cNvPicPr preferRelativeResize="0"/>
          <p:nvPr/>
        </p:nvPicPr>
        <p:blipFill rotWithShape="1">
          <a:blip r:embed="rId3">
            <a:alphaModFix/>
          </a:blip>
          <a:srcRect l="38175"/>
          <a:stretch/>
        </p:blipFill>
        <p:spPr>
          <a:xfrm>
            <a:off x="4654296" y="10"/>
            <a:ext cx="7537703" cy="68579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8"/>
        <p:cNvGrpSpPr/>
        <p:nvPr/>
      </p:nvGrpSpPr>
      <p:grpSpPr>
        <a:xfrm>
          <a:off x="0" y="0"/>
          <a:ext cx="0" cy="0"/>
          <a:chOff x="0" y="0"/>
          <a:chExt cx="0" cy="0"/>
        </a:xfrm>
      </p:grpSpPr>
      <p:sp>
        <p:nvSpPr>
          <p:cNvPr id="179" name="Google Shape;179;p19"/>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Hours of Work</a:t>
            </a:r>
            <a:endParaRPr sz="4000">
              <a:solidFill>
                <a:srgbClr val="FFFFFF"/>
              </a:solidFill>
            </a:endParaRPr>
          </a:p>
        </p:txBody>
      </p:sp>
      <p:cxnSp>
        <p:nvCxnSpPr>
          <p:cNvPr id="181" name="Google Shape;181;p19"/>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182" name="Google Shape;182;p19"/>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fontScale="92500" lnSpcReduction="10000"/>
          </a:bodyPr>
          <a:lstStyle/>
          <a:p>
            <a:pPr marL="91440" lvl="0" indent="-114300" algn="l" rtl="0">
              <a:lnSpc>
                <a:spcPct val="110000"/>
              </a:lnSpc>
              <a:spcBef>
                <a:spcPts val="0"/>
              </a:spcBef>
              <a:spcAft>
                <a:spcPts val="0"/>
              </a:spcAft>
              <a:buSzPts val="1800"/>
              <a:buFont typeface="Noto Sans Symbols"/>
              <a:buChar char="⮚"/>
            </a:pPr>
            <a:r>
              <a:rPr lang="en-US" sz="1800">
                <a:solidFill>
                  <a:srgbClr val="FFFFFF"/>
                </a:solidFill>
              </a:rPr>
              <a:t> Maximum that an employee can work in Ontario is:</a:t>
            </a:r>
            <a:endParaRPr/>
          </a:p>
          <a:p>
            <a:pPr marL="91440" lvl="0" indent="-114300" algn="l" rtl="0">
              <a:lnSpc>
                <a:spcPct val="110000"/>
              </a:lnSpc>
              <a:spcBef>
                <a:spcPts val="1400"/>
              </a:spcBef>
              <a:spcAft>
                <a:spcPts val="0"/>
              </a:spcAft>
              <a:buSzPts val="1800"/>
              <a:buFont typeface="Noto Sans Symbols"/>
              <a:buChar char="⮚"/>
            </a:pPr>
            <a:r>
              <a:rPr lang="en-US" sz="1800">
                <a:solidFill>
                  <a:srgbClr val="FFFFFF"/>
                </a:solidFill>
              </a:rPr>
              <a:t> 8 hours/day</a:t>
            </a:r>
            <a:endParaRPr/>
          </a:p>
          <a:p>
            <a:pPr marL="91440" lvl="0" indent="-114300" algn="l" rtl="0">
              <a:lnSpc>
                <a:spcPct val="110000"/>
              </a:lnSpc>
              <a:spcBef>
                <a:spcPts val="1400"/>
              </a:spcBef>
              <a:spcAft>
                <a:spcPts val="0"/>
              </a:spcAft>
              <a:buSzPts val="1800"/>
              <a:buFont typeface="Noto Sans Symbols"/>
              <a:buChar char="⮚"/>
            </a:pPr>
            <a:r>
              <a:rPr lang="en-US" sz="1800">
                <a:solidFill>
                  <a:srgbClr val="FFFFFF"/>
                </a:solidFill>
              </a:rPr>
              <a:t> 44 hours/week</a:t>
            </a:r>
            <a:endParaRPr/>
          </a:p>
          <a:p>
            <a:pPr marL="91440" lvl="0" indent="-114300" algn="l" rtl="0">
              <a:lnSpc>
                <a:spcPct val="110000"/>
              </a:lnSpc>
              <a:spcBef>
                <a:spcPts val="1400"/>
              </a:spcBef>
              <a:spcAft>
                <a:spcPts val="0"/>
              </a:spcAft>
              <a:buSzPts val="1800"/>
              <a:buFont typeface="Noto Sans Symbols"/>
              <a:buChar char="⮚"/>
            </a:pPr>
            <a:r>
              <a:rPr lang="en-US" sz="1800">
                <a:solidFill>
                  <a:srgbClr val="FFFFFF"/>
                </a:solidFill>
              </a:rPr>
              <a:t> Work is considered the time the employee is actually working, or spends at the workplace</a:t>
            </a:r>
            <a:endParaRPr/>
          </a:p>
          <a:p>
            <a:pPr marL="91440" lvl="0" indent="-114300" algn="l" rtl="0">
              <a:lnSpc>
                <a:spcPct val="110000"/>
              </a:lnSpc>
              <a:spcBef>
                <a:spcPts val="1400"/>
              </a:spcBef>
              <a:spcAft>
                <a:spcPts val="0"/>
              </a:spcAft>
              <a:buSzPts val="1800"/>
              <a:buFont typeface="Noto Sans Symbols"/>
              <a:buChar char="⮚"/>
            </a:pPr>
            <a:r>
              <a:rPr lang="en-US" sz="1800">
                <a:solidFill>
                  <a:srgbClr val="FFFFFF"/>
                </a:solidFill>
              </a:rPr>
              <a:t> Travel time to and from work does not count</a:t>
            </a:r>
            <a:endParaRPr sz="1800">
              <a:solidFill>
                <a:srgbClr val="FFFFFF"/>
              </a:solidFill>
            </a:endParaRPr>
          </a:p>
        </p:txBody>
      </p:sp>
      <p:pic>
        <p:nvPicPr>
          <p:cNvPr id="183" name="Google Shape;183;p19" descr="Daylight Saving Time 2021: When Does the Time Change? | The Old Farmer&amp;#39;s  Almanac"/>
          <p:cNvPicPr preferRelativeResize="0"/>
          <p:nvPr/>
        </p:nvPicPr>
        <p:blipFill rotWithShape="1">
          <a:blip r:embed="rId3">
            <a:alphaModFix/>
          </a:blip>
          <a:srcRect r="26633" b="-1"/>
          <a:stretch/>
        </p:blipFill>
        <p:spPr>
          <a:xfrm>
            <a:off x="4654296" y="10"/>
            <a:ext cx="7537703" cy="68579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7"/>
        <p:cNvGrpSpPr/>
        <p:nvPr/>
      </p:nvGrpSpPr>
      <p:grpSpPr>
        <a:xfrm>
          <a:off x="0" y="0"/>
          <a:ext cx="0" cy="0"/>
          <a:chOff x="0" y="0"/>
          <a:chExt cx="0" cy="0"/>
        </a:xfrm>
      </p:grpSpPr>
      <p:sp>
        <p:nvSpPr>
          <p:cNvPr id="188" name="Google Shape;188;p20"/>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Breaks</a:t>
            </a:r>
            <a:endParaRPr sz="4000">
              <a:solidFill>
                <a:srgbClr val="FFFFFF"/>
              </a:solidFill>
            </a:endParaRPr>
          </a:p>
        </p:txBody>
      </p:sp>
      <p:cxnSp>
        <p:nvCxnSpPr>
          <p:cNvPr id="190" name="Google Shape;190;p20"/>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191" name="Google Shape;191;p20"/>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fontScale="92500" lnSpcReduction="20000"/>
          </a:bodyPr>
          <a:lstStyle/>
          <a:p>
            <a:pPr marL="91440" lvl="0" indent="-114300" algn="l" rtl="0">
              <a:lnSpc>
                <a:spcPct val="110000"/>
              </a:lnSpc>
              <a:spcBef>
                <a:spcPts val="0"/>
              </a:spcBef>
              <a:spcAft>
                <a:spcPts val="0"/>
              </a:spcAft>
              <a:buSzPts val="1800"/>
              <a:buFont typeface="Noto Sans Symbols"/>
              <a:buChar char="⮚"/>
            </a:pPr>
            <a:r>
              <a:rPr lang="en-US" sz="1800">
                <a:solidFill>
                  <a:srgbClr val="FFFFFF"/>
                </a:solidFill>
              </a:rPr>
              <a:t> Employees are entitled to eating periods and bathroom breaks</a:t>
            </a:r>
            <a:endParaRPr/>
          </a:p>
          <a:p>
            <a:pPr marL="91440" lvl="0" indent="-114300" algn="l" rtl="0">
              <a:lnSpc>
                <a:spcPct val="110000"/>
              </a:lnSpc>
              <a:spcBef>
                <a:spcPts val="1400"/>
              </a:spcBef>
              <a:spcAft>
                <a:spcPts val="0"/>
              </a:spcAft>
              <a:buSzPts val="1800"/>
              <a:buFont typeface="Noto Sans Symbols"/>
              <a:buChar char="⮚"/>
            </a:pPr>
            <a:r>
              <a:rPr lang="en-US" sz="1800">
                <a:solidFill>
                  <a:srgbClr val="FFFFFF"/>
                </a:solidFill>
              </a:rPr>
              <a:t> If an employee works for 5 hours in a day, they are entitled to a 30 minute eating break which may be split into 2 breaks (15 min)</a:t>
            </a:r>
            <a:endParaRPr/>
          </a:p>
          <a:p>
            <a:pPr marL="91440" lvl="0" indent="-114300" algn="l" rtl="0">
              <a:lnSpc>
                <a:spcPct val="110000"/>
              </a:lnSpc>
              <a:spcBef>
                <a:spcPts val="1400"/>
              </a:spcBef>
              <a:spcAft>
                <a:spcPts val="0"/>
              </a:spcAft>
              <a:buSzPts val="1800"/>
              <a:buFont typeface="Noto Sans Symbols"/>
              <a:buChar char="⮚"/>
            </a:pPr>
            <a:r>
              <a:rPr lang="en-US" sz="1800">
                <a:solidFill>
                  <a:srgbClr val="FFFFFF"/>
                </a:solidFill>
              </a:rPr>
              <a:t> These may be paid or unpaid</a:t>
            </a:r>
            <a:endParaRPr/>
          </a:p>
          <a:p>
            <a:pPr marL="91440" lvl="0" indent="-114300" algn="l" rtl="0">
              <a:lnSpc>
                <a:spcPct val="110000"/>
              </a:lnSpc>
              <a:spcBef>
                <a:spcPts val="1400"/>
              </a:spcBef>
              <a:spcAft>
                <a:spcPts val="0"/>
              </a:spcAft>
              <a:buSzPts val="1800"/>
              <a:buFont typeface="Noto Sans Symbols"/>
              <a:buChar char="⮚"/>
            </a:pPr>
            <a:r>
              <a:rPr lang="en-US" sz="1800">
                <a:solidFill>
                  <a:srgbClr val="FFFFFF"/>
                </a:solidFill>
              </a:rPr>
              <a:t> They do not count towards “overtime hours”</a:t>
            </a:r>
            <a:endParaRPr sz="1800">
              <a:solidFill>
                <a:srgbClr val="FFFFFF"/>
              </a:solidFill>
            </a:endParaRPr>
          </a:p>
        </p:txBody>
      </p:sp>
      <p:pic>
        <p:nvPicPr>
          <p:cNvPr id="192" name="Google Shape;192;p20" descr="How Effective Breaks at Work Increase Productivity | Work-Fit Blog"/>
          <p:cNvPicPr preferRelativeResize="0"/>
          <p:nvPr/>
        </p:nvPicPr>
        <p:blipFill rotWithShape="1">
          <a:blip r:embed="rId3">
            <a:alphaModFix/>
          </a:blip>
          <a:srcRect l="8913" r="17720" b="-1"/>
          <a:stretch/>
        </p:blipFill>
        <p:spPr>
          <a:xfrm>
            <a:off x="4654296" y="10"/>
            <a:ext cx="7537703" cy="68579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6"/>
        <p:cNvGrpSpPr/>
        <p:nvPr/>
      </p:nvGrpSpPr>
      <p:grpSpPr>
        <a:xfrm>
          <a:off x="0" y="0"/>
          <a:ext cx="0" cy="0"/>
          <a:chOff x="0" y="0"/>
          <a:chExt cx="0" cy="0"/>
        </a:xfrm>
      </p:grpSpPr>
      <p:sp>
        <p:nvSpPr>
          <p:cNvPr id="197" name="Google Shape;197;p21"/>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1"/>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Overtime Pay</a:t>
            </a:r>
            <a:endParaRPr sz="4000">
              <a:solidFill>
                <a:srgbClr val="FFFFFF"/>
              </a:solidFill>
            </a:endParaRPr>
          </a:p>
        </p:txBody>
      </p:sp>
      <p:cxnSp>
        <p:nvCxnSpPr>
          <p:cNvPr id="199" name="Google Shape;199;p21"/>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200" name="Google Shape;200;p21"/>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fontScale="92500" lnSpcReduction="20000"/>
          </a:bodyPr>
          <a:lstStyle/>
          <a:p>
            <a:pPr marL="91440" lvl="0" indent="-105727" algn="l" rtl="0">
              <a:lnSpc>
                <a:spcPct val="110000"/>
              </a:lnSpc>
              <a:spcBef>
                <a:spcPts val="0"/>
              </a:spcBef>
              <a:spcAft>
                <a:spcPts val="0"/>
              </a:spcAft>
              <a:buSzPct val="100000"/>
              <a:buFont typeface="Noto Sans Symbols"/>
              <a:buChar char="⮚"/>
            </a:pPr>
            <a:r>
              <a:rPr lang="en-US" sz="1800">
                <a:solidFill>
                  <a:srgbClr val="FFFFFF"/>
                </a:solidFill>
              </a:rPr>
              <a:t> If an employee works more than 44 hours/week, then they are entitled to overtime pay (unless they are on a salary)</a:t>
            </a:r>
            <a:endParaRPr/>
          </a:p>
          <a:p>
            <a:pPr marL="91440" lvl="0" indent="-105727" algn="l" rtl="0">
              <a:lnSpc>
                <a:spcPct val="110000"/>
              </a:lnSpc>
              <a:spcBef>
                <a:spcPts val="1400"/>
              </a:spcBef>
              <a:spcAft>
                <a:spcPts val="0"/>
              </a:spcAft>
              <a:buSzPct val="100000"/>
              <a:buFont typeface="Noto Sans Symbols"/>
              <a:buChar char="⮚"/>
            </a:pPr>
            <a:r>
              <a:rPr lang="en-US" sz="1800">
                <a:solidFill>
                  <a:srgbClr val="FFFFFF"/>
                </a:solidFill>
              </a:rPr>
              <a:t> OT pay is 1.5 times the employee’s regular rate of pay</a:t>
            </a:r>
            <a:endParaRPr/>
          </a:p>
          <a:p>
            <a:pPr marL="91440" lvl="0" indent="-105727" algn="l" rtl="0">
              <a:lnSpc>
                <a:spcPct val="110000"/>
              </a:lnSpc>
              <a:spcBef>
                <a:spcPts val="1400"/>
              </a:spcBef>
              <a:spcAft>
                <a:spcPts val="0"/>
              </a:spcAft>
              <a:buSzPct val="100000"/>
              <a:buFont typeface="Noto Sans Symbols"/>
              <a:buChar char="⮚"/>
            </a:pPr>
            <a:r>
              <a:rPr lang="en-US" sz="1800">
                <a:solidFill>
                  <a:srgbClr val="FFFFFF"/>
                </a:solidFill>
              </a:rPr>
              <a:t> It is often called time and a half</a:t>
            </a:r>
            <a:endParaRPr/>
          </a:p>
          <a:p>
            <a:pPr marL="91440" lvl="0" indent="-105727" algn="l" rtl="0">
              <a:lnSpc>
                <a:spcPct val="110000"/>
              </a:lnSpc>
              <a:spcBef>
                <a:spcPts val="1400"/>
              </a:spcBef>
              <a:spcAft>
                <a:spcPts val="0"/>
              </a:spcAft>
              <a:buSzPct val="100000"/>
              <a:buFont typeface="Noto Sans Symbols"/>
              <a:buChar char="⮚"/>
            </a:pPr>
            <a:r>
              <a:rPr lang="en-US" sz="1800">
                <a:solidFill>
                  <a:srgbClr val="FFFFFF"/>
                </a:solidFill>
              </a:rPr>
              <a:t> Example: employee who has regular pay of $17/hour will earn $25.50/each overtime hour (17x1.5=25.50)</a:t>
            </a:r>
            <a:endParaRPr sz="1800">
              <a:solidFill>
                <a:srgbClr val="FFFFFF"/>
              </a:solidFill>
            </a:endParaRPr>
          </a:p>
        </p:txBody>
      </p:sp>
      <p:pic>
        <p:nvPicPr>
          <p:cNvPr id="201" name="Google Shape;201;p21" descr="Who Will Benefit From the Overtime Pay Proposal? | HRExecutive.com"/>
          <p:cNvPicPr preferRelativeResize="0"/>
          <p:nvPr/>
        </p:nvPicPr>
        <p:blipFill rotWithShape="1">
          <a:blip r:embed="rId3">
            <a:alphaModFix/>
          </a:blip>
          <a:srcRect l="1354"/>
          <a:stretch/>
        </p:blipFill>
        <p:spPr>
          <a:xfrm>
            <a:off x="4654296" y="10"/>
            <a:ext cx="7537703" cy="68579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3A3A3A"/>
            </a:gs>
            <a:gs pos="65000">
              <a:schemeClr val="dk1"/>
            </a:gs>
            <a:gs pos="100000">
              <a:schemeClr val="dk1"/>
            </a:gs>
          </a:gsLst>
          <a:lin ang="16200000" scaled="0"/>
        </a:gradFill>
        <a:effectLst/>
      </p:bgPr>
    </p:bg>
    <p:spTree>
      <p:nvGrpSpPr>
        <p:cNvPr id="1" name="Shape 205"/>
        <p:cNvGrpSpPr/>
        <p:nvPr/>
      </p:nvGrpSpPr>
      <p:grpSpPr>
        <a:xfrm>
          <a:off x="0" y="0"/>
          <a:ext cx="0" cy="0"/>
          <a:chOff x="0" y="0"/>
          <a:chExt cx="0" cy="0"/>
        </a:xfrm>
      </p:grpSpPr>
      <p:sp>
        <p:nvSpPr>
          <p:cNvPr id="206" name="Google Shape;206;p2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7" name="Google Shape;207;p22"/>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208" name="Google Shape;208;p22"/>
          <p:cNvSpPr/>
          <p:nvPr/>
        </p:nvSpPr>
        <p:spPr>
          <a:xfrm>
            <a:off x="0" y="0"/>
            <a:ext cx="12188952"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09" name="Google Shape;209;p22"/>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7400"/>
              <a:buFont typeface="Bookman Old Style"/>
              <a:buNone/>
            </a:pPr>
            <a:r>
              <a:rPr lang="en-US" sz="7400">
                <a:solidFill>
                  <a:srgbClr val="FFFFFF"/>
                </a:solidFill>
              </a:rPr>
              <a:t>Fun Fact: teachers do not get overtime pay</a:t>
            </a:r>
            <a:endParaRPr/>
          </a:p>
        </p:txBody>
      </p:sp>
      <p:cxnSp>
        <p:nvCxnSpPr>
          <p:cNvPr id="210" name="Google Shape;210;p22"/>
          <p:cNvCxnSpPr/>
          <p:nvPr/>
        </p:nvCxnSpPr>
        <p:spPr>
          <a:xfrm>
            <a:off x="7534656" y="1391367"/>
            <a:ext cx="0" cy="3558208"/>
          </a:xfrm>
          <a:prstGeom prst="straightConnector1">
            <a:avLst/>
          </a:prstGeom>
          <a:noFill/>
          <a:ln w="12700" cap="flat" cmpd="sng">
            <a:solidFill>
              <a:srgbClr val="FFFFFF"/>
            </a:solidFill>
            <a:prstDash val="solid"/>
            <a:round/>
            <a:headEnd type="none" w="sm" len="sm"/>
            <a:tailEnd type="none" w="sm" len="sm"/>
          </a:ln>
        </p:spPr>
      </p:cxnSp>
      <p:sp>
        <p:nvSpPr>
          <p:cNvPr id="211" name="Google Shape;211;p22"/>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970</Words>
  <Application>Microsoft Office PowerPoint</Application>
  <PresentationFormat>Widescreen</PresentationFormat>
  <Paragraphs>90</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Libre Franklin</vt:lpstr>
      <vt:lpstr>Calibri</vt:lpstr>
      <vt:lpstr>Noto Sans Symbols</vt:lpstr>
      <vt:lpstr>Bookman Old Style</vt:lpstr>
      <vt:lpstr>Arial</vt:lpstr>
      <vt:lpstr>1_RetrospectVTI</vt:lpstr>
      <vt:lpstr>1_RetrospectVTI</vt:lpstr>
      <vt:lpstr>Careers</vt:lpstr>
      <vt:lpstr>Overview</vt:lpstr>
      <vt:lpstr>Employee Responsibility</vt:lpstr>
      <vt:lpstr>Employer Responsibility</vt:lpstr>
      <vt:lpstr>What are your rights?</vt:lpstr>
      <vt:lpstr>Hours of Work</vt:lpstr>
      <vt:lpstr>Breaks</vt:lpstr>
      <vt:lpstr>Overtime Pay</vt:lpstr>
      <vt:lpstr>Fun Fact: teachers do not get overtime pay</vt:lpstr>
      <vt:lpstr>Minimum Wage</vt:lpstr>
      <vt:lpstr>Maternity/Parental Leave</vt:lpstr>
      <vt:lpstr>Leaves of Absence</vt:lpstr>
      <vt:lpstr>Benefits</vt:lpstr>
      <vt:lpstr>Vacation Time and Pay</vt:lpstr>
      <vt:lpstr>Termination of Employment</vt:lpstr>
      <vt:lpstr>Workplace Health and Safety</vt:lpstr>
      <vt:lpstr>Exit Ticket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dc:title>
  <dc:creator>Owner</dc:creator>
  <cp:lastModifiedBy>Julie Bamford</cp:lastModifiedBy>
  <cp:revision>7</cp:revision>
  <dcterms:modified xsi:type="dcterms:W3CDTF">2023-03-05T20:14:11Z</dcterms:modified>
</cp:coreProperties>
</file>